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7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6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84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5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99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34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16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33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36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50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6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3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8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4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7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55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78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180A-AA74-40FD-A7BF-318F674C7F3B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ABB049-2BA4-470D-81D4-36E26ECE8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1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vik.cz/bmc/?focus=BOE205" TargetMode="External"/><Relationship Id="rId2" Type="http://schemas.openxmlformats.org/officeDocument/2006/relationships/hyperlink" Target="https://www.nconzo.cz/cs/knihovn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knihovna@nconzo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oskrdova@nconzo.cz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17AAF-42FD-5680-AAFE-0CDCA03CB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B3F6B"/>
                </a:solidFill>
              </a:rPr>
              <a:t>NÁZEV - UKÁZKOVÁ PREZENTACE NCO NZO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00F127-0DF9-CAF4-245F-C8F6C8CFE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accent5"/>
              </a:solidFill>
            </a:endParaRPr>
          </a:p>
          <a:p>
            <a:r>
              <a:rPr lang="cs-CZ" sz="2400" b="1" dirty="0">
                <a:solidFill>
                  <a:schemeClr val="accent5"/>
                </a:solidFill>
              </a:rPr>
              <a:t>Podpora vašeho vzdělávání</a:t>
            </a:r>
          </a:p>
        </p:txBody>
      </p:sp>
      <p:pic>
        <p:nvPicPr>
          <p:cNvPr id="4" name="Obrázek" descr="Obrázek">
            <a:extLst>
              <a:ext uri="{FF2B5EF4-FFF2-40B4-BE49-F238E27FC236}">
                <a16:creationId xmlns:a16="http://schemas.microsoft.com/office/drawing/2014/main" id="{F23F07C2-D22E-AA39-9CC9-6EC78631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1" y="5044098"/>
            <a:ext cx="2335590" cy="1306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 descr="Obsah obrázku Písmo, Grafika, snímek obrazovky, grafický design&#10;&#10;Popis byl vytvořen automaticky">
            <a:extLst>
              <a:ext uri="{FF2B5EF4-FFF2-40B4-BE49-F238E27FC236}">
                <a16:creationId xmlns:a16="http://schemas.microsoft.com/office/drawing/2014/main" id="{4F77515D-1E20-A7DA-8DA0-E94E20F13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379948"/>
            <a:ext cx="2818774" cy="5778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" y="1689738"/>
            <a:ext cx="8817529" cy="22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643"/>
          </a:xfrm>
        </p:spPr>
        <p:txBody>
          <a:bodyPr/>
          <a:lstStyle/>
          <a:p>
            <a:r>
              <a:rPr lang="cs-CZ" b="1" dirty="0"/>
              <a:t>Specializovaná knihovna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26061"/>
            <a:ext cx="8596668" cy="531412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Jediná knihovna v ČR specializovaná na obor ošetřovatelství a nelékařská zdravotnická povolání</a:t>
            </a:r>
          </a:p>
          <a:p>
            <a:r>
              <a:rPr lang="cs-CZ" b="1" dirty="0"/>
              <a:t>Rok 1960 </a:t>
            </a:r>
            <a:r>
              <a:rPr lang="cs-CZ" dirty="0"/>
              <a:t>– vznik knihovny ihned při založení Střediska pro další vzdělávání zdravotnických pracovníků</a:t>
            </a:r>
          </a:p>
          <a:p>
            <a:r>
              <a:rPr lang="cs-CZ" b="1" dirty="0"/>
              <a:t>Rok 2001 </a:t>
            </a:r>
            <a:r>
              <a:rPr lang="cs-CZ" dirty="0"/>
              <a:t>– registrovaná na MK ČR jako veřejná specializovaná knihovna (Knihovní zákon č. 257/2001 Sb.)</a:t>
            </a:r>
          </a:p>
          <a:p>
            <a:r>
              <a:rPr lang="cs-CZ" b="1" dirty="0"/>
              <a:t>Rok 2009 </a:t>
            </a:r>
            <a:r>
              <a:rPr lang="cs-CZ" dirty="0"/>
              <a:t>– certifikát systému řízení kvality ISO 9001:2008 provoz specializované knihovny a poskytování veřejných zdravotnických informací, nyní ISO 9001:2015</a:t>
            </a:r>
          </a:p>
          <a:p>
            <a:r>
              <a:rPr lang="cs-CZ" dirty="0"/>
              <a:t>Členem SKIP ČR, Klubu lékařských knihoven a REGLEKU </a:t>
            </a:r>
          </a:p>
          <a:p>
            <a:endParaRPr lang="cs-CZ" dirty="0"/>
          </a:p>
          <a:p>
            <a:r>
              <a:rPr lang="cs-CZ" dirty="0"/>
              <a:t>Počet knihovních jednotek vč. beletrie: 21 781</a:t>
            </a:r>
          </a:p>
          <a:p>
            <a:r>
              <a:rPr lang="cs-CZ" dirty="0"/>
              <a:t>Počet odebíraných periodik vč. online: 35 </a:t>
            </a:r>
          </a:p>
          <a:p>
            <a:r>
              <a:rPr lang="cs-CZ" dirty="0"/>
              <a:t>Počet uživatelů: 2 112</a:t>
            </a:r>
          </a:p>
          <a:p>
            <a:r>
              <a:rPr lang="cs-CZ" dirty="0"/>
              <a:t>Počet zpracovaných rešerší: 188                       </a:t>
            </a:r>
          </a:p>
          <a:p>
            <a:pPr marL="0" indent="0">
              <a:buNone/>
            </a:pPr>
            <a:r>
              <a:rPr lang="cs-CZ" sz="1400" i="1" dirty="0"/>
              <a:t>						(statistická data za rok 2023)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NCONZO_basic_color.pdf" descr="NCONZO_basic_color.pdf">
            <a:extLst>
              <a:ext uri="{FF2B5EF4-FFF2-40B4-BE49-F238E27FC236}">
                <a16:creationId xmlns:a16="http://schemas.microsoft.com/office/drawing/2014/main" id="{F6D1CE82-05AE-98DF-A6AD-48725F51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440608"/>
            <a:ext cx="1118809" cy="229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Klub lékařských knihoven – NLK">
            <a:extLst>
              <a:ext uri="{FF2B5EF4-FFF2-40B4-BE49-F238E27FC236}">
                <a16:creationId xmlns:a16="http://schemas.microsoft.com/office/drawing/2014/main" id="{CFCBC7F0-87B0-44F4-B033-77DB070CF8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90" y="4747103"/>
            <a:ext cx="19081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7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608" y="609600"/>
            <a:ext cx="8596668" cy="1320800"/>
          </a:xfrm>
        </p:spPr>
        <p:txBody>
          <a:bodyPr/>
          <a:lstStyle/>
          <a:p>
            <a:r>
              <a:rPr lang="cs-CZ" dirty="0"/>
              <a:t>Co nabízíme: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649" y="930953"/>
            <a:ext cx="7315960" cy="3812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Knihovnicko-informační služby   </a:t>
            </a:r>
          </a:p>
          <a:p>
            <a:r>
              <a:rPr lang="cs-CZ" dirty="0"/>
              <a:t>Výpůjční služby</a:t>
            </a:r>
          </a:p>
          <a:p>
            <a:r>
              <a:rPr lang="cs-CZ" dirty="0"/>
              <a:t>Meziknihovní výpůjční služba</a:t>
            </a:r>
          </a:p>
          <a:p>
            <a:r>
              <a:rPr lang="cs-CZ" dirty="0"/>
              <a:t>Rešeršní služby</a:t>
            </a:r>
          </a:p>
          <a:p>
            <a:r>
              <a:rPr lang="cs-CZ" dirty="0"/>
              <a:t>Informační výchova uživatelů – práce s elektronickými zdroji</a:t>
            </a:r>
          </a:p>
          <a:p>
            <a:r>
              <a:rPr lang="cs-CZ" dirty="0"/>
              <a:t>Konzultační a poradenská činnost (např. citování literatury)</a:t>
            </a:r>
          </a:p>
          <a:p>
            <a:r>
              <a:rPr lang="cs-CZ" dirty="0"/>
              <a:t>Reprografické služby (tisk, kopírování, skenování)</a:t>
            </a:r>
          </a:p>
          <a:p>
            <a:r>
              <a:rPr lang="cs-CZ" dirty="0"/>
              <a:t>Přístup na internet, WIFI připojení, přístup do odborných databází (BOOKPORT, MEDVIK, </a:t>
            </a:r>
            <a:r>
              <a:rPr lang="cs-CZ" dirty="0" err="1"/>
              <a:t>Medline</a:t>
            </a:r>
            <a:r>
              <a:rPr lang="cs-CZ" dirty="0"/>
              <a:t> atd.)</a:t>
            </a:r>
          </a:p>
        </p:txBody>
      </p:sp>
      <p:pic>
        <p:nvPicPr>
          <p:cNvPr id="9" name="NCONZO_basic_color.pdf" descr="NCONZO_basic_color.pdf">
            <a:extLst>
              <a:ext uri="{FF2B5EF4-FFF2-40B4-BE49-F238E27FC236}">
                <a16:creationId xmlns:a16="http://schemas.microsoft.com/office/drawing/2014/main" id="{47EA74EB-A1ED-845F-7921-35175AC7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2" y="6511194"/>
            <a:ext cx="1118809" cy="229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4960311-98AB-54E4-BD25-2737E4A3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609" y="1349718"/>
            <a:ext cx="2982097" cy="223657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6A2E39D-19C9-7F71-EC4C-BCD6E332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442" y="4375746"/>
            <a:ext cx="3027452" cy="22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knihovna – web NCO NZO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13306"/>
            <a:ext cx="8792989" cy="5117548"/>
          </a:xfrm>
        </p:spPr>
        <p:txBody>
          <a:bodyPr/>
          <a:lstStyle/>
          <a:p>
            <a:r>
              <a:rPr lang="cs-CZ" dirty="0"/>
              <a:t>Dostupná z: </a:t>
            </a:r>
            <a:r>
              <a:rPr lang="cs-CZ" dirty="0">
                <a:hlinkClick r:id="rId2"/>
              </a:rPr>
              <a:t>https://www.nconzo.cz/cs/knihovna</a:t>
            </a:r>
            <a:endParaRPr lang="cs-CZ" dirty="0"/>
          </a:p>
          <a:p>
            <a:r>
              <a:rPr lang="cs-CZ" dirty="0"/>
              <a:t>Služby knihovny</a:t>
            </a:r>
          </a:p>
          <a:p>
            <a:r>
              <a:rPr lang="cs-CZ" dirty="0"/>
              <a:t>Zdroje knihovny </a:t>
            </a:r>
          </a:p>
          <a:p>
            <a:r>
              <a:rPr lang="cs-CZ" dirty="0"/>
              <a:t>Online katalog - </a:t>
            </a:r>
            <a:r>
              <a:rPr lang="cs-CZ" dirty="0">
                <a:hlinkClick r:id="rId3"/>
              </a:rPr>
              <a:t>https://www.medvik.cz/bmc/?focus=BOE205</a:t>
            </a:r>
            <a:endParaRPr lang="cs-CZ" dirty="0"/>
          </a:p>
          <a:p>
            <a:r>
              <a:rPr lang="cs-CZ" dirty="0"/>
              <a:t>Knihovní a výpůjční řád</a:t>
            </a:r>
          </a:p>
          <a:p>
            <a:r>
              <a:rPr lang="cs-CZ" dirty="0"/>
              <a:t>Ceník služeb</a:t>
            </a:r>
          </a:p>
          <a:p>
            <a:r>
              <a:rPr lang="cs-CZ" dirty="0"/>
              <a:t>Objednávka rešerše   </a:t>
            </a:r>
          </a:p>
          <a:p>
            <a:r>
              <a:rPr lang="cs-CZ" dirty="0"/>
              <a:t>Novinky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NCONZO_basic_color.pdf" descr="NCONZO_basic_color.pdf">
            <a:extLst>
              <a:ext uri="{FF2B5EF4-FFF2-40B4-BE49-F238E27FC236}">
                <a16:creationId xmlns:a16="http://schemas.microsoft.com/office/drawing/2014/main" id="{C73E972B-9EDC-1363-93D7-15F21BC7E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515493"/>
            <a:ext cx="1118809" cy="229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64F931-F31A-3ABD-44DF-883009FA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55" t="5953" r="7979" b="12400"/>
          <a:stretch/>
        </p:blipFill>
        <p:spPr>
          <a:xfrm>
            <a:off x="3708971" y="3338210"/>
            <a:ext cx="6564858" cy="31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122B0-F93E-C9C9-96E8-998D6C23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 MEDVIK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AAFD4-518B-06DE-FE10-4DA34FA5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2327"/>
            <a:ext cx="8596668" cy="4213346"/>
          </a:xfrm>
        </p:spPr>
        <p:txBody>
          <a:bodyPr/>
          <a:lstStyle/>
          <a:p>
            <a:r>
              <a:rPr lang="cs-CZ" sz="2000" dirty="0"/>
              <a:t>Vytváří Národní lékařská knihovna v Praze</a:t>
            </a:r>
          </a:p>
          <a:p>
            <a:r>
              <a:rPr lang="cs-CZ" sz="2000" dirty="0"/>
              <a:t>Zpřístupňuje katalog knihovny NCO NZO a ostatních zdravotnických knihoven</a:t>
            </a:r>
          </a:p>
          <a:p>
            <a:r>
              <a:rPr lang="cs-CZ" sz="2000" dirty="0"/>
              <a:t>Databáze </a:t>
            </a:r>
            <a:r>
              <a:rPr lang="cs-CZ" sz="2000" b="1" dirty="0"/>
              <a:t>BMČ - </a:t>
            </a:r>
            <a:r>
              <a:rPr lang="cs-CZ" sz="2000" b="1" dirty="0" err="1"/>
              <a:t>Bibliographia</a:t>
            </a:r>
            <a:r>
              <a:rPr lang="cs-CZ" sz="2000" b="1" dirty="0"/>
              <a:t> </a:t>
            </a:r>
            <a:r>
              <a:rPr lang="cs-CZ" sz="2000" b="1" dirty="0" err="1"/>
              <a:t>medica</a:t>
            </a:r>
            <a:r>
              <a:rPr lang="cs-CZ" sz="2000" b="1" dirty="0"/>
              <a:t> </a:t>
            </a:r>
            <a:r>
              <a:rPr lang="cs-CZ" sz="2000" b="1" dirty="0" err="1"/>
              <a:t>Čechoslovaca</a:t>
            </a:r>
            <a:r>
              <a:rPr lang="cs-CZ" sz="2000" b="1" dirty="0"/>
              <a:t> </a:t>
            </a:r>
            <a:r>
              <a:rPr lang="cs-CZ" sz="2000" dirty="0"/>
              <a:t>– </a:t>
            </a:r>
            <a:r>
              <a:rPr lang="cs-CZ" dirty="0"/>
              <a:t>národní registrující bibliografie pro odvětví lékařství a zdravotnictví, obsahuje odborné písemnictví vydané v ČR od roku 1947 do současnosti,                      do roku 1996 i na Slovensku, přes </a:t>
            </a:r>
            <a:r>
              <a:rPr lang="cs-CZ" b="1" dirty="0"/>
              <a:t> 1 000 000</a:t>
            </a:r>
            <a:r>
              <a:rPr lang="cs-CZ" dirty="0"/>
              <a:t> záznamů</a:t>
            </a:r>
          </a:p>
          <a:p>
            <a:endParaRPr lang="cs-CZ" sz="16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CONZO_basic_color.pdf" descr="NCONZO_basic_color.pdf">
            <a:extLst>
              <a:ext uri="{FF2B5EF4-FFF2-40B4-BE49-F238E27FC236}">
                <a16:creationId xmlns:a16="http://schemas.microsoft.com/office/drawing/2014/main" id="{5C8B8502-4F07-AC49-513B-B5E3F9ED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454883"/>
            <a:ext cx="1118809" cy="229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2B5C2B-71B8-2856-D138-611253FB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384" y="3850246"/>
            <a:ext cx="3007072" cy="1535663"/>
          </a:xfrm>
          <a:prstGeom prst="rect">
            <a:avLst/>
          </a:prstGeom>
        </p:spPr>
      </p:pic>
      <p:pic>
        <p:nvPicPr>
          <p:cNvPr id="7" name="Obrázek 6" descr="medvik logo – NL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00" y="4093211"/>
            <a:ext cx="1938020" cy="1719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02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nás najdete?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9457"/>
            <a:ext cx="8070360" cy="4110962"/>
          </a:xfrm>
        </p:spPr>
        <p:txBody>
          <a:bodyPr>
            <a:normAutofit fontScale="25000" lnSpcReduction="20000"/>
          </a:bodyPr>
          <a:lstStyle/>
          <a:p>
            <a:pPr>
              <a:defRPr>
                <a:solidFill>
                  <a:srgbClr val="0B3F6B"/>
                </a:solidFill>
              </a:defRPr>
            </a:pPr>
            <a:r>
              <a:rPr lang="cs-CZ" sz="7200" b="1" dirty="0"/>
              <a:t>NCO NZO, suterén budovy B – dveře č. 009</a:t>
            </a:r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b="1" dirty="0"/>
              <a:t>Vinařská 6</a:t>
            </a:r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b="1" dirty="0"/>
              <a:t>603 00 Brno </a:t>
            </a:r>
          </a:p>
          <a:p>
            <a:pPr>
              <a:defRPr>
                <a:solidFill>
                  <a:srgbClr val="0B3F6B"/>
                </a:solidFill>
              </a:defRPr>
            </a:pPr>
            <a:endParaRPr lang="cs-CZ" sz="7200" dirty="0"/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b="1" dirty="0"/>
              <a:t>PROVOZNÍ DOBA</a:t>
            </a:r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dirty="0"/>
              <a:t>pondělí, středa, pátek: 	7:30 -  15:00 hod.</a:t>
            </a:r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dirty="0"/>
              <a:t>úterý, čtvrtek: 	      		7:30 -  17:00 hod.</a:t>
            </a:r>
          </a:p>
          <a:p>
            <a:pPr>
              <a:defRPr>
                <a:solidFill>
                  <a:srgbClr val="0B3F6B"/>
                </a:solidFill>
              </a:defRPr>
            </a:pPr>
            <a:endParaRPr lang="cs-CZ" sz="7200" dirty="0"/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b="1" dirty="0"/>
              <a:t>KONTAKTY</a:t>
            </a:r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dirty="0"/>
              <a:t>e-mail: </a:t>
            </a:r>
            <a:r>
              <a:rPr lang="cs-CZ" sz="7200" dirty="0">
                <a:hlinkClick r:id="rId2"/>
              </a:rPr>
              <a:t>knihovna@nconzo.cz</a:t>
            </a:r>
            <a:endParaRPr lang="cs-CZ" sz="7200" dirty="0"/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dirty="0"/>
              <a:t>tel.: +420 543 559 577                                        </a:t>
            </a:r>
          </a:p>
          <a:p>
            <a:pPr>
              <a:defRPr>
                <a:solidFill>
                  <a:srgbClr val="0B3F6B"/>
                </a:solidFill>
              </a:defRPr>
            </a:pPr>
            <a:r>
              <a:rPr lang="cs-CZ" sz="7200" dirty="0"/>
              <a:t>www.nconzo.cz</a:t>
            </a:r>
          </a:p>
          <a:p>
            <a:endParaRPr lang="cs-CZ" dirty="0"/>
          </a:p>
        </p:txBody>
      </p:sp>
      <p:pic>
        <p:nvPicPr>
          <p:cNvPr id="4" name="Zástupný obsah 6" descr="Obsah obrázku venku, budova, strom, obloha&#10;&#10;Popis byl vytvořen automaticky">
            <a:extLst>
              <a:ext uri="{FF2B5EF4-FFF2-40B4-BE49-F238E27FC236}">
                <a16:creationId xmlns:a16="http://schemas.microsoft.com/office/drawing/2014/main" id="{6E19DBD0-2882-CDA1-AF0D-01A0B3DCC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r="21628" b="-1"/>
          <a:stretch/>
        </p:blipFill>
        <p:spPr>
          <a:xfrm>
            <a:off x="6440784" y="1509457"/>
            <a:ext cx="3096372" cy="3987217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NCONZO_basic_color.pdf" descr="NCONZO_basic_color.pdf">
            <a:extLst>
              <a:ext uri="{FF2B5EF4-FFF2-40B4-BE49-F238E27FC236}">
                <a16:creationId xmlns:a16="http://schemas.microsoft.com/office/drawing/2014/main" id="{AC40E74A-E746-3964-25A4-13188D9F3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6454883"/>
            <a:ext cx="1118809" cy="229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53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6BF46-9675-B3A7-7927-4330AACC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562270"/>
            <a:ext cx="8596668" cy="1070668"/>
          </a:xfrm>
        </p:spPr>
        <p:txBody>
          <a:bodyPr>
            <a:normAutofit/>
          </a:bodyPr>
          <a:lstStyle/>
          <a:p>
            <a:r>
              <a:rPr lang="cs-CZ" sz="3200" dirty="0"/>
              <a:t>Děkuji za pozornost.</a:t>
            </a:r>
            <a:br>
              <a:rPr lang="cs-CZ" sz="3200" dirty="0"/>
            </a:br>
            <a:r>
              <a:rPr lang="cs-CZ" sz="3200" dirty="0"/>
              <a:t>Těšíme se na vaši návštěvu.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E5B13C-4A07-4E31-D57D-D2E2CB93F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493623"/>
            <a:ext cx="8596668" cy="1576250"/>
          </a:xfrm>
        </p:spPr>
        <p:txBody>
          <a:bodyPr>
            <a:normAutofit lnSpcReduction="10000"/>
          </a:bodyPr>
          <a:lstStyle/>
          <a:p>
            <a:r>
              <a:rPr lang="cs-CZ" sz="1900" dirty="0"/>
              <a:t>Božena Oškrdová</a:t>
            </a:r>
          </a:p>
          <a:p>
            <a:r>
              <a:rPr lang="cs-CZ" sz="1900" dirty="0"/>
              <a:t>specializovaná knihovna</a:t>
            </a:r>
          </a:p>
          <a:p>
            <a:r>
              <a:rPr lang="cs-CZ" sz="1900" b="1" u="sng" dirty="0">
                <a:solidFill>
                  <a:srgbClr val="009999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oskrdova@nconzo.cz</a:t>
            </a:r>
            <a:endParaRPr lang="cs-CZ" sz="1900" b="1" u="sng" dirty="0">
              <a:solidFill>
                <a:srgbClr val="009999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900" b="1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Tel. 453 559 577 </a:t>
            </a:r>
          </a:p>
          <a:p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  <p:pic>
        <p:nvPicPr>
          <p:cNvPr id="4" name="NCONZO_basic_color.pdf" descr="NCONZO_basic_color.pdf">
            <a:extLst>
              <a:ext uri="{FF2B5EF4-FFF2-40B4-BE49-F238E27FC236}">
                <a16:creationId xmlns:a16="http://schemas.microsoft.com/office/drawing/2014/main" id="{AAA2DA46-DEC9-458E-4017-BDEE57F4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6424877"/>
            <a:ext cx="1118809" cy="229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CE8B2D1E-E0CF-0218-932F-419AF2B84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3" b="27933"/>
          <a:stretch/>
        </p:blipFill>
        <p:spPr>
          <a:xfrm>
            <a:off x="0" y="0"/>
            <a:ext cx="9030984" cy="256227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779468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í 1">
      <a:dk1>
        <a:srgbClr val="000000"/>
      </a:dk1>
      <a:lt1>
        <a:sysClr val="window" lastClr="FFFFFF"/>
      </a:lt1>
      <a:dk2>
        <a:srgbClr val="2C3C43"/>
      </a:dk2>
      <a:lt2>
        <a:srgbClr val="EBEBEB"/>
      </a:lt2>
      <a:accent1>
        <a:srgbClr val="69BFAC"/>
      </a:accent1>
      <a:accent2>
        <a:srgbClr val="0B3F6B"/>
      </a:accent2>
      <a:accent3>
        <a:srgbClr val="000000"/>
      </a:accent3>
      <a:accent4>
        <a:srgbClr val="FFFFFF"/>
      </a:accent4>
      <a:accent5>
        <a:srgbClr val="69BFAC"/>
      </a:accent5>
      <a:accent6>
        <a:srgbClr val="0B3F6B"/>
      </a:accent6>
      <a:hlink>
        <a:srgbClr val="69BFAC"/>
      </a:hlink>
      <a:folHlink>
        <a:srgbClr val="69BFA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383</Words>
  <Application>Microsoft Office PowerPoint</Application>
  <PresentationFormat>Širokoúhlá obrazovka</PresentationFormat>
  <Paragraphs>60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Aptos</vt:lpstr>
      <vt:lpstr>Arial</vt:lpstr>
      <vt:lpstr>Trebuchet MS</vt:lpstr>
      <vt:lpstr>Wingdings 3</vt:lpstr>
      <vt:lpstr>Fazeta</vt:lpstr>
      <vt:lpstr>NÁZEV - UKÁZKOVÁ PREZENTACE NCO NZO</vt:lpstr>
      <vt:lpstr>Specializovaná knihovna </vt:lpstr>
      <vt:lpstr>Co nabízíme: </vt:lpstr>
      <vt:lpstr>Specializovaná knihovna – web NCO NZO</vt:lpstr>
      <vt:lpstr>Portál MEDVIK  </vt:lpstr>
      <vt:lpstr>Kde nás najdete?</vt:lpstr>
      <vt:lpstr>Děkuji za pozornost. Těšíme se na vaši návštěvu.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- UKÁZKOVÁ PREZENTACE NCO NZO</dc:title>
  <dc:creator>Kateřina Veveričíková</dc:creator>
  <cp:lastModifiedBy>Charvátová Hana</cp:lastModifiedBy>
  <cp:revision>40</cp:revision>
  <dcterms:created xsi:type="dcterms:W3CDTF">2024-10-01T08:31:57Z</dcterms:created>
  <dcterms:modified xsi:type="dcterms:W3CDTF">2024-10-23T05:24:17Z</dcterms:modified>
</cp:coreProperties>
</file>