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73" r:id="rId4"/>
  </p:sldMasterIdLst>
  <p:notesMasterIdLst>
    <p:notesMasterId r:id="rId70"/>
  </p:notesMasterIdLst>
  <p:handoutMasterIdLst>
    <p:handoutMasterId r:id="rId71"/>
  </p:handoutMasterIdLst>
  <p:sldIdLst>
    <p:sldId id="567" r:id="rId5"/>
    <p:sldId id="871" r:id="rId6"/>
    <p:sldId id="947" r:id="rId7"/>
    <p:sldId id="949" r:id="rId8"/>
    <p:sldId id="948" r:id="rId9"/>
    <p:sldId id="918" r:id="rId10"/>
    <p:sldId id="951" r:id="rId11"/>
    <p:sldId id="943" r:id="rId12"/>
    <p:sldId id="903" r:id="rId13"/>
    <p:sldId id="904" r:id="rId14"/>
    <p:sldId id="939" r:id="rId15"/>
    <p:sldId id="940" r:id="rId16"/>
    <p:sldId id="901" r:id="rId17"/>
    <p:sldId id="891" r:id="rId18"/>
    <p:sldId id="894" r:id="rId19"/>
    <p:sldId id="911" r:id="rId20"/>
    <p:sldId id="892" r:id="rId21"/>
    <p:sldId id="906" r:id="rId22"/>
    <p:sldId id="907" r:id="rId23"/>
    <p:sldId id="898" r:id="rId24"/>
    <p:sldId id="955" r:id="rId25"/>
    <p:sldId id="897" r:id="rId26"/>
    <p:sldId id="908" r:id="rId27"/>
    <p:sldId id="885" r:id="rId28"/>
    <p:sldId id="909" r:id="rId29"/>
    <p:sldId id="880" r:id="rId30"/>
    <p:sldId id="884" r:id="rId31"/>
    <p:sldId id="890" r:id="rId32"/>
    <p:sldId id="887" r:id="rId33"/>
    <p:sldId id="899" r:id="rId34"/>
    <p:sldId id="900" r:id="rId35"/>
    <p:sldId id="922" r:id="rId36"/>
    <p:sldId id="923" r:id="rId37"/>
    <p:sldId id="924" r:id="rId38"/>
    <p:sldId id="914" r:id="rId39"/>
    <p:sldId id="956" r:id="rId40"/>
    <p:sldId id="952" r:id="rId41"/>
    <p:sldId id="953" r:id="rId42"/>
    <p:sldId id="913" r:id="rId43"/>
    <p:sldId id="915" r:id="rId44"/>
    <p:sldId id="916" r:id="rId45"/>
    <p:sldId id="917" r:id="rId46"/>
    <p:sldId id="942" r:id="rId47"/>
    <p:sldId id="919" r:id="rId48"/>
    <p:sldId id="921" r:id="rId49"/>
    <p:sldId id="936" r:id="rId50"/>
    <p:sldId id="937" r:id="rId51"/>
    <p:sldId id="938" r:id="rId52"/>
    <p:sldId id="925" r:id="rId53"/>
    <p:sldId id="926" r:id="rId54"/>
    <p:sldId id="927" r:id="rId55"/>
    <p:sldId id="928" r:id="rId56"/>
    <p:sldId id="929" r:id="rId57"/>
    <p:sldId id="957" r:id="rId58"/>
    <p:sldId id="954" r:id="rId59"/>
    <p:sldId id="931" r:id="rId60"/>
    <p:sldId id="934" r:id="rId61"/>
    <p:sldId id="933" r:id="rId62"/>
    <p:sldId id="946" r:id="rId63"/>
    <p:sldId id="935" r:id="rId64"/>
    <p:sldId id="941" r:id="rId65"/>
    <p:sldId id="321" r:id="rId66"/>
    <p:sldId id="324" r:id="rId67"/>
    <p:sldId id="271" r:id="rId68"/>
    <p:sldId id="772" r:id="rId6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řeček Pavel, Ing." initials="KPI" lastIdx="1" clrIdx="0">
    <p:extLst>
      <p:ext uri="{19B8F6BF-5375-455C-9EA6-DF929625EA0E}">
        <p15:presenceInfo xmlns:p15="http://schemas.microsoft.com/office/powerpoint/2012/main" userId="S-1-5-21-1024343765-948047755-1557874966-210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viewProps" Target="view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notesMaster" Target="notesMasters/notesMaster1.xml"/><Relationship Id="rId75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tableStyles" Target="tableStyles.xml"/><Relationship Id="rId7" Type="http://schemas.openxmlformats.org/officeDocument/2006/relationships/slide" Target="slides/slide3.xml"/><Relationship Id="rId7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FFE37-5B72-41CD-A3D0-D4A2922361B1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51891-3EBD-45A6-8A7F-A43C96AB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089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C9A5B-1EE5-41B1-A14D-0086EB452C30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75547-E490-4E46-896A-3B9E014CC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962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768000" y="1224000"/>
            <a:ext cx="7824000" cy="1522800"/>
          </a:xfrm>
        </p:spPr>
        <p:txBody>
          <a:bodyPr lIns="0" tIns="0" rIns="0" bIns="0" anchor="b">
            <a:noAutofit/>
          </a:bodyPr>
          <a:lstStyle>
            <a:lvl1pPr algn="l">
              <a:defRPr sz="34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Změny financování </a:t>
            </a:r>
            <a:br>
              <a:rPr lang="cs-CZ"/>
            </a:br>
            <a:r>
              <a:rPr lang="cs-CZ"/>
              <a:t>regionálního školství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8000" y="6022800"/>
            <a:ext cx="5181696" cy="4152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159238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9599" y="1825625"/>
            <a:ext cx="10515600" cy="4351338"/>
          </a:xfrm>
        </p:spPr>
        <p:txBody>
          <a:bodyPr>
            <a:noAutofit/>
          </a:bodyPr>
          <a:lstStyle>
            <a:lvl1pPr>
              <a:defRPr/>
            </a:lvl1pPr>
            <a:lvl2pPr marL="108000" indent="0">
              <a:buNone/>
              <a:defRPr/>
            </a:lvl2pPr>
            <a:lvl3pPr marL="612000" indent="-180000">
              <a:defRPr/>
            </a:lvl3pPr>
            <a:lvl4pPr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>
              <a:buFont typeface="Arial" panose="020B0604020202020204" pitchFamily="34" charset="0"/>
              <a:buNone/>
              <a:defRPr baseline="0"/>
            </a:lvl5pPr>
            <a:lvl6pPr marL="1260000"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</a:lstStyle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  <a:p>
            <a:pPr lvl="2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5237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667" y="944564"/>
            <a:ext cx="10515600" cy="609917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2100" baseline="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 userDrawn="1"/>
        </p:nvGraphicFramePr>
        <p:xfrm>
          <a:off x="729599" y="3546686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53220853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4615953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82864684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7133029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004159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0019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398266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2215755881"/>
                  </a:ext>
                </a:extLst>
              </a:tr>
            </a:tbl>
          </a:graphicData>
        </a:graphic>
      </p:graphicFrame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729599" y="1825625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obsah 2"/>
          <p:cNvSpPr>
            <a:spLocks noGrp="1"/>
          </p:cNvSpPr>
          <p:nvPr>
            <p:ph idx="14"/>
          </p:nvPr>
        </p:nvSpPr>
        <p:spPr>
          <a:xfrm>
            <a:off x="719667" y="4636559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761920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9599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80964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19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72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86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 strán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8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olny lis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2">
            <a:extLst>
              <a:ext uri="{FF2B5EF4-FFF2-40B4-BE49-F238E27FC236}">
                <a16:creationId xmlns:a16="http://schemas.microsoft.com/office/drawing/2014/main" id="{12AC35D1-E13A-95CF-4222-376451F45B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360" y="869640"/>
            <a:ext cx="10219240" cy="81522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500" baseline="0">
                <a:solidFill>
                  <a:srgbClr val="3A5E7E"/>
                </a:solidFill>
                <a:latin typeface="Open Sans Extrabold" panose="020B0906030804020204" pitchFamily="34" charset="0"/>
              </a:defRPr>
            </a:lvl1pPr>
            <a:lvl2pPr marL="457200" indent="0">
              <a:lnSpc>
                <a:spcPct val="100000"/>
              </a:lnSpc>
              <a:buFontTx/>
              <a:buNone/>
              <a:defRPr sz="4000" baseline="0">
                <a:solidFill>
                  <a:srgbClr val="034EA2"/>
                </a:solidFill>
                <a:latin typeface="Open Sans Extrabold" panose="020B0906030804020204" pitchFamily="34" charset="0"/>
              </a:defRPr>
            </a:lvl2pPr>
            <a:lvl3pPr marL="914400" indent="0">
              <a:lnSpc>
                <a:spcPct val="100000"/>
              </a:lnSpc>
              <a:buFontTx/>
              <a:buNone/>
              <a:defRPr sz="4000" baseline="0">
                <a:solidFill>
                  <a:srgbClr val="034EA2"/>
                </a:solidFill>
                <a:latin typeface="Open Sans Extrabold" panose="020B0906030804020204" pitchFamily="34" charset="0"/>
              </a:defRPr>
            </a:lvl3pPr>
            <a:lvl4pPr marL="1371600" indent="0">
              <a:lnSpc>
                <a:spcPct val="100000"/>
              </a:lnSpc>
              <a:buFontTx/>
              <a:buNone/>
              <a:defRPr sz="4000" baseline="0">
                <a:solidFill>
                  <a:srgbClr val="034EA2"/>
                </a:solidFill>
                <a:latin typeface="Open Sans Extrabold" panose="020B0906030804020204" pitchFamily="34" charset="0"/>
              </a:defRPr>
            </a:lvl4pPr>
            <a:lvl5pPr marL="1828800" indent="0">
              <a:lnSpc>
                <a:spcPct val="100000"/>
              </a:lnSpc>
              <a:buFontTx/>
              <a:buNone/>
              <a:defRPr sz="4000" baseline="0">
                <a:solidFill>
                  <a:srgbClr val="034EA2"/>
                </a:solidFill>
                <a:latin typeface="Open Sans Extrabold" panose="020B0906030804020204" pitchFamily="34" charset="0"/>
              </a:defRPr>
            </a:lvl5pPr>
          </a:lstStyle>
          <a:p>
            <a:pPr lvl="0"/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</a:p>
        </p:txBody>
      </p:sp>
      <p:sp>
        <p:nvSpPr>
          <p:cNvPr id="5" name="Zástupný text 6">
            <a:extLst>
              <a:ext uri="{FF2B5EF4-FFF2-40B4-BE49-F238E27FC236}">
                <a16:creationId xmlns:a16="http://schemas.microsoft.com/office/drawing/2014/main" id="{15B28C54-73C9-E295-2A02-0AC7462995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360" y="1794600"/>
            <a:ext cx="10219240" cy="49194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2200" b="0" i="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  <a:lvl2pPr marL="457200" indent="0">
              <a:lnSpc>
                <a:spcPct val="100000"/>
              </a:lnSpc>
              <a:buFontTx/>
              <a:buNone/>
              <a:defRPr sz="3100" b="0" i="0" baseline="0">
                <a:solidFill>
                  <a:srgbClr val="034EA2"/>
                </a:solidFill>
                <a:latin typeface="Open Sans" panose="020B0606030504020204" pitchFamily="34" charset="0"/>
              </a:defRPr>
            </a:lvl2pPr>
            <a:lvl3pPr marL="914400" indent="0">
              <a:lnSpc>
                <a:spcPct val="100000"/>
              </a:lnSpc>
              <a:buFontTx/>
              <a:buNone/>
              <a:defRPr sz="3100" b="0" i="0" baseline="0">
                <a:solidFill>
                  <a:srgbClr val="034EA2"/>
                </a:solidFill>
                <a:latin typeface="Open Sans" panose="020B0606030504020204" pitchFamily="34" charset="0"/>
              </a:defRPr>
            </a:lvl3pPr>
            <a:lvl4pPr marL="1371600" indent="0">
              <a:lnSpc>
                <a:spcPct val="100000"/>
              </a:lnSpc>
              <a:buFontTx/>
              <a:buNone/>
              <a:defRPr sz="3100" b="0" i="0" baseline="0">
                <a:solidFill>
                  <a:srgbClr val="034EA2"/>
                </a:solidFill>
                <a:latin typeface="Open Sans" panose="020B0606030504020204" pitchFamily="34" charset="0"/>
              </a:defRPr>
            </a:lvl4pPr>
            <a:lvl5pPr marL="1828800" indent="0">
              <a:lnSpc>
                <a:spcPct val="100000"/>
              </a:lnSpc>
              <a:buFontTx/>
              <a:buNone/>
              <a:defRPr sz="3100" b="0" i="0" baseline="0">
                <a:solidFill>
                  <a:srgbClr val="034EA2"/>
                </a:solidFill>
                <a:latin typeface="Open Sans" panose="020B0606030504020204" pitchFamily="34" charset="0"/>
              </a:defRPr>
            </a:lvl5pPr>
          </a:lstStyle>
          <a:p>
            <a:pPr lvl="0"/>
            <a:r>
              <a:rPr lang="cs-CZ" err="1"/>
              <a:t>Pe</a:t>
            </a:r>
            <a:r>
              <a:rPr lang="cs-CZ"/>
              <a:t> </a:t>
            </a:r>
            <a:r>
              <a:rPr lang="cs-CZ" err="1"/>
              <a:t>repudam</a:t>
            </a:r>
            <a:r>
              <a:rPr lang="cs-CZ"/>
              <a:t>, et </a:t>
            </a:r>
            <a:r>
              <a:rPr lang="cs-CZ" err="1"/>
              <a:t>harum</a:t>
            </a:r>
            <a:r>
              <a:rPr lang="cs-CZ"/>
              <a:t> fuga. </a:t>
            </a:r>
            <a:r>
              <a:rPr lang="cs-CZ" err="1"/>
              <a:t>Itaeriossim</a:t>
            </a:r>
            <a:r>
              <a:rPr lang="cs-CZ"/>
              <a:t> aut </a:t>
            </a:r>
            <a:r>
              <a:rPr lang="cs-CZ" err="1"/>
              <a:t>parion</a:t>
            </a:r>
            <a:r>
              <a:rPr lang="cs-CZ"/>
              <a:t> </a:t>
            </a:r>
            <a:r>
              <a:rPr lang="cs-CZ" err="1"/>
              <a:t>consed</a:t>
            </a:r>
            <a:r>
              <a:rPr lang="cs-CZ"/>
              <a:t> </a:t>
            </a:r>
            <a:r>
              <a:rPr lang="cs-CZ" err="1"/>
              <a:t>que</a:t>
            </a:r>
            <a:r>
              <a:rPr lang="cs-CZ"/>
              <a:t> </a:t>
            </a:r>
            <a:r>
              <a:rPr lang="cs-CZ" err="1"/>
              <a:t>praecto</a:t>
            </a:r>
            <a:r>
              <a:rPr lang="cs-CZ"/>
              <a:t> </a:t>
            </a:r>
            <a:r>
              <a:rPr lang="cs-CZ" err="1"/>
              <a:t>ommossum</a:t>
            </a:r>
            <a:r>
              <a:rPr lang="cs-CZ"/>
              <a:t> </a:t>
            </a:r>
            <a:r>
              <a:rPr lang="cs-CZ" err="1"/>
              <a:t>que</a:t>
            </a:r>
            <a:r>
              <a:rPr lang="cs-CZ"/>
              <a:t> </a:t>
            </a:r>
            <a:r>
              <a:rPr lang="cs-CZ" err="1"/>
              <a:t>voluptas</a:t>
            </a:r>
            <a:r>
              <a:rPr lang="cs-CZ"/>
              <a:t> aut </a:t>
            </a:r>
            <a:r>
              <a:rPr lang="cs-CZ" err="1"/>
              <a:t>at</a:t>
            </a:r>
            <a:r>
              <a:rPr lang="cs-CZ"/>
              <a:t> fuga. </a:t>
            </a:r>
            <a:r>
              <a:rPr lang="cs-CZ" err="1"/>
              <a:t>Oluptatectist</a:t>
            </a:r>
            <a:r>
              <a:rPr lang="cs-CZ"/>
              <a:t> </a:t>
            </a:r>
            <a:r>
              <a:rPr lang="cs-CZ" err="1"/>
              <a:t>aspellabo</a:t>
            </a:r>
            <a:r>
              <a:rPr lang="cs-CZ"/>
              <a:t>. Et </a:t>
            </a:r>
            <a:r>
              <a:rPr lang="cs-CZ" err="1"/>
              <a:t>eum</a:t>
            </a:r>
            <a:r>
              <a:rPr lang="cs-CZ"/>
              <a:t> </a:t>
            </a:r>
            <a:r>
              <a:rPr lang="cs-CZ" err="1"/>
              <a:t>volor</a:t>
            </a:r>
            <a:r>
              <a:rPr lang="cs-CZ"/>
              <a:t> </a:t>
            </a:r>
            <a:r>
              <a:rPr lang="cs-CZ" err="1"/>
              <a:t>molorem</a:t>
            </a:r>
            <a:r>
              <a:rPr lang="cs-CZ"/>
              <a:t> </a:t>
            </a:r>
            <a:r>
              <a:rPr lang="cs-CZ" err="1"/>
              <a:t>lationsecate</a:t>
            </a:r>
            <a:r>
              <a:rPr lang="cs-CZ"/>
              <a:t> </a:t>
            </a:r>
            <a:r>
              <a:rPr lang="cs-CZ" err="1"/>
              <a:t>sus</a:t>
            </a:r>
            <a:r>
              <a:rPr lang="cs-CZ"/>
              <a:t> pro </a:t>
            </a:r>
            <a:r>
              <a:rPr lang="cs-CZ" err="1"/>
              <a:t>blanti</a:t>
            </a:r>
            <a:r>
              <a:rPr lang="cs-CZ"/>
              <a:t> </a:t>
            </a:r>
            <a:r>
              <a:rPr lang="cs-CZ" err="1"/>
              <a:t>ipsam</a:t>
            </a:r>
            <a:r>
              <a:rPr lang="cs-CZ"/>
              <a:t> re lam </a:t>
            </a:r>
            <a:r>
              <a:rPr lang="cs-CZ" err="1"/>
              <a:t>restota</a:t>
            </a:r>
            <a:r>
              <a:rPr lang="cs-CZ"/>
              <a:t> </a:t>
            </a:r>
            <a:r>
              <a:rPr lang="cs-CZ" err="1"/>
              <a:t>tiusandanis</a:t>
            </a:r>
            <a:r>
              <a:rPr lang="cs-CZ"/>
              <a:t> </a:t>
            </a:r>
            <a:r>
              <a:rPr lang="cs-CZ" err="1"/>
              <a:t>nones</a:t>
            </a:r>
            <a:r>
              <a:rPr lang="cs-CZ"/>
              <a:t> </a:t>
            </a:r>
            <a:r>
              <a:rPr lang="cs-CZ" err="1"/>
              <a:t>abo</a:t>
            </a:r>
            <a:r>
              <a:rPr lang="cs-CZ"/>
              <a:t>. </a:t>
            </a:r>
            <a:r>
              <a:rPr lang="cs-CZ" err="1"/>
              <a:t>Iqui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aut </a:t>
            </a:r>
            <a:r>
              <a:rPr lang="cs-CZ" err="1"/>
              <a:t>aut</a:t>
            </a:r>
            <a:r>
              <a:rPr lang="cs-CZ"/>
              <a:t> </a:t>
            </a:r>
            <a:r>
              <a:rPr lang="cs-CZ" err="1"/>
              <a:t>aut</a:t>
            </a:r>
            <a:r>
              <a:rPr lang="cs-CZ"/>
              <a:t> </a:t>
            </a:r>
            <a:r>
              <a:rPr lang="cs-CZ" err="1"/>
              <a:t>venisi</a:t>
            </a:r>
            <a:r>
              <a:rPr lang="cs-CZ"/>
              <a:t> </a:t>
            </a:r>
            <a:r>
              <a:rPr lang="cs-CZ" err="1"/>
              <a:t>dit</a:t>
            </a:r>
            <a:r>
              <a:rPr lang="cs-CZ"/>
              <a:t>, </a:t>
            </a:r>
            <a:r>
              <a:rPr lang="cs-CZ" err="1"/>
              <a:t>velique</a:t>
            </a:r>
            <a:r>
              <a:rPr lang="cs-CZ"/>
              <a:t> </a:t>
            </a:r>
            <a:r>
              <a:rPr lang="cs-CZ" err="1"/>
              <a:t>pratium</a:t>
            </a:r>
            <a:r>
              <a:rPr lang="cs-CZ"/>
              <a:t> es </a:t>
            </a:r>
            <a:r>
              <a:rPr lang="cs-CZ" err="1"/>
              <a:t>ut</a:t>
            </a:r>
            <a:r>
              <a:rPr lang="cs-CZ"/>
              <a:t> </a:t>
            </a:r>
            <a:r>
              <a:rPr lang="cs-CZ" err="1"/>
              <a:t>voluptae</a:t>
            </a:r>
            <a:r>
              <a:rPr lang="cs-CZ"/>
              <a:t> </a:t>
            </a:r>
            <a:r>
              <a:rPr lang="cs-CZ" err="1"/>
              <a:t>earia</a:t>
            </a:r>
            <a:r>
              <a:rPr lang="cs-CZ"/>
              <a:t> </a:t>
            </a:r>
            <a:r>
              <a:rPr lang="cs-CZ" err="1"/>
              <a:t>nonsequ</a:t>
            </a:r>
            <a:r>
              <a:rPr lang="cs-CZ"/>
              <a:t> </a:t>
            </a:r>
            <a:r>
              <a:rPr lang="cs-CZ" err="1"/>
              <a:t>idebis</a:t>
            </a:r>
            <a:r>
              <a:rPr lang="cs-CZ"/>
              <a:t> quo.</a:t>
            </a:r>
          </a:p>
        </p:txBody>
      </p:sp>
    </p:spTree>
    <p:extLst>
      <p:ext uri="{BB962C8B-B14F-4D97-AF65-F5344CB8AC3E}">
        <p14:creationId xmlns:p14="http://schemas.microsoft.com/office/powerpoint/2010/main" val="160974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96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694566" y="101218"/>
            <a:ext cx="497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23BD8D3-A9DD-40CB-A396-ADCE34852C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3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kern="1200" cap="all" baseline="0">
          <a:solidFill>
            <a:srgbClr val="428D9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12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595">
          <p15:clr>
            <a:srgbClr val="F26B43"/>
          </p15:clr>
        </p15:guide>
        <p15:guide id="4" orient="horz" pos="39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.cz/methodology/zmena-v-nastaveni-phmax-2024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smt.gov.cz/vzdelavani/stredni-vzdelavani/vyhlaseni-pokusneho-overovani-vzdelavani-podle-ramcoveho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.cz/strategie-msmt/dlouhodobe-zamery-cr-a-kraju/dz-cr-2023-2027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37662" y="594360"/>
            <a:ext cx="7698154" cy="2523978"/>
          </a:xfrm>
        </p:spPr>
        <p:txBody>
          <a:bodyPr/>
          <a:lstStyle/>
          <a:p>
            <a:br>
              <a:rPr lang="cs-CZ" sz="44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br>
              <a:rPr lang="cs-CZ" sz="44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cs-CZ" sz="44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Odborná konference </a:t>
            </a:r>
            <a:br>
              <a:rPr lang="cs-CZ" sz="44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cs-CZ" sz="44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Asociace zdravotnických škol ČR</a:t>
            </a:r>
            <a:br>
              <a:rPr lang="cs-CZ" sz="4400" cap="none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endParaRPr lang="cs-CZ" sz="4800" cap="none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23. října 2024, Brno</a:t>
            </a:r>
          </a:p>
        </p:txBody>
      </p:sp>
    </p:spTree>
    <p:extLst>
      <p:ext uri="{BB962C8B-B14F-4D97-AF65-F5344CB8AC3E}">
        <p14:creationId xmlns:p14="http://schemas.microsoft.com/office/powerpoint/2010/main" val="1336507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Novelizovaná vyhláška č. 13/2005 Sb.</a:t>
            </a:r>
            <a:endParaRPr lang="cs-CZ" sz="200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10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087755"/>
            <a:ext cx="10448925" cy="5498783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 algn="just"/>
            <a:r>
              <a:rPr lang="cs-CZ" sz="2000" b="1">
                <a:latin typeface="+mn-lt"/>
              </a:rPr>
              <a:t>Bezplatná jazyková příprava se od 1. září 2024 ukotvila na dobu neurčitou</a:t>
            </a:r>
            <a:endParaRPr lang="cs-CZ" sz="2000" b="1">
              <a:latin typeface="Calibri"/>
              <a:cs typeface="Calibri"/>
            </a:endParaRPr>
          </a:p>
          <a:p>
            <a:pPr marL="323850" indent="-215900" algn="just"/>
            <a:r>
              <a:rPr lang="cs-CZ" sz="2000" b="1">
                <a:latin typeface="+mn-lt"/>
              </a:rPr>
              <a:t>Rozsah bezplatné jazykové přípravy se navýšil na max. 400 hodin</a:t>
            </a:r>
            <a:endParaRPr lang="cs-CZ"/>
          </a:p>
          <a:p>
            <a:pPr marL="323850" indent="-215900" algn="just"/>
            <a:r>
              <a:rPr lang="cs-CZ" sz="2000" b="1">
                <a:latin typeface="+mn-lt"/>
              </a:rPr>
              <a:t>Byla také prodloužena doba, během které mohou žáci čerpat podporu až na 30 měsíců</a:t>
            </a:r>
            <a:endParaRPr lang="cs-CZ" sz="2000" b="1">
              <a:latin typeface="+mn-lt"/>
              <a:cs typeface="Calibri"/>
            </a:endParaRPr>
          </a:p>
          <a:p>
            <a:pPr marL="323850" indent="-215900" algn="just"/>
            <a:r>
              <a:rPr lang="cs-CZ" sz="2000" b="1">
                <a:latin typeface="+mn-lt"/>
              </a:rPr>
              <a:t>Na jazykovou podporu má právo cizinec, který se vzdělává v ČR nejvýše 36 měsíců před podáním žádosti</a:t>
            </a:r>
            <a:endParaRPr lang="cs-CZ" sz="2000" b="1">
              <a:latin typeface="+mn-lt"/>
              <a:cs typeface="Calibri" panose="020F0502020204030204"/>
            </a:endParaRPr>
          </a:p>
          <a:p>
            <a:pPr marL="107950" indent="0" algn="just">
              <a:buNone/>
            </a:pPr>
            <a:r>
              <a:rPr lang="cs-CZ" sz="1800">
                <a:latin typeface="Calibri"/>
                <a:cs typeface="Calibri Light"/>
              </a:rPr>
              <a:t>Z hlediska žáka se tedy jedná o výuku češtiny jako cizího jazyka. </a:t>
            </a:r>
            <a:endParaRPr lang="cs-CZ" sz="1800">
              <a:latin typeface="Calibri"/>
              <a:cs typeface="Calibri"/>
            </a:endParaRPr>
          </a:p>
          <a:p>
            <a:pPr marL="107950" indent="0" algn="just">
              <a:buNone/>
            </a:pPr>
            <a:r>
              <a:rPr lang="cs-CZ" sz="1800">
                <a:latin typeface="Calibri"/>
                <a:ea typeface="Times New Roman" panose="02020603050405020304" pitchFamily="18" charset="0"/>
                <a:cs typeface="Calibri Light"/>
              </a:rPr>
              <a:t>Jazyková příprava se realizuje v určených středních školách a konzervatořích, jejich seznam vydá a zveřejní odbor školství místně příslušného krajského úřadu.</a:t>
            </a:r>
            <a:endParaRPr lang="cs-CZ" sz="1800">
              <a:effectLst/>
              <a:latin typeface="Calibri"/>
              <a:ea typeface="Times New Roman" panose="02020603050405020304" pitchFamily="18" charset="0"/>
              <a:cs typeface="Calibri Light"/>
            </a:endParaRPr>
          </a:p>
          <a:p>
            <a:pPr marL="114300" indent="-6350" algn="just">
              <a:buNone/>
            </a:pPr>
            <a:r>
              <a:rPr lang="cs-CZ" sz="1800">
                <a:latin typeface="Calibri"/>
                <a:cs typeface="Calibri Light"/>
              </a:rPr>
              <a:t>Skupina pro jazykovou přípravu vznikne při nejméně 5 přihlášených žácích cizincích. V každém kraji musí vzniknout alespoň jedna skupina, a to i v případě, že se přihlásí méně žáků cizinců než 5.</a:t>
            </a:r>
            <a:endParaRPr lang="cs-CZ" sz="1800">
              <a:latin typeface="Calibri"/>
              <a:cs typeface="Calibri"/>
            </a:endParaRPr>
          </a:p>
          <a:p>
            <a:pPr marL="114300" indent="-6350" algn="just">
              <a:buNone/>
            </a:pPr>
            <a:r>
              <a:rPr lang="cs-CZ" sz="1800">
                <a:latin typeface="Calibri"/>
                <a:cs typeface="Calibri Light"/>
              </a:rPr>
              <a:t>Do skupiny mohou být zařazeni na základě posouzení potřebnosti také jiní žáci, kteří mají obdobné integrační potřeby. Tyto žáky lze do skupiny zařadit i do vyššího počtu než 15 žáků, pokud to není na újmu kvality poskytované jazykové přípravy.</a:t>
            </a:r>
          </a:p>
          <a:p>
            <a:pPr marL="107950" indent="0" algn="just">
              <a:buNone/>
            </a:pPr>
            <a:r>
              <a:rPr lang="cs-CZ" sz="1800">
                <a:latin typeface="Calibri"/>
                <a:cs typeface="Calibri Light"/>
              </a:rPr>
              <a:t>Určené školy poskytují jazykovou přípravu prezenčně, příp. distanční synchronní formou. Výuka nemůže být organizována distančním asynchronním způsobem.</a:t>
            </a:r>
            <a:endParaRPr lang="cs-CZ" sz="1800">
              <a:latin typeface="Calibri"/>
              <a:cs typeface="Calibri"/>
            </a:endParaRPr>
          </a:p>
          <a:p>
            <a:pPr marL="323850" indent="-215900" algn="just"/>
            <a:endParaRPr lang="cs-CZ" sz="2400">
              <a:latin typeface="Calibri" panose="020F0502020204030204"/>
              <a:cs typeface="Calibri" panose="020F0502020204030204"/>
            </a:endParaRPr>
          </a:p>
          <a:p>
            <a:pPr marL="323850" indent="-215900" algn="just"/>
            <a:endParaRPr lang="cs-CZ" sz="2400">
              <a:latin typeface="Calibri" panose="020F0502020204030204"/>
              <a:cs typeface="Calibri" panose="020F0502020204030204"/>
            </a:endParaRPr>
          </a:p>
          <a:p>
            <a:pPr marL="323850" indent="-215900"/>
            <a:endParaRPr lang="cs-CZ">
              <a:cs typeface="Calibri Light" panose="020F0302020204030204" pitchFamily="34" charset="0"/>
            </a:endParaRPr>
          </a:p>
          <a:p>
            <a:pPr marL="565150" indent="-457200">
              <a:buAutoNum type="arabicPeriod"/>
            </a:pPr>
            <a:endParaRPr lang="cs-CZ">
              <a:cs typeface="Calibri Light" panose="020F0302020204030204" pitchFamily="34" charset="0"/>
            </a:endParaRPr>
          </a:p>
          <a:p>
            <a:pPr marL="107950" lvl="1"/>
            <a:r>
              <a:rPr lang="cs-CZ"/>
              <a:t>	</a:t>
            </a:r>
            <a:endParaRPr lang="cs-CZ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>
              <a:cs typeface="Calibri Light" panose="020F0302020204030204" pitchFamily="34" charset="0"/>
            </a:endParaRPr>
          </a:p>
          <a:p>
            <a:pPr marL="323850" indent="-215900"/>
            <a:endParaRPr lang="cs-CZ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387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2263806"/>
            <a:ext cx="10838169" cy="1823640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/>
              <a:t>Změna v nastavení </a:t>
            </a:r>
            <a:r>
              <a:rPr lang="cs-CZ" sz="6000" b="1" dirty="0" err="1"/>
              <a:t>PH</a:t>
            </a:r>
            <a:r>
              <a:rPr lang="cs-CZ" sz="4400" dirty="0" err="1"/>
              <a:t>max</a:t>
            </a:r>
            <a:br>
              <a:rPr lang="cs-CZ" sz="4400" dirty="0"/>
            </a:br>
            <a:r>
              <a:rPr lang="cs-CZ" sz="6000" dirty="0">
                <a:solidFill>
                  <a:srgbClr val="C00000"/>
                </a:solidFill>
                <a:latin typeface="+mn-lt"/>
              </a:rPr>
              <a:t>(již platné)</a:t>
            </a:r>
            <a:endParaRPr lang="cs-CZ" sz="6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0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/>
              <a:t>Náběh implementace ve změně nastavení </a:t>
            </a:r>
            <a:r>
              <a:rPr lang="cs-CZ" sz="2800" b="1" err="1"/>
              <a:t>PH</a:t>
            </a:r>
            <a:r>
              <a:rPr lang="cs-CZ" sz="2000" err="1"/>
              <a:t>max</a:t>
            </a:r>
            <a:endParaRPr lang="cs-CZ" sz="200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12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156677"/>
            <a:ext cx="10515600" cy="5234980"/>
          </a:xfrm>
        </p:spPr>
        <p:txBody>
          <a:bodyPr vert="horz" lIns="0" tIns="0" rIns="0" bIns="0" rtlCol="0" anchor="t">
            <a:noAutofit/>
          </a:bodyPr>
          <a:lstStyle/>
          <a:p>
            <a:pPr marL="107950" indent="0" algn="just">
              <a:buNone/>
            </a:pPr>
            <a:r>
              <a:rPr lang="cs-CZ" sz="1800" b="1" dirty="0">
                <a:latin typeface="+mn-lt"/>
              </a:rPr>
              <a:t>Nařízení vlády č. 110/2024 Sb., kterým se mění nařízení vlády č. 123/2018 Sb.</a:t>
            </a:r>
            <a:r>
              <a:rPr lang="cs-CZ" sz="1800" dirty="0">
                <a:latin typeface="+mn-lt"/>
              </a:rPr>
              <a:t>, o stanovení maximálního počtu hodin výuky financovaného ze státního rozpočtu pro základní školu, střední školu a konzervatoř zřizovanou krajem, obcí nebo svazkem obcí, ve znění pozdějších předpisů; </a:t>
            </a:r>
            <a:r>
              <a:rPr lang="cs-CZ" sz="1800" b="1" dirty="0">
                <a:latin typeface="+mn-lt"/>
              </a:rPr>
              <a:t>novela je účinná od 1. září 2024.</a:t>
            </a:r>
            <a:endParaRPr lang="cs-CZ" sz="1800" dirty="0">
              <a:effectLst/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107950" indent="0" algn="just">
              <a:buNone/>
            </a:pPr>
            <a:r>
              <a:rPr lang="cs-CZ" sz="1800" b="1" dirty="0">
                <a:effectLst/>
                <a:latin typeface="+mn-lt"/>
                <a:ea typeface="Times New Roman" panose="02020603050405020304" pitchFamily="18" charset="0"/>
              </a:rPr>
              <a:t>Změny od 1. září 2024</a:t>
            </a:r>
            <a:endParaRPr lang="cs-CZ" sz="1800" b="1" dirty="0">
              <a:effectLst/>
              <a:latin typeface="+mn-lt"/>
              <a:ea typeface="Times New Roman" panose="02020603050405020304" pitchFamily="18" charset="0"/>
              <a:cs typeface="Calibri"/>
            </a:endParaRPr>
          </a:p>
          <a:p>
            <a:pPr marL="323850" indent="-215900" algn="just"/>
            <a:r>
              <a:rPr lang="cs-CZ" sz="1600" dirty="0">
                <a:latin typeface="+mn-lt"/>
              </a:rPr>
              <a:t>S ohledem na účinnost novely je potřeba organizaci vzdělávání (tzn. rozvrhy hodin, úvazky učitelů) plánovat podle nových podmínek novely nařízení vlády </a:t>
            </a:r>
            <a:r>
              <a:rPr lang="cs-CZ" sz="1600" dirty="0" err="1">
                <a:latin typeface="+mn-lt"/>
              </a:rPr>
              <a:t>PHmax</a:t>
            </a:r>
            <a:r>
              <a:rPr lang="cs-CZ" sz="1600" dirty="0">
                <a:latin typeface="+mn-lt"/>
              </a:rPr>
              <a:t> již pro školní rok 2024/2025 a to počínaje 1. zářím 2024.</a:t>
            </a:r>
            <a:endParaRPr lang="cs-CZ" sz="1600" dirty="0">
              <a:latin typeface="+mn-lt"/>
              <a:ea typeface="Calibri"/>
              <a:cs typeface="Calibri"/>
            </a:endParaRPr>
          </a:p>
          <a:p>
            <a:pPr marL="323850" indent="-215900" algn="just"/>
            <a:r>
              <a:rPr lang="cs-CZ" sz="1600">
                <a:latin typeface="+mn-lt"/>
              </a:rPr>
              <a:t>Novelou se nemění principy výpočtu </a:t>
            </a:r>
            <a:r>
              <a:rPr lang="cs-CZ" sz="1600" err="1">
                <a:latin typeface="+mn-lt"/>
              </a:rPr>
              <a:t>PHmax</a:t>
            </a:r>
            <a:r>
              <a:rPr lang="cs-CZ" sz="1600">
                <a:latin typeface="+mn-lt"/>
              </a:rPr>
              <a:t> školy, aktualizovaná metodika pro základní školy, pro střední školy </a:t>
            </a:r>
            <a:br>
              <a:rPr lang="cs-CZ" sz="1600" dirty="0">
                <a:latin typeface="+mn-lt"/>
              </a:rPr>
            </a:br>
            <a:r>
              <a:rPr lang="cs-CZ" sz="1600">
                <a:latin typeface="+mn-lt"/>
              </a:rPr>
              <a:t>a konzervatoře je k dispozici na </a:t>
            </a:r>
            <a:r>
              <a:rPr lang="cs-CZ" sz="1600" dirty="0">
                <a:latin typeface="Calibri Light"/>
                <a:ea typeface="Calibri Light"/>
                <a:cs typeface="Calibri Light"/>
                <a:hlinkClick r:id="rId2"/>
              </a:rPr>
              <a:t>https://www.edu.cz/methodology/zmena-v-nastaveni-phmax-2024/</a:t>
            </a:r>
            <a:r>
              <a:rPr lang="cs-CZ" sz="1600" dirty="0">
                <a:latin typeface="Calibri Light"/>
                <a:ea typeface="Calibri Light"/>
                <a:cs typeface="Calibri Light"/>
              </a:rPr>
              <a:t>. </a:t>
            </a:r>
          </a:p>
          <a:p>
            <a:pPr marL="323850" indent="-215900" algn="just"/>
            <a:r>
              <a:rPr lang="cs-CZ" sz="1600" dirty="0">
                <a:latin typeface="+mn-lt"/>
              </a:rPr>
              <a:t>V oblasti financování pedagogické práce ve školách je nutné připomenout, že právnické osoby mají stanovený rozpis rozpočtu na činnost základní, střední školy nebo konzervatoře podle stavu vykázaného ve výkonových výkazech a výkazu </a:t>
            </a:r>
            <a:br>
              <a:rPr lang="cs-CZ" sz="1600" dirty="0">
                <a:latin typeface="+mn-lt"/>
              </a:rPr>
            </a:br>
            <a:r>
              <a:rPr lang="cs-CZ" sz="1600" dirty="0">
                <a:latin typeface="+mn-lt"/>
              </a:rPr>
              <a:t>P 1c-01 k 30. září 2023 na celý kalendářní rok 2024.</a:t>
            </a:r>
            <a:endParaRPr lang="cs-CZ" sz="1600" dirty="0">
              <a:latin typeface="+mn-lt"/>
              <a:ea typeface="Calibri"/>
              <a:cs typeface="Calibri"/>
            </a:endParaRPr>
          </a:p>
          <a:p>
            <a:pPr marL="107950" indent="0" algn="just">
              <a:buNone/>
            </a:pPr>
            <a:r>
              <a:rPr lang="cs-CZ" sz="1600" b="1" dirty="0">
                <a:effectLst/>
                <a:latin typeface="+mn-lt"/>
                <a:ea typeface="Times New Roman" panose="02020603050405020304" pitchFamily="18" charset="0"/>
              </a:rPr>
              <a:t>Změny od 1. ledna 2025</a:t>
            </a:r>
            <a:endParaRPr lang="cs-CZ" sz="1800" b="1" dirty="0">
              <a:effectLst/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323850" indent="-215900" algn="just"/>
            <a:r>
              <a:rPr lang="cs-CZ" sz="1600" dirty="0">
                <a:latin typeface="+mn-lt"/>
              </a:rPr>
              <a:t>Z hlediska organizace vzdělávání se pro školy nic nemění, nastavení organizace vzdělávání zůstane takové, jak ho škola naplánovala na školní rok 2024/2025 počínaje 1. zářím 2024.</a:t>
            </a:r>
            <a:endParaRPr lang="cs-CZ" sz="1600" dirty="0">
              <a:latin typeface="+mn-lt"/>
              <a:ea typeface="Calibri"/>
              <a:cs typeface="Calibri"/>
            </a:endParaRPr>
          </a:p>
          <a:p>
            <a:pPr marL="323850" indent="-215900" algn="just"/>
            <a:r>
              <a:rPr lang="cs-CZ" sz="1600" dirty="0">
                <a:latin typeface="+mn-lt"/>
              </a:rPr>
              <a:t>Stejně tak jako každý rok bude i pro rok 2025 určen rozpis rozpočtu školám na základě vykázaných údajů k 30. září 2024, resp. k 31. říjnu 2024, tj. v případě základních, středních škol a konzervatoří se už plně zohlední hodnoty stanovené novelizovaným NV </a:t>
            </a:r>
            <a:r>
              <a:rPr lang="cs-CZ" sz="1600" dirty="0" err="1">
                <a:latin typeface="+mn-lt"/>
              </a:rPr>
              <a:t>PHmax</a:t>
            </a:r>
            <a:r>
              <a:rPr lang="cs-CZ" sz="1600" dirty="0">
                <a:latin typeface="+mn-lt"/>
              </a:rPr>
              <a:t>.</a:t>
            </a:r>
            <a:endParaRPr lang="cs-CZ" sz="2400" dirty="0">
              <a:effectLst/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323850" indent="-215900" algn="just"/>
            <a:endParaRPr lang="cs-CZ" sz="2400">
              <a:latin typeface="+mn-lt"/>
              <a:ea typeface="Calibri" panose="020F0502020204030204"/>
              <a:cs typeface="Calibri" panose="020F0502020204030204"/>
            </a:endParaRPr>
          </a:p>
          <a:p>
            <a:pPr marL="323850" indent="-215900"/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65150" indent="-457200">
              <a:buAutoNum type="arabicPeriod"/>
            </a:pP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07950" lvl="1"/>
            <a:r>
              <a:rPr lang="cs-CZ" dirty="0">
                <a:latin typeface="Calibri Light"/>
                <a:ea typeface="Calibri Light"/>
                <a:cs typeface="Calibri Light"/>
              </a:rPr>
              <a:t>	</a:t>
            </a:r>
          </a:p>
          <a:p>
            <a:pPr marL="107950" indent="0">
              <a:buNone/>
            </a:pP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421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2263806"/>
            <a:ext cx="10838169" cy="2417609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latin typeface="Calibri"/>
                <a:cs typeface="Calibri"/>
              </a:rPr>
              <a:t>Přijímací řízení jaro 2025</a:t>
            </a:r>
            <a:endParaRPr lang="cs-CZ" sz="4400" dirty="0">
              <a:solidFill>
                <a:srgbClr val="C00000"/>
              </a:solidFill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846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ve školním roce 2024/2025</a:t>
            </a:r>
            <a:endParaRPr lang="cs-CZ" sz="2800"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14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211580"/>
            <a:ext cx="10515600" cy="4965383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 algn="just"/>
            <a:r>
              <a:rPr lang="cs-CZ" sz="2000" dirty="0">
                <a:latin typeface="Calibri"/>
                <a:cs typeface="Calibri"/>
              </a:rPr>
              <a:t>Podle stávající platné legislativy.</a:t>
            </a:r>
          </a:p>
          <a:p>
            <a:pPr marL="323850" indent="-215900" algn="just"/>
            <a:r>
              <a:rPr lang="cs-CZ" sz="2000" dirty="0">
                <a:latin typeface="Calibri"/>
                <a:cs typeface="Calibri"/>
              </a:rPr>
              <a:t>Vyhlášení 1. kola a stanovení kritérií pro všechny obory jednotně </a:t>
            </a:r>
            <a:r>
              <a:rPr lang="cs-CZ" sz="2000" b="1" dirty="0">
                <a:latin typeface="Calibri"/>
                <a:cs typeface="Calibri"/>
              </a:rPr>
              <a:t>do 31. 1. 2025</a:t>
            </a:r>
            <a:endParaRPr lang="cs-CZ" sz="2000" b="1" dirty="0">
              <a:latin typeface="Calibri"/>
              <a:ea typeface="Calibri"/>
              <a:cs typeface="Calibri"/>
            </a:endParaRPr>
          </a:p>
          <a:p>
            <a:pPr marL="323850" indent="-215900" algn="just"/>
            <a:r>
              <a:rPr lang="cs-CZ" sz="2000" dirty="0">
                <a:latin typeface="+mn-lt"/>
                <a:ea typeface="Times New Roman" panose="02020603050405020304" pitchFamily="18" charset="0"/>
                <a:cs typeface="Calibri"/>
              </a:rPr>
              <a:t>Je třeba důkladně stanovit kritéria, aby bylo možné určit jednoznačné pořadí před rozřazením</a:t>
            </a:r>
          </a:p>
          <a:p>
            <a:pPr marL="323850" indent="-215900" algn="just"/>
            <a:r>
              <a:rPr lang="cs-CZ" sz="2000" b="1" u="sng" dirty="0">
                <a:latin typeface="+mn-lt"/>
                <a:ea typeface="Times New Roman" panose="02020603050405020304" pitchFamily="18" charset="0"/>
                <a:cs typeface="Calibri"/>
              </a:rPr>
              <a:t>Podávání přihlášek v termínu do 20. 2. 2025 (tedy stejně jako v loňském roce) !!!</a:t>
            </a:r>
          </a:p>
          <a:p>
            <a:pPr marL="323850" indent="-215900" algn="just"/>
            <a:r>
              <a:rPr lang="cs-CZ" sz="2000" dirty="0">
                <a:latin typeface="+mn-lt"/>
                <a:ea typeface="Times New Roman" panose="02020603050405020304" pitchFamily="18" charset="0"/>
              </a:rPr>
              <a:t>Podává </a:t>
            </a:r>
            <a:r>
              <a:rPr lang="cs-CZ" sz="2000" dirty="0">
                <a:effectLst/>
                <a:latin typeface="+mn-lt"/>
                <a:ea typeface="Times New Roman" panose="02020603050405020304" pitchFamily="18" charset="0"/>
              </a:rPr>
              <a:t>se</a:t>
            </a:r>
            <a:r>
              <a:rPr lang="cs-CZ" sz="2000" dirty="0">
                <a:latin typeface="+mn-lt"/>
                <a:ea typeface="Times New Roman" panose="02020603050405020304" pitchFamily="18" charset="0"/>
              </a:rPr>
              <a:t> až 5 přihlášek najednou (3 bez talentové zkoušky a 2 s talentovou</a:t>
            </a:r>
            <a:r>
              <a:rPr lang="cs-CZ" sz="20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cs-CZ" sz="2000" dirty="0">
                <a:latin typeface="+mn-lt"/>
                <a:ea typeface="Times New Roman" panose="02020603050405020304" pitchFamily="18" charset="0"/>
              </a:rPr>
              <a:t>zkouškou) </a:t>
            </a:r>
            <a:endParaRPr lang="cs-CZ" sz="2000" dirty="0">
              <a:effectLst/>
              <a:latin typeface="+mn-lt"/>
              <a:ea typeface="Times New Roman" panose="02020603050405020304" pitchFamily="18" charset="0"/>
              <a:cs typeface="Calibri"/>
            </a:endParaRPr>
          </a:p>
          <a:p>
            <a:pPr marL="323850" indent="-215900" algn="just"/>
            <a:r>
              <a:rPr lang="cs-CZ" sz="2000" dirty="0">
                <a:latin typeface="+mn-lt"/>
                <a:ea typeface="Times New Roman" panose="02020603050405020304" pitchFamily="18" charset="0"/>
              </a:rPr>
              <a:t>Rozřazení proběhne algoritmem pro všechny obory vzdělání najednou</a:t>
            </a:r>
            <a:endParaRPr lang="cs-CZ" sz="2000" dirty="0">
              <a:effectLst/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323850" indent="-215900" algn="just"/>
            <a:r>
              <a:rPr lang="cs-CZ" sz="2000" dirty="0" err="1">
                <a:latin typeface="+mn-lt"/>
                <a:ea typeface="Times New Roman" panose="02020603050405020304" pitchFamily="18" charset="0"/>
              </a:rPr>
              <a:t>Autoremedura</a:t>
            </a:r>
            <a:r>
              <a:rPr lang="cs-CZ" sz="2000" dirty="0">
                <a:latin typeface="+mn-lt"/>
                <a:ea typeface="Times New Roman" panose="02020603050405020304" pitchFamily="18" charset="0"/>
              </a:rPr>
              <a:t> přijímání neúspěšných uchazečů není možná v 1. a 2. kole, k naplnění kapacit se musí vyhlásit další kolo přijímacího řízení</a:t>
            </a:r>
            <a:endParaRPr lang="cs-CZ" sz="2000" dirty="0">
              <a:effectLst/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323850" indent="-215900" algn="just"/>
            <a:r>
              <a:rPr lang="cs-CZ" sz="2000" dirty="0">
                <a:latin typeface="+mn-lt"/>
                <a:ea typeface="Times New Roman" panose="02020603050405020304" pitchFamily="18" charset="0"/>
                <a:cs typeface="Calibri" panose="020F0502020204030204"/>
              </a:rPr>
              <a:t>Nejsou možné ani přestupy uchazečů dle § 66 školského zákona - dokud žák není žákem střední školy (tedy po 1. září), nemůže přestoupit do jiné střední školy</a:t>
            </a:r>
          </a:p>
          <a:p>
            <a:pPr marL="107950" indent="0" algn="just">
              <a:buNone/>
            </a:pPr>
            <a:endParaRPr lang="cs-CZ" sz="2000" dirty="0"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107950" indent="0">
              <a:buNone/>
            </a:pPr>
            <a:endParaRPr lang="cs-CZ" dirty="0">
              <a:effectLst/>
              <a:ea typeface="Times New Roman" panose="02020603050405020304" pitchFamily="18" charset="0"/>
              <a:cs typeface="Calibri Light" panose="020F0302020204030204" pitchFamily="34" charset="0"/>
            </a:endParaRPr>
          </a:p>
          <a:p>
            <a:pPr marL="565150" indent="-457200">
              <a:buAutoNum type="arabicPeriod"/>
            </a:pPr>
            <a:endParaRPr lang="cs-CZ" dirty="0">
              <a:cs typeface="Calibri Light" panose="020F0302020204030204" pitchFamily="34" charset="0"/>
            </a:endParaRPr>
          </a:p>
          <a:p>
            <a:pPr marL="107950" lvl="1"/>
            <a:r>
              <a:rPr lang="cs-CZ" dirty="0">
                <a:latin typeface="Calibri Light"/>
                <a:ea typeface="Calibri Light"/>
                <a:cs typeface="Calibri Light"/>
              </a:rPr>
              <a:t>	</a:t>
            </a: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529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2263806"/>
            <a:ext cx="10838169" cy="308191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b="1" dirty="0">
                <a:latin typeface="Calibri"/>
                <a:cs typeface="Calibri"/>
              </a:rPr>
              <a:t>Přijímací řízení na střední školy v návrhu </a:t>
            </a:r>
            <a:r>
              <a:rPr lang="cs-CZ" sz="6000" b="1" dirty="0" err="1">
                <a:latin typeface="Calibri"/>
                <a:cs typeface="Calibri"/>
              </a:rPr>
              <a:t>budoucíCh</a:t>
            </a:r>
            <a:r>
              <a:rPr lang="cs-CZ" sz="6000" b="1" dirty="0">
                <a:latin typeface="Calibri"/>
                <a:cs typeface="Calibri"/>
              </a:rPr>
              <a:t> změn</a:t>
            </a:r>
            <a:br>
              <a:rPr lang="cs-CZ" sz="6000" b="1" dirty="0">
                <a:latin typeface="Calibri"/>
                <a:cs typeface="Calibri"/>
              </a:rPr>
            </a:br>
            <a:r>
              <a:rPr lang="cs-CZ" sz="4900" dirty="0">
                <a:solidFill>
                  <a:srgbClr val="C00000"/>
                </a:solidFill>
                <a:latin typeface="Calibri"/>
                <a:cs typeface="Calibri"/>
              </a:rPr>
              <a:t>(účinnost od jara 2026)</a:t>
            </a:r>
            <a:endParaRPr lang="cs-CZ" sz="49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251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Témata navrhovaných úprav 						</a:t>
            </a:r>
            <a:r>
              <a:rPr lang="cs-CZ" sz="2800">
                <a:latin typeface="Calibri"/>
                <a:cs typeface="Calibri"/>
              </a:rPr>
              <a:t>1/4</a:t>
            </a:r>
            <a:endParaRPr lang="cs-CZ" sz="200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16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211580"/>
            <a:ext cx="10515600" cy="4965383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 algn="just"/>
            <a:r>
              <a:rPr lang="cs-CZ" sz="1800" b="1" dirty="0">
                <a:effectLst/>
                <a:latin typeface="+mn-lt"/>
                <a:ea typeface="Times New Roman" panose="02020603050405020304" pitchFamily="18" charset="0"/>
              </a:rPr>
              <a:t>Zrušení možnosti podávání přihlášky výpisem.</a:t>
            </a:r>
            <a:endParaRPr lang="cs-CZ" dirty="0"/>
          </a:p>
          <a:p>
            <a:pPr marL="323850" indent="-215900" algn="just"/>
            <a:r>
              <a:rPr lang="cs-CZ" sz="1800" b="1" dirty="0">
                <a:effectLst/>
                <a:highlight>
                  <a:srgbClr val="FFFF00"/>
                </a:highlight>
                <a:latin typeface="+mn-lt"/>
                <a:ea typeface="Times New Roman" panose="02020603050405020304" pitchFamily="18" charset="0"/>
              </a:rPr>
              <a:t>Elektronizace předávání doporučení k uzpůsobení podmínek</a:t>
            </a:r>
            <a:r>
              <a:rPr lang="cs-CZ" sz="1800" dirty="0">
                <a:effectLst/>
                <a:highlight>
                  <a:srgbClr val="FFFF00"/>
                </a:highlight>
                <a:latin typeface="+mn-lt"/>
                <a:ea typeface="Times New Roman" panose="02020603050405020304" pitchFamily="18" charset="0"/>
              </a:rPr>
              <a:t> uchazečů se speciálními vzdělávacími potřebami. Nově se </a:t>
            </a:r>
            <a:r>
              <a:rPr lang="cs-CZ" sz="1800" dirty="0">
                <a:highlight>
                  <a:srgbClr val="FFFF00"/>
                </a:highlight>
                <a:latin typeface="+mn-lt"/>
                <a:ea typeface="Times New Roman" panose="02020603050405020304" pitchFamily="18" charset="0"/>
              </a:rPr>
              <a:t>poradenským zařízením umožní</a:t>
            </a:r>
            <a:r>
              <a:rPr lang="cs-CZ" sz="1800" dirty="0">
                <a:effectLst/>
                <a:highlight>
                  <a:srgbClr val="FFFF00"/>
                </a:highlight>
                <a:latin typeface="+mn-lt"/>
                <a:ea typeface="Times New Roman" panose="02020603050405020304" pitchFamily="18" charset="0"/>
              </a:rPr>
              <a:t> vkládat ŠPZ doporučení k úpravě podmínek přijímacího řízení přímo do informačního systému, tedy nebude tak činit uchazeč. </a:t>
            </a:r>
            <a:r>
              <a:rPr lang="cs-CZ" sz="1800" b="1" dirty="0">
                <a:effectLst/>
                <a:highlight>
                  <a:srgbClr val="FFFF00"/>
                </a:highlight>
                <a:latin typeface="+mn-lt"/>
                <a:ea typeface="Times New Roman" panose="02020603050405020304" pitchFamily="18" charset="0"/>
              </a:rPr>
              <a:t>Plánovaná účinnost již od 1. 9. 2025</a:t>
            </a:r>
            <a:r>
              <a:rPr lang="cs-CZ" sz="1800" dirty="0">
                <a:effectLst/>
                <a:highlight>
                  <a:srgbClr val="FFFF00"/>
                </a:highlight>
                <a:latin typeface="+mn-lt"/>
                <a:ea typeface="Times New Roman" panose="02020603050405020304" pitchFamily="18" charset="0"/>
              </a:rPr>
              <a:t>, aby se na to stihl terén připravit</a:t>
            </a:r>
            <a:r>
              <a:rPr lang="cs-CZ" sz="1800" dirty="0">
                <a:highlight>
                  <a:srgbClr val="FFFF00"/>
                </a:highlight>
                <a:latin typeface="+mn-lt"/>
                <a:ea typeface="Times New Roman" panose="02020603050405020304" pitchFamily="18" charset="0"/>
              </a:rPr>
              <a:t> - napojit poradenská zařízení a s předstihem moci vkládat doporučení.</a:t>
            </a:r>
            <a:endParaRPr lang="cs-CZ" sz="1800" dirty="0">
              <a:effectLst/>
              <a:highlight>
                <a:srgbClr val="FFFF00"/>
              </a:highlight>
              <a:latin typeface="+mn-lt"/>
              <a:ea typeface="Times New Roman" panose="02020603050405020304" pitchFamily="18" charset="0"/>
              <a:cs typeface="Calibri"/>
            </a:endParaRPr>
          </a:p>
          <a:p>
            <a:pPr marL="323850" indent="-215900" algn="just"/>
            <a:r>
              <a:rPr lang="cs-CZ" sz="1800" b="1" dirty="0">
                <a:effectLst/>
                <a:latin typeface="+mn-lt"/>
                <a:ea typeface="Times New Roman" panose="02020603050405020304" pitchFamily="18" charset="0"/>
              </a:rPr>
              <a:t>Omezení při elektronickém podávání přihlášek na jednu platnou =&gt; </a:t>
            </a:r>
            <a:r>
              <a:rPr lang="cs-CZ" sz="1800" dirty="0">
                <a:effectLst/>
                <a:latin typeface="+mn-lt"/>
                <a:ea typeface="Times New Roman" panose="02020603050405020304" pitchFamily="18" charset="0"/>
              </a:rPr>
              <a:t>bude umožněno podat další elektronickou přihlášku až po vzetí zpět té předchozí.</a:t>
            </a:r>
            <a:endParaRPr lang="cs-CZ" sz="1800" dirty="0">
              <a:effectLst/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323850" indent="-215900" algn="just"/>
            <a:r>
              <a:rPr lang="cs-CZ" sz="1800" b="1" dirty="0">
                <a:effectLst/>
                <a:latin typeface="+mn-lt"/>
                <a:ea typeface="Times New Roman" panose="02020603050405020304" pitchFamily="18" charset="0"/>
              </a:rPr>
              <a:t>Sjednocení podmínek 1. a 2. kola přijímacích zkoušek s ohledem na konání jednotné zkoušky. </a:t>
            </a:r>
            <a:r>
              <a:rPr lang="cs-CZ" sz="1800" dirty="0">
                <a:effectLst/>
                <a:latin typeface="+mn-lt"/>
                <a:ea typeface="Times New Roman" panose="02020603050405020304" pitchFamily="18" charset="0"/>
              </a:rPr>
              <a:t>Nyní v 2. kole pro možnost podat přihlášku do maturitního oboru je podmínkou, že uchazeč fyzicky konal jednotnou zkoušku v 1. kole, zatímco v 1. kole tuto zkoušku konat nemusí a přesto se může přijímacího řízení účastnit. </a:t>
            </a:r>
            <a:r>
              <a:rPr lang="cs-CZ" sz="1800" b="1" dirty="0">
                <a:effectLst/>
                <a:latin typeface="+mn-lt"/>
                <a:ea typeface="Times New Roman" panose="02020603050405020304" pitchFamily="18" charset="0"/>
              </a:rPr>
              <a:t>Nově se navrhuje, aby se do 2. kola mohl přihlásit kdokoliv, i ten, kdo v 1. kole vůbec žádnou přihlášku nepodal. </a:t>
            </a:r>
            <a:endParaRPr lang="cs-CZ" sz="1800" b="1" dirty="0">
              <a:effectLst/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323850" indent="-215900" algn="just"/>
            <a:r>
              <a:rPr lang="cs-CZ" sz="1800" dirty="0">
                <a:effectLst/>
                <a:latin typeface="+mn-lt"/>
                <a:ea typeface="Times New Roman" panose="02020603050405020304" pitchFamily="18" charset="0"/>
              </a:rPr>
              <a:t>Procesně zajistit </a:t>
            </a:r>
            <a:r>
              <a:rPr lang="cs-CZ" sz="1800" b="1" dirty="0">
                <a:effectLst/>
                <a:latin typeface="+mn-lt"/>
                <a:ea typeface="Times New Roman" panose="02020603050405020304" pitchFamily="18" charset="0"/>
              </a:rPr>
              <a:t>jednotnost podmínek konání/nekonání jednotné přijímací zkoušky u uchazečů podle § 20 </a:t>
            </a:r>
            <a:r>
              <a:rPr lang="cs-CZ" sz="1800" dirty="0">
                <a:effectLst/>
                <a:latin typeface="+mn-lt"/>
                <a:ea typeface="Times New Roman" panose="02020603050405020304" pitchFamily="18" charset="0"/>
              </a:rPr>
              <a:t>=&gt; </a:t>
            </a:r>
            <a:r>
              <a:rPr lang="cs-CZ" sz="1800" b="1" dirty="0">
                <a:effectLst/>
                <a:latin typeface="+mn-lt"/>
                <a:ea typeface="Times New Roman" panose="02020603050405020304" pitchFamily="18" charset="0"/>
              </a:rPr>
              <a:t>jednoznačně bude stanoveno, že ředitel maturitního oboru s nejvyšší prioritou na přihlášce posuzuje úpravy (prominutí zkoušky z ČJL a její nahrazení rozhovorem) s platností pro všechny maturitní obory</a:t>
            </a:r>
            <a:r>
              <a:rPr lang="cs-CZ" sz="1800" dirty="0">
                <a:effectLst/>
                <a:latin typeface="+mn-lt"/>
                <a:ea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323850" indent="-215900" algn="just"/>
            <a:endParaRPr lang="cs-CZ" sz="2400" b="1" dirty="0">
              <a:effectLst/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323850" indent="-215900" algn="just"/>
            <a:endParaRPr lang="cs-CZ" sz="2400" dirty="0">
              <a:effectLst/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323850" indent="-215900" algn="just"/>
            <a:endParaRPr lang="cs-CZ" sz="2400" dirty="0">
              <a:latin typeface="+mn-lt"/>
              <a:cs typeface="Calibri" panose="020F0502020204030204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  <a:p>
            <a:pPr marL="565150" indent="-457200">
              <a:buAutoNum type="arabicPeriod"/>
            </a:pPr>
            <a:endParaRPr lang="cs-CZ" dirty="0">
              <a:cs typeface="Calibri Light" panose="020F0302020204030204" pitchFamily="34" charset="0"/>
            </a:endParaRPr>
          </a:p>
          <a:p>
            <a:pPr marL="107950" lvl="1"/>
            <a:r>
              <a:rPr lang="cs-CZ" dirty="0">
                <a:latin typeface="Calibri Light"/>
                <a:ea typeface="Calibri Light"/>
                <a:cs typeface="Calibri Light"/>
              </a:rPr>
              <a:t>	</a:t>
            </a: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286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Témata navrhovaných úprav 						</a:t>
            </a:r>
            <a:r>
              <a:rPr lang="cs-CZ" sz="2800">
                <a:latin typeface="Calibri"/>
                <a:cs typeface="Calibri"/>
              </a:rPr>
              <a:t>2/4</a:t>
            </a:r>
            <a:endParaRPr lang="cs-CZ" sz="200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17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967740"/>
            <a:ext cx="10515600" cy="5209223"/>
          </a:xfrm>
        </p:spPr>
        <p:txBody>
          <a:bodyPr/>
          <a:lstStyle/>
          <a:p>
            <a:pPr algn="just"/>
            <a:r>
              <a:rPr lang="cs-CZ" sz="1800" b="1">
                <a:effectLst/>
                <a:latin typeface="+mn-lt"/>
                <a:ea typeface="Times New Roman" panose="02020603050405020304" pitchFamily="18" charset="0"/>
              </a:rPr>
              <a:t>Počet termínů školní přijímací zkoušky ve 2. kole </a:t>
            </a:r>
            <a:r>
              <a:rPr lang="cs-CZ" sz="1800">
                <a:effectLst/>
                <a:latin typeface="+mn-lt"/>
                <a:ea typeface="Times New Roman" panose="02020603050405020304" pitchFamily="18" charset="0"/>
              </a:rPr>
              <a:t>=&gt; </a:t>
            </a:r>
            <a:r>
              <a:rPr lang="cs-CZ" sz="1800" b="1">
                <a:effectLst/>
                <a:latin typeface="+mn-lt"/>
                <a:ea typeface="Times New Roman" panose="02020603050405020304" pitchFamily="18" charset="0"/>
              </a:rPr>
              <a:t>nově se umožní počet řádných termínů školní přijímací zkoušky navýšit dle potřeb jednotlivých škol</a:t>
            </a:r>
            <a:r>
              <a:rPr lang="cs-CZ" sz="1800">
                <a:effectLst/>
                <a:latin typeface="+mn-lt"/>
                <a:ea typeface="Times New Roman" panose="02020603050405020304" pitchFamily="18" charset="0"/>
              </a:rPr>
              <a:t>, minimálně však musí být vyhlášen alespoň jeden.</a:t>
            </a:r>
          </a:p>
          <a:p>
            <a:pPr algn="just"/>
            <a:r>
              <a:rPr lang="cs-CZ" sz="1800" b="1">
                <a:effectLst/>
                <a:latin typeface="+mn-lt"/>
                <a:ea typeface="Times New Roman" panose="02020603050405020304" pitchFamily="18" charset="0"/>
              </a:rPr>
              <a:t>Potvrzení úmyslu v určitém oboru znamená zpětvzetí potvrzení v jiném oboru (platí pro 3. a další kola) </a:t>
            </a:r>
            <a:br>
              <a:rPr lang="cs-CZ" sz="1800" b="1">
                <a:effectLst/>
                <a:latin typeface="+mn-lt"/>
                <a:ea typeface="Times New Roman" panose="02020603050405020304" pitchFamily="18" charset="0"/>
              </a:rPr>
            </a:br>
            <a:r>
              <a:rPr lang="cs-CZ" sz="1800">
                <a:effectLst/>
                <a:latin typeface="+mn-lt"/>
                <a:ea typeface="Times New Roman" panose="02020603050405020304" pitchFamily="18" charset="0"/>
              </a:rPr>
              <a:t>=&gt; stanoví se fikce, že potvrzení úmyslu v určitém oboru znamená automaticky zpětvzetí potvrzení v jiném oboru. Tedy uchazeč nebude muset tento úkon činit, čímž se proces zrychlí (informační systém bude nastaven tak, aby o tom informoval dotčené ředitele). Zároveň se lhůta pro potvrzení úmyslu vzdělávat se přesouvá do vyhlášky (i vzhledem k tomu, že i ostatní termíny jsou ve vyhlášce) a předpokládáme ji zkrátit, rovněž </a:t>
            </a:r>
            <a:br>
              <a:rPr lang="cs-CZ" sz="1800">
                <a:effectLst/>
                <a:latin typeface="+mn-lt"/>
                <a:ea typeface="Times New Roman" panose="02020603050405020304" pitchFamily="18" charset="0"/>
              </a:rPr>
            </a:br>
            <a:r>
              <a:rPr lang="cs-CZ" sz="1800">
                <a:effectLst/>
                <a:latin typeface="+mn-lt"/>
                <a:ea typeface="Times New Roman" panose="02020603050405020304" pitchFamily="18" charset="0"/>
              </a:rPr>
              <a:t>z důvodu, aby se celý proces urychlil. Zjednodušením procesu se také bude moci flexibilněji využívat institutu nového rozhodnutí v případě, že se výše uvedeným způsobem uvolní místa a jiný uchazeč projeví zájem být přijat. </a:t>
            </a:r>
          </a:p>
          <a:p>
            <a:pPr algn="just"/>
            <a:r>
              <a:rPr lang="cs-CZ" sz="1800">
                <a:effectLst/>
                <a:latin typeface="+mn-lt"/>
                <a:ea typeface="Times New Roman" panose="02020603050405020304" pitchFamily="18" charset="0"/>
              </a:rPr>
              <a:t>Další drobné změny se týkají:</a:t>
            </a: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cs-CZ" sz="1800" b="1" kern="1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povinnosti uvést na seznam přijatých a nepřijatých poučení o možnosti podat odvolání</a:t>
            </a:r>
            <a:r>
              <a:rPr lang="cs-CZ" sz="1800" kern="1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lvl="0" indent="-342900" algn="just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cs-CZ" sz="1800" b="1" kern="1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povinnosti uvést do kritérií termín pro seznámení s podklady rozhodnutí</a:t>
            </a:r>
            <a:r>
              <a:rPr lang="cs-CZ" sz="1800" kern="1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cs-CZ" sz="1800" b="1" kern="1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omezení lhůty pro zpětvzetí (části) přihlášky, protože to z organizačních důvodů nelze v průběhu celého řízení</a:t>
            </a:r>
            <a:r>
              <a:rPr lang="cs-CZ" sz="1800" kern="1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>
              <a:effectLst/>
              <a:latin typeface="+mn-lt"/>
              <a:ea typeface="Times New Roman" panose="02020603050405020304" pitchFamily="18" charset="0"/>
            </a:endParaRPr>
          </a:p>
          <a:p>
            <a:pPr algn="just"/>
            <a:r>
              <a:rPr lang="cs-CZ" sz="1800" b="1">
                <a:effectLst/>
                <a:latin typeface="+mn-lt"/>
                <a:ea typeface="Times New Roman" panose="02020603050405020304" pitchFamily="18" charset="0"/>
              </a:rPr>
              <a:t>Na úrovni vyhlášky pak zkrácení lhůty podávání přihlášek na období od 1. do 15. února</a:t>
            </a:r>
            <a:r>
              <a:rPr lang="cs-CZ" sz="1800">
                <a:effectLst/>
                <a:latin typeface="+mn-lt"/>
                <a:ea typeface="Times New Roman" panose="02020603050405020304" pitchFamily="18" charset="0"/>
              </a:rPr>
              <a:t>.</a:t>
            </a:r>
            <a:endParaRPr lang="cs-CZ"/>
          </a:p>
          <a:p>
            <a:pPr marL="565200" indent="-457200">
              <a:buAutoNum type="arabicPeriod"/>
            </a:pPr>
            <a:endParaRPr lang="cs-CZ"/>
          </a:p>
          <a:p>
            <a:pPr lvl="1"/>
            <a:r>
              <a:rPr lang="cs-CZ"/>
              <a:t>	</a:t>
            </a:r>
          </a:p>
          <a:p>
            <a:pPr marL="108000" indent="0">
              <a:buNone/>
            </a:pP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997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Témata navrhovaných úprav 3</a:t>
            </a:r>
            <a:r>
              <a:rPr lang="cs-CZ" sz="2800">
                <a:latin typeface="Calibri"/>
                <a:cs typeface="Calibri"/>
              </a:rPr>
              <a:t>/4</a:t>
            </a:r>
            <a:endParaRPr lang="cs-CZ" sz="200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18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320165"/>
            <a:ext cx="10734675" cy="4856798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 algn="just"/>
            <a:r>
              <a:rPr lang="cs-CZ" sz="2000" b="1" dirty="0">
                <a:highlight>
                  <a:srgbClr val="FFFF00"/>
                </a:highlight>
                <a:latin typeface="+mn-lt"/>
                <a:ea typeface="Times New Roman" panose="02020603050405020304" pitchFamily="18" charset="0"/>
              </a:rPr>
              <a:t>Přijímací řízení realizované pro konzervatoře bude od školního roku 2025/2026 předsunuté, tzv. 1. fáze 1. kola přijímacího řízení </a:t>
            </a:r>
            <a:endParaRPr lang="cs-CZ" sz="2000" dirty="0">
              <a:highlight>
                <a:srgbClr val="FFFF00"/>
              </a:highlight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107950" indent="0" algn="just">
              <a:buNone/>
            </a:pPr>
            <a:endParaRPr lang="cs-CZ" sz="2000" b="1" dirty="0">
              <a:latin typeface="Calibri"/>
              <a:cs typeface="Calibri"/>
            </a:endParaRPr>
          </a:p>
          <a:p>
            <a:pPr marL="107950" indent="0" algn="just">
              <a:buNone/>
            </a:pPr>
            <a:r>
              <a:rPr lang="cs-CZ" sz="2000" dirty="0">
                <a:latin typeface="Calibri"/>
                <a:cs typeface="Calibri"/>
              </a:rPr>
              <a:t>konzervatoře vyhlásí kritéria pro první kolo do konce října 2025 </a:t>
            </a:r>
            <a:r>
              <a:rPr lang="cs-CZ" sz="2000" dirty="0">
                <a:highlight>
                  <a:srgbClr val="FFFF00"/>
                </a:highlight>
                <a:latin typeface="Calibri"/>
                <a:cs typeface="Calibri"/>
              </a:rPr>
              <a:t>(nejdříve; bude však záležet na termínu přijetí právní úpravy)</a:t>
            </a:r>
            <a:endParaRPr lang="en-US" sz="2000" dirty="0">
              <a:highlight>
                <a:srgbClr val="FFFF00"/>
              </a:highlight>
              <a:latin typeface="Calibri"/>
              <a:cs typeface="Calibri"/>
            </a:endParaRPr>
          </a:p>
          <a:p>
            <a:pPr marL="107950" indent="0" algn="just">
              <a:buNone/>
            </a:pPr>
            <a:r>
              <a:rPr lang="cs-CZ" sz="2000" dirty="0">
                <a:latin typeface="Calibri"/>
                <a:cs typeface="Calibri"/>
              </a:rPr>
              <a:t>přihlášky uchazeči budou podávat do konce listopadu 2025, uvedenou do přihlášky prioritu konzervatoře</a:t>
            </a:r>
          </a:p>
          <a:p>
            <a:pPr marL="107950" indent="0" algn="just">
              <a:buNone/>
            </a:pPr>
            <a:r>
              <a:rPr lang="cs-CZ" sz="2000" dirty="0">
                <a:latin typeface="Calibri"/>
                <a:cs typeface="Calibri"/>
              </a:rPr>
              <a:t>v prosinci ředitelé konzervatoří na prvním místě v přihlášce zadají do </a:t>
            </a:r>
            <a:r>
              <a:rPr lang="cs-CZ" sz="2000" dirty="0" err="1">
                <a:latin typeface="Calibri"/>
                <a:cs typeface="Calibri"/>
              </a:rPr>
              <a:t>DiPSy</a:t>
            </a:r>
            <a:r>
              <a:rPr lang="cs-CZ" sz="2000" dirty="0">
                <a:latin typeface="Calibri"/>
                <a:cs typeface="Calibri"/>
              </a:rPr>
              <a:t> listině podané přihlášky a ředitelé konzervatoří na druhém místě tyto překontrolují - bude i nadále možnost podat celkem až 2 přihlášky do konzervatoře nebo do jiného talentového oboru vzdělání </a:t>
            </a:r>
          </a:p>
          <a:p>
            <a:pPr marL="107950" indent="0" algn="just">
              <a:buNone/>
            </a:pPr>
            <a:r>
              <a:rPr lang="cs-CZ" sz="2000" dirty="0">
                <a:latin typeface="Calibri"/>
                <a:cs typeface="Calibri"/>
              </a:rPr>
              <a:t>talentové zkoušky proběhnou v lednu 2026, jak řádný tak i náhradní termín</a:t>
            </a:r>
            <a:endParaRPr lang="cs-CZ" sz="2000" dirty="0">
              <a:cs typeface="Calibri Light" panose="020F0302020204030204" pitchFamily="34" charset="0"/>
            </a:endParaRPr>
          </a:p>
          <a:p>
            <a:pPr marL="107950" indent="0" algn="just">
              <a:buNone/>
            </a:pPr>
            <a:r>
              <a:rPr lang="cs-CZ" sz="2000" dirty="0">
                <a:latin typeface="Calibri"/>
                <a:cs typeface="Calibri"/>
              </a:rPr>
              <a:t>začátkem února 2026 proběhne rozřazovací algoritmus pro přijetí do konzervatoře - uchazeči budou přijati či nepřijati, přijímací řízení v 1. kole tímto pro konzervatoře bude končit.</a:t>
            </a:r>
          </a:p>
          <a:p>
            <a:pPr marL="323850" indent="-215900" algn="just"/>
            <a:endParaRPr lang="cs-CZ" sz="1800" b="1" dirty="0">
              <a:latin typeface="Calibri"/>
              <a:cs typeface="Calibri"/>
            </a:endParaRPr>
          </a:p>
          <a:p>
            <a:pPr marL="323850" indent="-215900" algn="just"/>
            <a:endParaRPr lang="cs-CZ" sz="1800" dirty="0">
              <a:latin typeface="Calibri"/>
              <a:cs typeface="Calibri"/>
            </a:endParaRPr>
          </a:p>
          <a:p>
            <a:pPr marL="565150" indent="-457200"/>
            <a:endParaRPr lang="cs-CZ" dirty="0">
              <a:cs typeface="Calibri Light" panose="020F0302020204030204" pitchFamily="34" charset="0"/>
            </a:endParaRPr>
          </a:p>
          <a:p>
            <a:pPr marL="107950" lvl="1"/>
            <a:r>
              <a:rPr lang="cs-CZ" dirty="0"/>
              <a:t>	</a:t>
            </a:r>
            <a:endParaRPr lang="cs-CZ" dirty="0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223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Témata navrhovaných úprav 4</a:t>
            </a:r>
            <a:r>
              <a:rPr lang="cs-CZ" sz="2800">
                <a:latin typeface="Calibri"/>
                <a:cs typeface="Calibri"/>
              </a:rPr>
              <a:t>/4</a:t>
            </a:r>
            <a:endParaRPr lang="cs-CZ" sz="200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19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320165"/>
            <a:ext cx="10734675" cy="4856798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 algn="just"/>
            <a:r>
              <a:rPr lang="cs-CZ" sz="2000" b="1" dirty="0">
                <a:latin typeface="+mn-lt"/>
              </a:rPr>
              <a:t>Ve 2. fázi 1. kola přijímacího řízení se podávají přihlášky pouze do nekonzervatorních oborů vzdělání</a:t>
            </a:r>
            <a:endParaRPr lang="cs-CZ" sz="2000" dirty="0">
              <a:cs typeface="Calibri Light" panose="020F0302020204030204" pitchFamily="34" charset="0"/>
            </a:endParaRPr>
          </a:p>
          <a:p>
            <a:pPr marL="107950" indent="0" algn="just">
              <a:buNone/>
            </a:pPr>
            <a:r>
              <a:rPr lang="cs-CZ" sz="2000" dirty="0">
                <a:latin typeface="Calibri"/>
                <a:cs typeface="Calibri"/>
              </a:rPr>
              <a:t>do 15. února mohou uchazeči podat další až 3 přihlášky do nekonzervatorních oborů (tedy ostatních talentových, maturitních či nematuritních) celkový počet podaných přihlášek je stále 5, tedy 3 netalentové obory + 2 talentové obory</a:t>
            </a:r>
          </a:p>
          <a:p>
            <a:pPr marL="107950" indent="0" algn="just">
              <a:buNone/>
            </a:pPr>
            <a:r>
              <a:rPr lang="cs-CZ" sz="2000" dirty="0">
                <a:latin typeface="Calibri"/>
                <a:cs typeface="Calibri"/>
              </a:rPr>
              <a:t>V případě, že je uchazeč přijat do konzervatoře v 1. fází a nadto podá další přihlášku do nekonzervatorního oboru vzdělání, projevuje tím svoji prioritu být raději přijat do nekonzervatorního oboru vzdělání</a:t>
            </a:r>
          </a:p>
          <a:p>
            <a:pPr marL="107950" indent="0" algn="just">
              <a:buNone/>
            </a:pPr>
            <a:r>
              <a:rPr lang="cs-CZ" sz="2000" dirty="0">
                <a:latin typeface="Calibri"/>
                <a:cs typeface="Calibri"/>
              </a:rPr>
              <a:t>Bude-li následně takový uchazeč přijat do nekonzervatorního oboru vzdělání na základě druhého rozřazovacího algoritmu, bude fikcí zrušeno přijetí v konzervatoři. Nebude-</a:t>
            </a:r>
            <a:r>
              <a:rPr lang="cs-CZ" sz="2000" dirty="0" err="1">
                <a:latin typeface="Calibri"/>
                <a:cs typeface="Calibri"/>
              </a:rPr>
              <a:t>lu</a:t>
            </a:r>
            <a:r>
              <a:rPr lang="cs-CZ" sz="2000" dirty="0">
                <a:latin typeface="Calibri"/>
                <a:cs typeface="Calibri"/>
              </a:rPr>
              <a:t> uchazeč přijat do nekonzervatorního oboru vzdělání, zůstane přijat v konzervatoři.</a:t>
            </a:r>
          </a:p>
          <a:p>
            <a:pPr marL="107950" indent="0" algn="just">
              <a:buNone/>
            </a:pPr>
            <a:endParaRPr lang="cs-CZ" sz="2000" b="1" dirty="0">
              <a:latin typeface="Calibri"/>
              <a:cs typeface="Calibri"/>
            </a:endParaRPr>
          </a:p>
          <a:p>
            <a:pPr marL="323850" indent="-215900" algn="just"/>
            <a:r>
              <a:rPr lang="cs-CZ" sz="2000" b="1" dirty="0">
                <a:latin typeface="Calibri"/>
                <a:cs typeface="Calibri"/>
              </a:rPr>
              <a:t>Další kola přijímacího řízení proběhnou pro všechny obory vzdělání jednotně</a:t>
            </a:r>
          </a:p>
          <a:p>
            <a:pPr marL="565150" indent="-457200"/>
            <a:endParaRPr lang="cs-CZ" dirty="0"/>
          </a:p>
          <a:p>
            <a:pPr marL="107950" lvl="1"/>
            <a:r>
              <a:rPr lang="cs-CZ" dirty="0"/>
              <a:t>	</a:t>
            </a:r>
            <a:endParaRPr lang="cs-CZ" dirty="0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70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1A5EBE-F88A-6E97-C949-8936A66B3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59" y="1555811"/>
            <a:ext cx="11017189" cy="3946220"/>
          </a:xfrm>
        </p:spPr>
        <p:txBody>
          <a:bodyPr/>
          <a:lstStyle/>
          <a:p>
            <a:pPr marL="108000" indent="0" algn="ctr">
              <a:buNone/>
            </a:pPr>
            <a:r>
              <a:rPr lang="cs-CZ" sz="6000" b="1" dirty="0">
                <a:solidFill>
                  <a:schemeClr val="accent1"/>
                </a:solidFill>
                <a:latin typeface="+mn-lt"/>
              </a:rPr>
              <a:t>Dlouhodobý záměr vzdělávání </a:t>
            </a:r>
            <a:br>
              <a:rPr lang="cs-CZ" sz="6000" b="1" dirty="0">
                <a:solidFill>
                  <a:schemeClr val="accent1"/>
                </a:solidFill>
                <a:latin typeface="+mn-lt"/>
              </a:rPr>
            </a:br>
            <a:r>
              <a:rPr lang="cs-CZ" sz="6000" b="1" dirty="0">
                <a:solidFill>
                  <a:schemeClr val="accent1"/>
                </a:solidFill>
                <a:latin typeface="+mn-lt"/>
              </a:rPr>
              <a:t>a rozvoje vzdělávací soustavy ČR 2023 – 2027 vs. krajské DZ</a:t>
            </a:r>
          </a:p>
          <a:p>
            <a:pPr marL="108000" indent="0" algn="ctr">
              <a:buNone/>
            </a:pPr>
            <a:r>
              <a:rPr lang="cs-CZ" sz="6000" dirty="0">
                <a:solidFill>
                  <a:srgbClr val="C00000"/>
                </a:solidFill>
                <a:latin typeface="+mn-lt"/>
              </a:rPr>
              <a:t>(již platné)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27B1754-2876-300B-7A09-979205C8B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933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2263806"/>
            <a:ext cx="10838169" cy="2409794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/>
              <a:t>Pokusné ověřování </a:t>
            </a:r>
            <a:br>
              <a:rPr lang="cs-CZ" sz="6000" b="1" dirty="0"/>
            </a:br>
            <a:r>
              <a:rPr lang="cs-CZ" sz="6000" b="1" dirty="0"/>
              <a:t>lyceum 2.0</a:t>
            </a:r>
            <a:br>
              <a:rPr lang="cs-CZ" sz="6000" b="1" dirty="0"/>
            </a:br>
            <a:r>
              <a:rPr lang="cs-CZ" sz="4400" dirty="0">
                <a:solidFill>
                  <a:srgbClr val="C00000"/>
                </a:solidFill>
              </a:rPr>
              <a:t>(vyhlášení PO v tomto týdnu)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896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589456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Calibri"/>
                <a:cs typeface="Calibri"/>
              </a:rPr>
              <a:t>Co je lyceum 2.0? </a:t>
            </a:r>
            <a:endParaRPr lang="cs-CZ" sz="2800" b="1" dirty="0">
              <a:solidFill>
                <a:srgbClr val="FF0000"/>
              </a:solidFill>
              <a:highlight>
                <a:srgbClr val="FFFF00"/>
              </a:highlight>
              <a:latin typeface="Calibri"/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21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140643"/>
            <a:ext cx="10515600" cy="5036320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 algn="just"/>
            <a:r>
              <a:rPr lang="cs-CZ" sz="24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Chceme nabídnout žákům studium v oboru s charakteristikou obecně odborné přípravy se složkou všeobecného vzdělání a širší oborové orientace, který je zároveň připraví na další studium na vyšší odborné nebo vysoké škole v prostředí moderního kurikula.</a:t>
            </a:r>
          </a:p>
          <a:p>
            <a:pPr marL="323850" indent="-215900" algn="just"/>
            <a:r>
              <a:rPr lang="cs-CZ" sz="24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Ve věku 15 let si žáci nemusí vybírat specializovaný obor vzdělání, ale mohou zvolit obor s významně širší oborovou orientací. O svém profesním zaměření si tak mohou rozhodnout později.</a:t>
            </a:r>
          </a:p>
          <a:p>
            <a:pPr marL="323850" indent="-215900" algn="just"/>
            <a:r>
              <a:rPr lang="cs-CZ" sz="24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Žák si v průběhu studia bude volit nad rámec společného základu nejen hlubší obsah vybraných všeobecných předmětů, ale také odbornou část vzdělávání, tedy oborovou orientaci z nabídky školy dle jeho zájmu a směřování do budoucího profesního života.</a:t>
            </a:r>
          </a:p>
          <a:p>
            <a:pPr marL="323850" indent="-215900" algn="just"/>
            <a:r>
              <a:rPr lang="cs-CZ" sz="24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Klademe důraz na kvalitní všeobecné vzdělání, na které navazuje širší obecně odborná příprava s možností přesahu k více oborům.</a:t>
            </a:r>
          </a:p>
          <a:p>
            <a:pPr marL="323850" indent="-215900" algn="just"/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3850" indent="-215900" algn="just"/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7950" indent="0" algn="just">
              <a:buNone/>
            </a:pPr>
            <a:endParaRPr lang="cs-CZ" sz="2400" dirty="0">
              <a:latin typeface="Calibri" panose="020F0502020204030204"/>
              <a:cs typeface="Calibri" panose="020F0502020204030204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  <a:p>
            <a:pPr marL="565150" indent="-457200">
              <a:buAutoNum type="arabicPeriod"/>
            </a:pPr>
            <a:endParaRPr lang="cs-CZ" dirty="0"/>
          </a:p>
          <a:p>
            <a:pPr marL="107950" lvl="1"/>
            <a:r>
              <a:rPr lang="cs-CZ" dirty="0">
                <a:latin typeface="Calibri Light"/>
                <a:ea typeface="Calibri Light"/>
                <a:cs typeface="Calibri Light"/>
              </a:rPr>
              <a:t>	</a:t>
            </a: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8592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589456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Calibri"/>
                <a:cs typeface="Calibri"/>
              </a:rPr>
              <a:t>Zavedení nového všeobecného lycea</a:t>
            </a:r>
            <a:endParaRPr lang="cs-CZ" sz="2800" b="1" dirty="0">
              <a:solidFill>
                <a:srgbClr val="FF0000"/>
              </a:solidFill>
              <a:highlight>
                <a:srgbClr val="FFFF00"/>
              </a:highlight>
              <a:latin typeface="Calibri"/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22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468876"/>
            <a:ext cx="10515600" cy="4688631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 algn="just"/>
            <a:r>
              <a:rPr lang="cs-CZ" sz="2800" dirty="0">
                <a:latin typeface="+mn-lt"/>
                <a:ea typeface="Calibri"/>
                <a:cs typeface="Calibri"/>
              </a:rPr>
              <a:t>Pokusný obor vzdělání s názvem Lyceum je navrhován v rámci stávající skupiny oborů vzdělání 78 Obecně odborná příprava, s kódovým označením 78-42-M/08.</a:t>
            </a:r>
          </a:p>
          <a:p>
            <a:pPr marL="323850" indent="-215900" algn="just"/>
            <a:r>
              <a:rPr lang="cs-CZ" sz="2800" dirty="0">
                <a:effectLst/>
                <a:latin typeface="+mn-lt"/>
                <a:ea typeface="Calibri"/>
                <a:cs typeface="Calibri"/>
              </a:rPr>
              <a:t>Pouze </a:t>
            </a:r>
            <a:r>
              <a:rPr lang="cs-CZ" sz="2800" dirty="0">
                <a:latin typeface="+mn-lt"/>
                <a:ea typeface="Calibri"/>
                <a:cs typeface="Calibri"/>
              </a:rPr>
              <a:t>pro denní formu vzdělávání.</a:t>
            </a:r>
          </a:p>
          <a:p>
            <a:pPr marL="323850" indent="-215900" algn="just"/>
            <a:r>
              <a:rPr lang="cs-CZ" sz="2800" dirty="0">
                <a:effectLst/>
                <a:latin typeface="+mn-lt"/>
                <a:ea typeface="Calibri"/>
                <a:cs typeface="Calibri"/>
              </a:rPr>
              <a:t>Pouze jedno</a:t>
            </a:r>
            <a:r>
              <a:rPr lang="cs-CZ" sz="2800" dirty="0">
                <a:latin typeface="+mn-lt"/>
                <a:ea typeface="Calibri"/>
                <a:cs typeface="Calibri"/>
              </a:rPr>
              <a:t>oborové třídy, nebudou umožněny víceoborové.</a:t>
            </a:r>
          </a:p>
          <a:p>
            <a:pPr marL="107950" indent="0" algn="just">
              <a:buNone/>
            </a:pPr>
            <a:endParaRPr lang="cs-CZ" sz="2800" dirty="0">
              <a:latin typeface="+mn-lt"/>
              <a:cs typeface="Calibri"/>
            </a:endParaRPr>
          </a:p>
          <a:p>
            <a:pPr marL="107950" indent="0" algn="just">
              <a:buNone/>
            </a:pPr>
            <a:r>
              <a:rPr lang="cs-CZ" sz="2800" dirty="0">
                <a:latin typeface="+mn-lt"/>
                <a:cs typeface="Calibri"/>
              </a:rPr>
              <a:t>Pokusné ověřování je dostupné na odkaze:</a:t>
            </a:r>
          </a:p>
          <a:p>
            <a:pPr marL="107950" indent="0">
              <a:buNone/>
            </a:pPr>
            <a:r>
              <a:rPr lang="cs-CZ" sz="2800" u="sng" dirty="0">
                <a:solidFill>
                  <a:srgbClr val="46788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ptos" panose="020B0004020202020204" pitchFamily="34" charset="0"/>
                <a:hlinkClick r:id="rId2"/>
              </a:rPr>
              <a:t>https://msmt.gov.cz/vzdelavani/stredni-vzdelavani/vyhlaseni-pokusneho-overovani-vzdelavani-podle-ramcoveho</a:t>
            </a:r>
            <a:endParaRPr lang="cs-CZ" sz="2800" dirty="0">
              <a:latin typeface="+mn-lt"/>
              <a:cs typeface="Calibri" panose="020F0502020204030204" pitchFamily="34" charset="0"/>
            </a:endParaRPr>
          </a:p>
          <a:p>
            <a:pPr marL="107950" indent="0" algn="just">
              <a:buNone/>
            </a:pPr>
            <a:endParaRPr lang="cs-CZ" sz="2400" dirty="0">
              <a:latin typeface="Calibri" panose="020F0502020204030204"/>
              <a:cs typeface="Calibri" panose="020F0502020204030204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  <a:p>
            <a:pPr marL="565150" indent="-457200">
              <a:buAutoNum type="arabicPeriod"/>
            </a:pPr>
            <a:endParaRPr lang="cs-CZ" dirty="0"/>
          </a:p>
          <a:p>
            <a:pPr marL="107950" lvl="1"/>
            <a:r>
              <a:rPr lang="cs-CZ" dirty="0">
                <a:latin typeface="Calibri Light"/>
                <a:ea typeface="Calibri Light"/>
                <a:cs typeface="Calibri Light"/>
              </a:rPr>
              <a:t>	</a:t>
            </a: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6621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Pokusné ověřování nového oboru vzdělání 1/6</a:t>
            </a:r>
            <a:endParaRPr lang="cs-CZ" sz="2800" b="1">
              <a:solidFill>
                <a:srgbClr val="FF0000"/>
              </a:solidFill>
              <a:highlight>
                <a:srgbClr val="FFFF00"/>
              </a:highlight>
              <a:latin typeface="Calibri"/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23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368425"/>
            <a:ext cx="10515600" cy="4808538"/>
          </a:xfrm>
        </p:spPr>
        <p:txBody>
          <a:bodyPr vert="horz" lIns="0" tIns="0" rIns="0" bIns="0" rtlCol="0" anchor="t">
            <a:noAutofit/>
          </a:bodyPr>
          <a:lstStyle/>
          <a:p>
            <a:pPr marL="107950" indent="0" algn="just">
              <a:buNone/>
            </a:pPr>
            <a:r>
              <a:rPr lang="cs-CZ" sz="2000" b="1" dirty="0">
                <a:latin typeface="+mn-lt"/>
                <a:cs typeface="Calibri"/>
              </a:rPr>
              <a:t>OBOR VZDĚLÁNÍ LYCEUM SVÝM OBSAHEM ZAHRNUJE</a:t>
            </a:r>
            <a:r>
              <a:rPr lang="cs-CZ" sz="2000" b="1" dirty="0">
                <a:latin typeface="+mn-lt"/>
              </a:rPr>
              <a:t>: </a:t>
            </a:r>
            <a:endParaRPr lang="cs-CZ" dirty="0">
              <a:cs typeface="Calibri Light" panose="020F0302020204030204" pitchFamily="34" charset="0"/>
            </a:endParaRPr>
          </a:p>
          <a:p>
            <a:pPr marL="323850" indent="-215900" algn="just">
              <a:buFont typeface="Arial" panose="020F0302020204030204" pitchFamily="34" charset="0"/>
              <a:buChar char="•"/>
            </a:pPr>
            <a:r>
              <a:rPr lang="cs-CZ" sz="2000" dirty="0">
                <a:latin typeface="+mn-lt"/>
              </a:rPr>
              <a:t>Společný základ všeobecného vzdělávání v rozsahu cca 60 % vyučovacího času, který je koncipován tak, aby umožňoval všestranný rozvoj jedince.</a:t>
            </a:r>
            <a:endParaRPr lang="cs-CZ" sz="2000" dirty="0">
              <a:latin typeface="Calibri"/>
              <a:cs typeface="Calibri"/>
            </a:endParaRPr>
          </a:p>
          <a:p>
            <a:pPr marL="323850" indent="-215900" algn="just">
              <a:buFont typeface="Arial" panose="020F0302020204030204" pitchFamily="34" charset="0"/>
              <a:buChar char="•"/>
            </a:pPr>
            <a:r>
              <a:rPr lang="cs-CZ" sz="2000" dirty="0">
                <a:latin typeface="Calibri"/>
                <a:ea typeface="Calibri" panose="020F0502020204030204" pitchFamily="34" charset="0"/>
                <a:cs typeface="Calibri"/>
              </a:rPr>
              <a:t>Disponibilní složku vzdělávání v rozsahu cca 40 % vyučovacího času, která zahrnuje dvě povinné části:</a:t>
            </a:r>
          </a:p>
          <a:p>
            <a:pPr marL="279400" lvl="1" indent="635000" algn="just">
              <a:buFont typeface="Courier New" panose="020F0302020204030204" pitchFamily="34" charset="0"/>
              <a:buChar char="o"/>
            </a:pPr>
            <a:r>
              <a:rPr lang="cs-CZ" sz="2000" dirty="0">
                <a:latin typeface="Calibri"/>
                <a:ea typeface="Calibri" panose="020F0502020204030204" pitchFamily="34" charset="0"/>
                <a:cs typeface="Calibri"/>
              </a:rPr>
              <a:t>rozšířené studium volitelných všeobecně vzdělávacích předmětů (z nabídky školy) v rozsahu cca 40 % vyučovacího času disponibilní složky, které umožní žákovi připravit se cíleně dle své volby ke studiu v terciární sféře;</a:t>
            </a:r>
          </a:p>
          <a:p>
            <a:pPr marL="279400" lvl="1" indent="692150" algn="just">
              <a:buFont typeface="Courier New" panose="020F0302020204030204" pitchFamily="34" charset="0"/>
              <a:buChar char="o"/>
            </a:pPr>
            <a:r>
              <a:rPr lang="cs-CZ" sz="2000" dirty="0">
                <a:latin typeface="Calibri"/>
                <a:ea typeface="Calibri" panose="020F0502020204030204" pitchFamily="34" charset="0"/>
                <a:cs typeface="Calibri"/>
              </a:rPr>
              <a:t>povinnou oborovou orientaci v rozsahu cca 60 % vyučovacího času disponibilní složky, která umožní žákovi seznámit se dle zaměření školního vzdělávacího programu na základě odborné vzdělávací nabídky školy s vybraným spektrem odborných témat a činností tak, aby se mohl zorientovat z hlediska možností volby dalšího studia a svého pracovního uplatnění. 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279400" lvl="1" indent="692150" algn="just">
              <a:buFont typeface="Courier New" panose="020F0302020204030204" pitchFamily="34" charset="0"/>
              <a:buChar char="o"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279400" lvl="1" indent="692150" algn="just">
              <a:buFont typeface="Courier New" panose="020F0302020204030204" pitchFamily="34" charset="0"/>
              <a:buChar char="o"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3850" indent="-215900" algn="just">
              <a:buFont typeface="Arial" panose="020F0302020204030204" pitchFamily="34" charset="0"/>
              <a:buChar char="•"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3850" indent="-215900" algn="just">
              <a:buFont typeface="Arial" panose="020F0302020204030204" pitchFamily="34" charset="0"/>
              <a:buChar char="•"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3850" indent="-215900" algn="just">
              <a:buFont typeface="Arial" panose="020F0302020204030204" pitchFamily="34" charset="0"/>
              <a:buChar char="•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7950" indent="0" algn="just">
              <a:buNone/>
            </a:pPr>
            <a:endParaRPr lang="cs-CZ" sz="2400" dirty="0">
              <a:latin typeface="Calibri" panose="020F0502020204030204"/>
              <a:cs typeface="Calibri" panose="020F0502020204030204"/>
            </a:endParaRPr>
          </a:p>
          <a:p>
            <a:pPr marL="323850" indent="-215900">
              <a:buFont typeface="Arial" panose="020F0302020204030204" pitchFamily="34" charset="0"/>
              <a:buChar char="•"/>
            </a:pPr>
            <a:endParaRPr lang="cs-CZ" dirty="0">
              <a:cs typeface="Calibri Light" panose="020F0302020204030204" pitchFamily="34" charset="0"/>
            </a:endParaRPr>
          </a:p>
          <a:p>
            <a:pPr marL="565150" indent="-457200">
              <a:buFont typeface="Arial" panose="020F0302020204030204" pitchFamily="34" charset="0"/>
              <a:buChar char="•"/>
            </a:pPr>
            <a:endParaRPr lang="cs-CZ" dirty="0"/>
          </a:p>
          <a:p>
            <a:pPr marL="107950" lvl="1"/>
            <a:r>
              <a:rPr lang="cs-CZ" dirty="0"/>
              <a:t>	</a:t>
            </a:r>
            <a:endParaRPr lang="cs-CZ" dirty="0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>
              <a:buFont typeface="Arial" panose="020F0302020204030204" pitchFamily="34" charset="0"/>
              <a:buChar char="•"/>
            </a:pPr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8811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275152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Calibri"/>
                <a:cs typeface="Calibri"/>
              </a:rPr>
              <a:t>Pokusné ověřování nového oboru vzdělání 2/6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0575D6-E43E-07EE-0663-0C8369561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232" y="1231950"/>
            <a:ext cx="10515600" cy="5090160"/>
          </a:xfrm>
        </p:spPr>
        <p:txBody>
          <a:bodyPr vert="horz" lIns="0" tIns="0" rIns="0" bIns="0" rtlCol="0" anchor="t">
            <a:noAutofit/>
          </a:bodyPr>
          <a:lstStyle/>
          <a:p>
            <a:pPr marL="285750" lvl="0" indent="-28575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40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600"/>
              </a:spcAft>
              <a:buNone/>
            </a:pPr>
            <a:endParaRPr lang="cs-CZ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3850" indent="-215900" algn="just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23850" indent="-215900" algn="just">
              <a:lnSpc>
                <a:spcPct val="107000"/>
              </a:lnSpc>
              <a:spcAft>
                <a:spcPts val="1200"/>
              </a:spcAft>
            </a:pPr>
            <a:endParaRPr lang="cs-CZ" sz="1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24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0F3A614-B1BC-27C1-4871-9DB17E72E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6571" y="1181832"/>
            <a:ext cx="8343456" cy="5140278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3BB1C5EC-E342-63AD-36EF-0DE4BF6228E4}"/>
              </a:ext>
            </a:extLst>
          </p:cNvPr>
          <p:cNvSpPr txBox="1"/>
          <p:nvPr/>
        </p:nvSpPr>
        <p:spPr>
          <a:xfrm>
            <a:off x="624232" y="812500"/>
            <a:ext cx="4571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Návrh rámcového rozvržení obsahu vzdělávání:</a:t>
            </a:r>
          </a:p>
        </p:txBody>
      </p:sp>
    </p:spTree>
    <p:extLst>
      <p:ext uri="{BB962C8B-B14F-4D97-AF65-F5344CB8AC3E}">
        <p14:creationId xmlns:p14="http://schemas.microsoft.com/office/powerpoint/2010/main" val="1820511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Pokusné ověřování nového oboru vzdělání 3/6</a:t>
            </a:r>
            <a:endParaRPr lang="cs-CZ" sz="2800" b="1">
              <a:solidFill>
                <a:srgbClr val="FF0000"/>
              </a:solidFill>
              <a:highlight>
                <a:srgbClr val="FFFF00"/>
              </a:highlight>
              <a:latin typeface="Calibri"/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25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368425"/>
            <a:ext cx="10515600" cy="4808538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 algn="just">
              <a:buNone/>
            </a:pPr>
            <a:r>
              <a:rPr lang="cs-CZ" sz="2000" b="1" dirty="0">
                <a:latin typeface="+mn-lt"/>
              </a:rPr>
              <a:t>JAK BUDE VYPADAT MATURITNÍ ZKOUŠKA:</a:t>
            </a:r>
            <a:endParaRPr lang="cs-CZ" sz="2000" b="1" dirty="0">
              <a:latin typeface="Calibri"/>
              <a:cs typeface="Calibri"/>
            </a:endParaRPr>
          </a:p>
          <a:p>
            <a:pPr marL="285750" indent="-285750" algn="just">
              <a:buFont typeface="Calibri Light"/>
              <a:buChar char="●"/>
            </a:pPr>
            <a:r>
              <a:rPr lang="cs-CZ" sz="2000" dirty="0">
                <a:latin typeface="+mn-lt"/>
              </a:rPr>
              <a:t>společná</a:t>
            </a:r>
            <a:r>
              <a:rPr lang="cs-CZ" sz="2000" dirty="0">
                <a:latin typeface="Calibri"/>
                <a:cs typeface="Calibri"/>
              </a:rPr>
              <a:t> část maturitní zkoušky dle § 78 a </a:t>
            </a:r>
            <a:r>
              <a:rPr lang="cs-CZ" sz="2000" dirty="0" err="1">
                <a:latin typeface="Calibri"/>
                <a:cs typeface="Calibri"/>
              </a:rPr>
              <a:t>78a</a:t>
            </a:r>
            <a:r>
              <a:rPr lang="cs-CZ" sz="2000" dirty="0">
                <a:latin typeface="Calibri"/>
                <a:cs typeface="Calibri"/>
              </a:rPr>
              <a:t> školského zákona;</a:t>
            </a:r>
          </a:p>
          <a:p>
            <a:pPr marL="285750" indent="-285750" algn="just">
              <a:buFont typeface="Calibri Light"/>
              <a:buChar char="●"/>
            </a:pPr>
            <a:r>
              <a:rPr lang="cs-CZ" sz="2000" dirty="0">
                <a:latin typeface="Calibri"/>
                <a:ea typeface="Calibri" panose="020F0502020204030204" pitchFamily="34" charset="0"/>
                <a:cs typeface="Calibri"/>
              </a:rPr>
              <a:t>profilová část maturitní zkoušky dle § 79 školského zákona s tím,</a:t>
            </a:r>
          </a:p>
          <a:p>
            <a:pPr marL="800100" indent="0" algn="just">
              <a:buNone/>
            </a:pPr>
            <a:r>
              <a:rPr lang="cs-CZ" sz="2000" dirty="0">
                <a:latin typeface="Calibri"/>
                <a:ea typeface="Calibri" panose="020F0502020204030204" pitchFamily="34" charset="0"/>
                <a:cs typeface="Calibri"/>
              </a:rPr>
              <a:t>že do nabídky profilových zkoušek ředitel školy stanoví všeobecně vzdělávací předměty a</a:t>
            </a:r>
            <a:r>
              <a:rPr lang="cs-CZ" sz="2000" b="1" dirty="0">
                <a:effectLst/>
                <a:latin typeface="+mn-lt"/>
                <a:ea typeface="Times New Roman" panose="02020603050405020304" pitchFamily="18" charset="0"/>
              </a:rPr>
              <a:t> </a:t>
            </a:r>
            <a:r>
              <a:rPr lang="cs-CZ" sz="2000" dirty="0">
                <a:latin typeface="Calibri"/>
                <a:ea typeface="Calibri" panose="020F0502020204030204" pitchFamily="34" charset="0"/>
                <a:cs typeface="Calibri"/>
              </a:rPr>
              <a:t>předměty oborové orientace z disponibilní složky vzdělávání a žák si z nabídky zvolí minimálně jeden předmět všeobecně vzdělávací a jeden předmět zařazený do oborové orientace v případě, že ředitel školy stanoví další 2 profilové zkoušky.</a:t>
            </a:r>
            <a:endParaRPr lang="cs-CZ" dirty="0"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800100" indent="0" algn="just">
              <a:buNone/>
            </a:pPr>
            <a:r>
              <a:rPr lang="cs-CZ" sz="2000" dirty="0">
                <a:latin typeface="Calibri"/>
                <a:ea typeface="Calibri" panose="020F0502020204030204" pitchFamily="34" charset="0"/>
                <a:cs typeface="Calibri"/>
              </a:rPr>
              <a:t>V případě, že ředitel školy stanoví další 3 profilové zkoušky, pak si žák může třetí zkoušku zvolit z obou vzdělávacích částí disponibilní složky. Jednu ze zkoušek žák musí vykonat formou maturitní práce s obhajobou.</a:t>
            </a:r>
            <a:endParaRPr lang="cs-CZ" dirty="0">
              <a:cs typeface="Calibri Light"/>
            </a:endParaRPr>
          </a:p>
          <a:p>
            <a:pPr marL="107950" indent="0" algn="just">
              <a:buNone/>
            </a:pPr>
            <a:endParaRPr lang="cs-CZ" sz="2000" b="1" dirty="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279400" lvl="1" indent="692150" algn="just">
              <a:buFont typeface="Courier New" panose="020F0302020204030204" pitchFamily="34" charset="0"/>
              <a:buChar char="o"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  <a:p>
            <a:pPr marL="279400" lvl="1" indent="692150" algn="just">
              <a:buFont typeface="Courier New" panose="020F0302020204030204" pitchFamily="34" charset="0"/>
              <a:buChar char="o"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3850" indent="-215900" algn="just">
              <a:buFont typeface="Arial" panose="020F0302020204030204" pitchFamily="34" charset="0"/>
              <a:buChar char="•"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3850" indent="-215900" algn="just">
              <a:buFont typeface="Arial" panose="020F0302020204030204" pitchFamily="34" charset="0"/>
              <a:buChar char="•"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3850" indent="-215900" algn="just">
              <a:buFont typeface="Arial" panose="020F0302020204030204" pitchFamily="34" charset="0"/>
              <a:buChar char="•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7950" indent="0" algn="just">
              <a:buNone/>
            </a:pPr>
            <a:endParaRPr lang="cs-CZ" sz="2400" dirty="0">
              <a:latin typeface="Calibri" panose="020F0502020204030204"/>
              <a:cs typeface="Calibri" panose="020F0502020204030204"/>
            </a:endParaRPr>
          </a:p>
          <a:p>
            <a:pPr marL="323850" indent="-215900">
              <a:buFont typeface="Arial" panose="020F0302020204030204" pitchFamily="34" charset="0"/>
              <a:buChar char="•"/>
            </a:pPr>
            <a:endParaRPr lang="cs-CZ" dirty="0">
              <a:cs typeface="Calibri Light" panose="020F0302020204030204" pitchFamily="34" charset="0"/>
            </a:endParaRPr>
          </a:p>
          <a:p>
            <a:pPr marL="565150" indent="-457200">
              <a:buFont typeface="Arial" panose="020F0302020204030204" pitchFamily="34" charset="0"/>
              <a:buChar char="•"/>
            </a:pPr>
            <a:endParaRPr lang="cs-CZ" dirty="0"/>
          </a:p>
          <a:p>
            <a:pPr marL="107950" lvl="1"/>
            <a:r>
              <a:rPr lang="cs-CZ" dirty="0"/>
              <a:t>	</a:t>
            </a:r>
            <a:endParaRPr lang="cs-CZ" dirty="0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>
              <a:buFont typeface="Arial" panose="020F0302020204030204" pitchFamily="34" charset="0"/>
              <a:buChar char="•"/>
            </a:pPr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2162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 </a:t>
            </a:r>
            <a:r>
              <a:rPr lang="cs-CZ" sz="3100" b="1">
                <a:latin typeface="Calibri"/>
                <a:cs typeface="Calibri"/>
              </a:rPr>
              <a:t>Pokusné ověřování nového oboru vzdělání 4/6</a:t>
            </a:r>
            <a:endParaRPr lang="cs-CZ" sz="2000" b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0575D6-E43E-07EE-0663-0C8369561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558139"/>
            <a:ext cx="10515600" cy="4275733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ct val="114999"/>
              </a:lnSpc>
              <a:spcAft>
                <a:spcPts val="600"/>
              </a:spcAft>
              <a:buNone/>
            </a:pPr>
            <a:r>
              <a:rPr lang="cs-CZ" sz="2000" b="1" cap="all" dirty="0" err="1">
                <a:latin typeface="Calibri"/>
                <a:cs typeface="Calibri"/>
              </a:rPr>
              <a:t>CílE</a:t>
            </a:r>
            <a:r>
              <a:rPr lang="cs-CZ" sz="2000" b="1" cap="all" dirty="0">
                <a:latin typeface="Calibri"/>
                <a:cs typeface="Calibri"/>
              </a:rPr>
              <a:t> pokusného ověřování</a:t>
            </a:r>
            <a:endParaRPr lang="cs-CZ" sz="2000" dirty="0"/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Ověřit nové RVP dle obsahu a metod vzdělávání při tvorbě školních vzdělávacích programů a ve výuce.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yhodnotit ŠVP zpracované školami v rámci pokusného ověřování a získat údaje o průběhu výuky dle ŠVP, o specifických podmínkách a postupech při naplňování obsahu výuky i o způsobech ověřování dílčích dovedností nezbytných k vykonání maturitní zkoušky.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pravit RVP oboru vzdělání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78-42-M/08 Lyceum (režim pokusného ověřování)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 základě vyhodnocení celého pokusného ověřování včetně závěrů a doporučení zapojených škol.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yhodnotit, zda by pro stávající obory lyceí bylo výhodné využít ke své profilaci ověřované RVP, tedy zda mohou vplynout do nového, širšího oboru Lyceum.</a:t>
            </a:r>
          </a:p>
          <a:p>
            <a:pPr marL="107950" indent="0" algn="just">
              <a:lnSpc>
                <a:spcPct val="107000"/>
              </a:lnSpc>
              <a:spcAft>
                <a:spcPts val="1200"/>
              </a:spcAft>
              <a:buNone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6575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A606B3-41DE-A9D1-47F2-909C522399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5034D-BAFD-5F9B-D973-FCD8B615E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0" y="658367"/>
            <a:ext cx="10838169" cy="685801"/>
          </a:xfrm>
        </p:spPr>
        <p:txBody>
          <a:bodyPr>
            <a:normAutofit fontScale="90000"/>
          </a:bodyPr>
          <a:lstStyle/>
          <a:p>
            <a:r>
              <a:rPr lang="cs-CZ" sz="3100" b="1">
                <a:latin typeface="Calibri"/>
                <a:cs typeface="Calibri"/>
              </a:rPr>
              <a:t>Pokusné ověřování nového oboru vzdělání 5/6</a:t>
            </a:r>
            <a:br>
              <a:rPr lang="cs-CZ" sz="2800" b="1">
                <a:latin typeface="Calibri"/>
                <a:cs typeface="Calibri"/>
              </a:rPr>
            </a:br>
            <a:endParaRPr lang="cs-CZ" sz="2800" b="1"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161956-9059-79DD-024D-22406CF96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498862"/>
            <a:ext cx="10515600" cy="4801354"/>
          </a:xfrm>
        </p:spPr>
        <p:txBody>
          <a:bodyPr vert="horz" lIns="0" tIns="0" rIns="0" bIns="0" rtlCol="0" anchor="t">
            <a:noAutofit/>
          </a:bodyPr>
          <a:lstStyle/>
          <a:p>
            <a:pPr marL="107950" indent="0" algn="just">
              <a:buNone/>
            </a:pPr>
            <a:r>
              <a:rPr lang="cs-CZ" sz="2800" b="1" cap="all" dirty="0">
                <a:latin typeface="Calibri"/>
                <a:cs typeface="Calibri"/>
              </a:rPr>
              <a:t>Které školy se mohou přihlásit?</a:t>
            </a:r>
            <a:endParaRPr lang="cs-CZ" sz="2800" dirty="0"/>
          </a:p>
          <a:p>
            <a:pPr marL="565150" indent="-457200" algn="just">
              <a:buAutoNum type="arabicPeriod"/>
            </a:pPr>
            <a:r>
              <a:rPr lang="cs-CZ" sz="2800" dirty="0">
                <a:latin typeface="Calibri"/>
                <a:ea typeface="Calibri"/>
                <a:cs typeface="Calibri"/>
              </a:rPr>
              <a:t>Ty, které mají</a:t>
            </a:r>
            <a:r>
              <a:rPr lang="cs-CZ" sz="2800" dirty="0">
                <a:effectLst/>
                <a:latin typeface="Calibri"/>
                <a:ea typeface="Calibri"/>
                <a:cs typeface="Calibri"/>
              </a:rPr>
              <a:t> </a:t>
            </a:r>
            <a:r>
              <a:rPr lang="cs-CZ" sz="2800" dirty="0">
                <a:latin typeface="Calibri"/>
                <a:ea typeface="Calibri"/>
                <a:cs typeface="Calibri"/>
              </a:rPr>
              <a:t>v době </a:t>
            </a:r>
            <a:r>
              <a:rPr lang="cs-CZ" sz="2800" dirty="0">
                <a:effectLst/>
                <a:latin typeface="Calibri"/>
                <a:ea typeface="Calibri"/>
                <a:cs typeface="Calibri"/>
              </a:rPr>
              <a:t>podání žádosti o zařazení do pokusného ověřování zapsán </a:t>
            </a:r>
            <a:r>
              <a:rPr lang="cs-CZ" sz="2800" dirty="0">
                <a:latin typeface="Calibri"/>
                <a:ea typeface="Calibri"/>
                <a:cs typeface="Calibri"/>
              </a:rPr>
              <a:t>v rejstříku </a:t>
            </a:r>
            <a:r>
              <a:rPr lang="cs-CZ" sz="2800" dirty="0">
                <a:effectLst/>
                <a:latin typeface="Calibri"/>
                <a:ea typeface="Calibri"/>
                <a:cs typeface="Calibri"/>
              </a:rPr>
              <a:t>škol a školských zařízení některý z</a:t>
            </a:r>
            <a:r>
              <a:rPr lang="cs-CZ" sz="2800" b="1" dirty="0">
                <a:effectLst/>
                <a:latin typeface="+mn-lt"/>
                <a:ea typeface="Times New Roman" panose="02020603050405020304" pitchFamily="18" charset="0"/>
              </a:rPr>
              <a:t> </a:t>
            </a:r>
            <a:r>
              <a:rPr lang="cs-CZ" sz="2800" dirty="0">
                <a:latin typeface="Calibri"/>
                <a:ea typeface="Calibri"/>
                <a:cs typeface="Calibri"/>
              </a:rPr>
              <a:t>aktivních </a:t>
            </a:r>
            <a:r>
              <a:rPr lang="cs-CZ" sz="2800" dirty="0">
                <a:effectLst/>
                <a:latin typeface="Calibri"/>
                <a:ea typeface="Calibri"/>
                <a:cs typeface="Calibri"/>
              </a:rPr>
              <a:t>oborů vzdělání kategorie dosaženého vzdělání M nebo </a:t>
            </a:r>
            <a:r>
              <a:rPr lang="cs-CZ" sz="2800" dirty="0">
                <a:latin typeface="Calibri"/>
                <a:ea typeface="Calibri"/>
                <a:cs typeface="Calibri"/>
              </a:rPr>
              <a:t>K a</a:t>
            </a:r>
            <a:r>
              <a:rPr lang="cs-CZ" sz="2800" b="1" dirty="0">
                <a:effectLst/>
                <a:latin typeface="+mn-lt"/>
                <a:ea typeface="Times New Roman" panose="02020603050405020304" pitchFamily="18" charset="0"/>
              </a:rPr>
              <a:t> </a:t>
            </a:r>
            <a:r>
              <a:rPr lang="cs-CZ" sz="2800" dirty="0">
                <a:latin typeface="Calibri"/>
                <a:ea typeface="Calibri"/>
                <a:cs typeface="Calibri"/>
              </a:rPr>
              <a:t>poskytují vzdělávání </a:t>
            </a:r>
            <a:r>
              <a:rPr lang="cs-CZ" sz="2800" dirty="0">
                <a:effectLst/>
                <a:latin typeface="Calibri"/>
                <a:ea typeface="Calibri"/>
                <a:cs typeface="Calibri"/>
              </a:rPr>
              <a:t>minimálně </a:t>
            </a:r>
            <a:r>
              <a:rPr lang="cs-CZ" sz="2800" dirty="0">
                <a:latin typeface="Calibri"/>
                <a:ea typeface="Calibri"/>
                <a:cs typeface="Calibri"/>
              </a:rPr>
              <a:t>po dobu </a:t>
            </a:r>
            <a:r>
              <a:rPr lang="cs-CZ" sz="2800" dirty="0">
                <a:effectLst/>
                <a:latin typeface="Calibri"/>
                <a:ea typeface="Calibri"/>
                <a:cs typeface="Calibri"/>
              </a:rPr>
              <a:t>3 </a:t>
            </a:r>
            <a:r>
              <a:rPr lang="cs-CZ" sz="2800" dirty="0">
                <a:latin typeface="Calibri"/>
                <a:ea typeface="Calibri"/>
                <a:cs typeface="Calibri"/>
              </a:rPr>
              <a:t>let (tzn., nyní ještě nemají obor lyceí);</a:t>
            </a:r>
          </a:p>
          <a:p>
            <a:pPr marL="565150" indent="-457200" algn="just">
              <a:buAutoNum type="arabicPeriod"/>
            </a:pPr>
            <a:r>
              <a:rPr lang="cs-CZ" sz="2800" dirty="0">
                <a:latin typeface="Calibri"/>
                <a:ea typeface="Calibri"/>
                <a:cs typeface="Calibri"/>
              </a:rPr>
              <a:t>ty, které již nyní mají zapsán některý z oborů lyceí;</a:t>
            </a:r>
          </a:p>
          <a:p>
            <a:pPr marL="565150" indent="-457200" algn="just">
              <a:buAutoNum type="arabicPeriod"/>
            </a:pPr>
            <a:r>
              <a:rPr lang="cs-CZ" sz="2800" dirty="0">
                <a:latin typeface="Calibri"/>
                <a:ea typeface="Calibri"/>
                <a:cs typeface="Calibri"/>
              </a:rPr>
              <a:t>požádají v daném školním roce o zařazení nového pokusného oboru vzdělání 78-42-M/08 Lyceum (režim pokusného ověřování) do rejstříku škol a školských zařízení</a:t>
            </a:r>
            <a:r>
              <a:rPr lang="cs-CZ" sz="2800" dirty="0">
                <a:effectLst/>
                <a:latin typeface="Calibri"/>
                <a:ea typeface="Calibri"/>
                <a:cs typeface="Calibri"/>
              </a:rPr>
              <a:t>.</a:t>
            </a:r>
            <a:endParaRPr lang="cs-CZ" sz="2800" dirty="0">
              <a:latin typeface="Calibri"/>
              <a:ea typeface="Calibri"/>
              <a:cs typeface="Calibri"/>
            </a:endParaRPr>
          </a:p>
          <a:p>
            <a:pPr marL="630555" lvl="2" indent="-342900" algn="just">
              <a:lnSpc>
                <a:spcPct val="114999"/>
              </a:lnSpc>
              <a:spcAft>
                <a:spcPts val="600"/>
              </a:spcAft>
              <a:buAutoNum type="arabicPeriod"/>
            </a:pPr>
            <a:endParaRPr lang="cs-CZ" sz="2400" b="1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630555" lvl="2" indent="-342900" algn="just">
              <a:lnSpc>
                <a:spcPct val="115000"/>
              </a:lnSpc>
              <a:spcAft>
                <a:spcPts val="600"/>
              </a:spcAft>
              <a:buAutoNum type="arabicPeriod"/>
            </a:pPr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E8F8AE1-1928-C4FC-3A49-B2D96C03C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7511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A606B3-41DE-A9D1-47F2-909C522399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5034D-BAFD-5F9B-D973-FCD8B615E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0" y="658367"/>
            <a:ext cx="10838169" cy="685801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Pokusné ověřování nového oboru vzdělání 6/6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161956-9059-79DD-024D-22406CF96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271015"/>
            <a:ext cx="10515600" cy="5029201"/>
          </a:xfrm>
        </p:spPr>
        <p:txBody>
          <a:bodyPr vert="horz" lIns="0" tIns="0" rIns="0" bIns="0" rtlCol="0" anchor="t">
            <a:noAutofit/>
          </a:bodyPr>
          <a:lstStyle/>
          <a:p>
            <a:pPr marL="107950" indent="0" algn="just">
              <a:buNone/>
            </a:pPr>
            <a:r>
              <a:rPr lang="cs-CZ" sz="2000" b="1" cap="all" dirty="0">
                <a:latin typeface="Calibri"/>
                <a:ea typeface="Calibri"/>
                <a:cs typeface="Calibri"/>
              </a:rPr>
              <a:t>Proces zápisu do školského rejstříku</a:t>
            </a:r>
            <a:endParaRPr lang="cs-CZ" sz="2000" dirty="0">
              <a:latin typeface="Calibri"/>
              <a:ea typeface="Calibri"/>
              <a:cs typeface="Calibri"/>
            </a:endParaRPr>
          </a:p>
          <a:p>
            <a:pPr marL="323850" indent="-215900" algn="just">
              <a:buFont typeface="+mj-lt"/>
              <a:buChar char="●"/>
            </a:pPr>
            <a:r>
              <a:rPr lang="cs-CZ" sz="2000" dirty="0">
                <a:latin typeface="Calibri"/>
                <a:ea typeface="Calibri"/>
                <a:cs typeface="Calibri"/>
              </a:rPr>
              <a:t>Podmínky DZ se neuplatní, režim zápisu do školského rejstříku bude ve specificky upraveném režimu.</a:t>
            </a:r>
          </a:p>
          <a:p>
            <a:pPr marL="323850" indent="-215900" algn="just">
              <a:buFont typeface="+mj-lt"/>
              <a:buChar char="●"/>
            </a:pPr>
            <a:r>
              <a:rPr lang="cs-CZ" sz="2000" dirty="0">
                <a:latin typeface="Calibri"/>
                <a:ea typeface="Calibri"/>
                <a:cs typeface="Calibri"/>
              </a:rPr>
              <a:t>Žádost o zařazení do PO se podává se souhlasem zřizovatele školy a KÚ.</a:t>
            </a:r>
          </a:p>
          <a:p>
            <a:pPr marL="323850" indent="-215900" algn="just">
              <a:buFont typeface="+mj-lt"/>
              <a:buChar char="●"/>
            </a:pPr>
            <a:r>
              <a:rPr lang="cs-CZ" sz="2000" dirty="0">
                <a:latin typeface="Calibri"/>
                <a:ea typeface="Calibri"/>
                <a:cs typeface="Calibri"/>
              </a:rPr>
              <a:t>Pokud ministerstvo žádosti školy o zařazení do PO vyhoví, školu zařadí do seznamu škol s pokusným oborem vzdělání 78-42-M/08 Lyceum a obor vzdělání 78-42-M/08 Lyceum (režim pokusného ověřování) zapíše do rejstříku škol a školských zařízení.</a:t>
            </a:r>
            <a:endParaRPr lang="cs-CZ" dirty="0">
              <a:ea typeface="Calibri"/>
            </a:endParaRPr>
          </a:p>
          <a:p>
            <a:pPr marL="323850" indent="-215900" algn="just">
              <a:buFont typeface="+mj-lt"/>
              <a:buChar char="●"/>
            </a:pPr>
            <a:r>
              <a:rPr lang="cs-CZ" sz="2000" dirty="0">
                <a:latin typeface="Calibri"/>
                <a:ea typeface="Calibri"/>
                <a:cs typeface="Calibri"/>
              </a:rPr>
              <a:t>Na postup zápisu/změn/výmazu oboru</a:t>
            </a:r>
            <a:r>
              <a:rPr lang="cs-CZ" sz="2000" dirty="0">
                <a:effectLst/>
                <a:latin typeface="Calibri"/>
                <a:ea typeface="Calibri"/>
                <a:cs typeface="Calibri"/>
              </a:rPr>
              <a:t> vzdělání </a:t>
            </a:r>
            <a:r>
              <a:rPr lang="cs-CZ" sz="2000" dirty="0">
                <a:latin typeface="Calibri"/>
                <a:ea typeface="Calibri"/>
                <a:cs typeface="Calibri"/>
              </a:rPr>
              <a:t>78-42-M/08 </a:t>
            </a:r>
            <a:r>
              <a:rPr lang="cs-CZ" sz="2000" dirty="0">
                <a:effectLst/>
                <a:latin typeface="Calibri"/>
                <a:ea typeface="Calibri"/>
                <a:cs typeface="Calibri"/>
              </a:rPr>
              <a:t>Lyceum (režim pokusného ověřování) do rejstříku škol a</a:t>
            </a:r>
            <a:r>
              <a:rPr lang="cs-CZ" sz="2000" b="1" dirty="0">
                <a:effectLst/>
                <a:latin typeface="+mn-lt"/>
                <a:ea typeface="Times New Roman" panose="02020603050405020304" pitchFamily="18" charset="0"/>
              </a:rPr>
              <a:t> </a:t>
            </a:r>
            <a:r>
              <a:rPr lang="cs-CZ" sz="2000" dirty="0">
                <a:effectLst/>
                <a:latin typeface="Calibri"/>
                <a:ea typeface="Calibri"/>
                <a:cs typeface="Calibri"/>
              </a:rPr>
              <a:t>školských zařízení se </a:t>
            </a:r>
            <a:r>
              <a:rPr lang="cs-CZ" sz="2000" dirty="0">
                <a:latin typeface="Calibri"/>
                <a:ea typeface="Calibri"/>
                <a:cs typeface="Calibri"/>
              </a:rPr>
              <a:t>ustanovení </a:t>
            </a:r>
            <a:r>
              <a:rPr lang="cs-CZ" sz="2000" dirty="0">
                <a:effectLst/>
                <a:latin typeface="Calibri"/>
                <a:ea typeface="Calibri"/>
                <a:cs typeface="Calibri"/>
              </a:rPr>
              <a:t>§ </a:t>
            </a:r>
            <a:r>
              <a:rPr lang="cs-CZ" sz="2000" dirty="0">
                <a:latin typeface="Calibri"/>
                <a:ea typeface="Calibri"/>
                <a:cs typeface="Calibri"/>
              </a:rPr>
              <a:t>147 </a:t>
            </a:r>
            <a:r>
              <a:rPr lang="cs-CZ" sz="2000" dirty="0">
                <a:effectLst/>
                <a:latin typeface="Calibri"/>
                <a:ea typeface="Calibri"/>
                <a:cs typeface="Calibri"/>
              </a:rPr>
              <a:t>až </a:t>
            </a:r>
            <a:r>
              <a:rPr lang="cs-CZ" sz="2000" dirty="0">
                <a:latin typeface="Calibri"/>
                <a:ea typeface="Calibri"/>
                <a:cs typeface="Calibri"/>
              </a:rPr>
              <a:t>150 </a:t>
            </a:r>
            <a:r>
              <a:rPr lang="cs-CZ" sz="2000" dirty="0">
                <a:effectLst/>
                <a:latin typeface="Calibri"/>
                <a:ea typeface="Calibri"/>
                <a:cs typeface="Calibri"/>
              </a:rPr>
              <a:t>školského zákona </a:t>
            </a:r>
            <a:r>
              <a:rPr lang="cs-CZ" sz="2000" dirty="0">
                <a:latin typeface="Calibri"/>
                <a:ea typeface="Calibri"/>
                <a:cs typeface="Calibri"/>
              </a:rPr>
              <a:t>nepoužijí. </a:t>
            </a:r>
            <a:endParaRPr lang="cs-CZ" sz="2000" dirty="0">
              <a:effectLst/>
              <a:latin typeface="Calibri"/>
              <a:ea typeface="Calibri"/>
              <a:cs typeface="Calibri"/>
            </a:endParaRPr>
          </a:p>
          <a:p>
            <a:pPr marL="323850" indent="-215900" algn="just">
              <a:buFont typeface="+mj-lt"/>
              <a:buChar char="●"/>
            </a:pPr>
            <a:r>
              <a:rPr lang="cs-CZ" sz="2000" dirty="0">
                <a:latin typeface="Calibri"/>
                <a:ea typeface="Calibri"/>
                <a:cs typeface="Calibri"/>
              </a:rPr>
              <a:t>Schválená žádost o zařazení školy do pokusného ověřování nahrazuje </a:t>
            </a:r>
            <a:r>
              <a:rPr lang="cs-CZ" sz="2000" dirty="0">
                <a:effectLst/>
                <a:latin typeface="Calibri"/>
                <a:ea typeface="Calibri"/>
                <a:cs typeface="Calibri"/>
              </a:rPr>
              <a:t>žádost o zápis </a:t>
            </a:r>
            <a:r>
              <a:rPr lang="cs-CZ" sz="2000" dirty="0">
                <a:latin typeface="Calibri"/>
                <a:ea typeface="Calibri"/>
                <a:cs typeface="Calibri"/>
              </a:rPr>
              <a:t>do </a:t>
            </a:r>
            <a:r>
              <a:rPr lang="cs-CZ" sz="2000" dirty="0">
                <a:effectLst/>
                <a:latin typeface="Calibri"/>
                <a:ea typeface="Calibri"/>
                <a:cs typeface="Calibri"/>
              </a:rPr>
              <a:t>rejstříku škol a školských zařízení podle § </a:t>
            </a:r>
            <a:r>
              <a:rPr lang="cs-CZ" sz="2000" dirty="0">
                <a:latin typeface="Calibri"/>
                <a:ea typeface="Calibri"/>
                <a:cs typeface="Calibri"/>
              </a:rPr>
              <a:t>147</a:t>
            </a:r>
            <a:r>
              <a:rPr lang="cs-CZ" sz="2000" dirty="0">
                <a:effectLst/>
                <a:latin typeface="Calibri"/>
                <a:ea typeface="Calibri"/>
                <a:cs typeface="Calibri"/>
              </a:rPr>
              <a:t>.</a:t>
            </a:r>
            <a:r>
              <a:rPr lang="cs-CZ" sz="2000" dirty="0">
                <a:latin typeface="Calibri"/>
                <a:ea typeface="Calibri"/>
                <a:cs typeface="Calibri"/>
              </a:rPr>
              <a:t>   </a:t>
            </a:r>
            <a:endParaRPr lang="cs-CZ" sz="2000" dirty="0">
              <a:effectLst/>
              <a:latin typeface="Calibri"/>
              <a:ea typeface="Calibri"/>
              <a:cs typeface="Calibri"/>
            </a:endParaRPr>
          </a:p>
          <a:p>
            <a:pPr marL="323850" indent="-215900" algn="just">
              <a:buFont typeface="+mj-lt"/>
              <a:buChar char="●"/>
            </a:pPr>
            <a:r>
              <a:rPr lang="cs-CZ" sz="2000" dirty="0">
                <a:latin typeface="Calibri"/>
                <a:ea typeface="Calibri"/>
                <a:cs typeface="Calibri"/>
              </a:rPr>
              <a:t>Do rejstříku škol a školských zařízení </a:t>
            </a:r>
            <a:r>
              <a:rPr lang="cs-CZ" sz="2000" dirty="0">
                <a:effectLst/>
                <a:latin typeface="Calibri"/>
                <a:ea typeface="Calibri"/>
                <a:cs typeface="Calibri"/>
              </a:rPr>
              <a:t>se </a:t>
            </a:r>
            <a:r>
              <a:rPr lang="cs-CZ" sz="2000" dirty="0">
                <a:latin typeface="Calibri"/>
                <a:ea typeface="Calibri"/>
                <a:cs typeface="Calibri"/>
              </a:rPr>
              <a:t>zapíše obor</a:t>
            </a:r>
            <a:r>
              <a:rPr lang="cs-CZ" sz="2000" dirty="0">
                <a:effectLst/>
                <a:latin typeface="Calibri"/>
                <a:ea typeface="Calibri"/>
                <a:cs typeface="Calibri"/>
              </a:rPr>
              <a:t> vzdělání 78-42-M/08 </a:t>
            </a:r>
            <a:r>
              <a:rPr lang="cs-CZ" sz="2000" dirty="0">
                <a:latin typeface="Calibri"/>
                <a:ea typeface="Calibri"/>
                <a:cs typeface="Calibri"/>
              </a:rPr>
              <a:t>Lyceum (režim pokusného ověřování) s uvedením </a:t>
            </a:r>
            <a:r>
              <a:rPr lang="cs-CZ" sz="2000" dirty="0">
                <a:effectLst/>
                <a:latin typeface="Calibri"/>
                <a:ea typeface="Calibri"/>
                <a:cs typeface="Calibri"/>
              </a:rPr>
              <a:t>nejvyššího povoleného počtu žáků </a:t>
            </a:r>
            <a:r>
              <a:rPr lang="cs-CZ" sz="2000" dirty="0">
                <a:latin typeface="Calibri"/>
                <a:ea typeface="Calibri"/>
                <a:cs typeface="Calibri"/>
              </a:rPr>
              <a:t>v tomto oboru </a:t>
            </a:r>
            <a:r>
              <a:rPr lang="cs-CZ" sz="2000" dirty="0">
                <a:effectLst/>
                <a:latin typeface="Calibri"/>
                <a:ea typeface="Calibri"/>
                <a:cs typeface="Calibri"/>
              </a:rPr>
              <a:t>vzdělání</a:t>
            </a:r>
            <a:r>
              <a:rPr lang="cs-CZ" sz="2000" dirty="0">
                <a:latin typeface="Calibri"/>
                <a:ea typeface="Calibri"/>
                <a:cs typeface="Calibri"/>
              </a:rPr>
              <a:t>, popř. navýšení </a:t>
            </a:r>
            <a:r>
              <a:rPr lang="cs-CZ" sz="2000" dirty="0">
                <a:effectLst/>
                <a:latin typeface="Calibri"/>
                <a:ea typeface="Calibri"/>
                <a:cs typeface="Calibri"/>
              </a:rPr>
              <a:t>nejvyššího </a:t>
            </a:r>
            <a:r>
              <a:rPr lang="cs-CZ" sz="2000" dirty="0">
                <a:latin typeface="Calibri"/>
                <a:ea typeface="Calibri"/>
                <a:cs typeface="Calibri"/>
              </a:rPr>
              <a:t>povoleného </a:t>
            </a:r>
            <a:r>
              <a:rPr lang="cs-CZ" sz="2000" dirty="0">
                <a:effectLst/>
                <a:latin typeface="Calibri"/>
                <a:ea typeface="Calibri"/>
                <a:cs typeface="Calibri"/>
              </a:rPr>
              <a:t>počtu žáků </a:t>
            </a:r>
            <a:r>
              <a:rPr lang="cs-CZ" sz="2000" dirty="0">
                <a:latin typeface="Calibri"/>
                <a:ea typeface="Calibri"/>
                <a:cs typeface="Calibri"/>
              </a:rPr>
              <a:t>ve škole. </a:t>
            </a:r>
          </a:p>
          <a:p>
            <a:pPr marL="323850" indent="-215900" algn="just">
              <a:buFont typeface="+mj-lt"/>
              <a:buChar char="●"/>
            </a:pPr>
            <a:endParaRPr lang="cs-CZ" sz="20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marL="342900" lvl="0" indent="-342900" algn="just">
              <a:lnSpc>
                <a:spcPct val="114999"/>
              </a:lnSpc>
              <a:spcAft>
                <a:spcPts val="600"/>
              </a:spcAft>
              <a:buAutoNum type="arabicParenBoth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7655" lvl="2" indent="0" algn="just">
              <a:lnSpc>
                <a:spcPct val="115000"/>
              </a:lnSpc>
              <a:spcAft>
                <a:spcPts val="300"/>
              </a:spcAft>
              <a:buNone/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E8F8AE1-1928-C4FC-3A49-B2D96C03C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4325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6C11A-7838-1533-238C-96F134530E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23219-37ED-516B-C2E3-F9FF496E0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Harmonogram pokusného ověřování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9DE29B2-FF40-3A19-FC53-460634903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29</a:t>
            </a:fld>
            <a:endParaRPr lang="cs-CZ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F4660553-1AFD-2298-F833-50ABEF702DCD}"/>
              </a:ext>
            </a:extLst>
          </p:cNvPr>
          <p:cNvGraphicFramePr>
            <a:graphicFrameLocks noGrp="1"/>
          </p:cNvGraphicFramePr>
          <p:nvPr/>
        </p:nvGraphicFramePr>
        <p:xfrm>
          <a:off x="729599" y="1763877"/>
          <a:ext cx="10838170" cy="4516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96483">
                  <a:extLst>
                    <a:ext uri="{9D8B030D-6E8A-4147-A177-3AD203B41FA5}">
                      <a16:colId xmlns:a16="http://schemas.microsoft.com/office/drawing/2014/main" val="1463177988"/>
                    </a:ext>
                  </a:extLst>
                </a:gridCol>
                <a:gridCol w="8641687">
                  <a:extLst>
                    <a:ext uri="{9D8B030D-6E8A-4147-A177-3AD203B41FA5}">
                      <a16:colId xmlns:a16="http://schemas.microsoft.com/office/drawing/2014/main" val="27713026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</a:rPr>
                        <a:t>Datum, období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</a:rPr>
                        <a:t>Událost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876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cca polovina října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vyhlášení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38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i="0" dirty="0">
                          <a:solidFill>
                            <a:schemeClr val="tx1"/>
                          </a:solidFill>
                        </a:rPr>
                        <a:t>do 30. listopadu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0" dirty="0">
                          <a:solidFill>
                            <a:schemeClr val="tx1"/>
                          </a:solidFill>
                        </a:rPr>
                        <a:t>možnost přihlašování škol do PO, včetně uvedení oborové orientace (v dalších letech do 31. srpna)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946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i="0" dirty="0">
                          <a:solidFill>
                            <a:schemeClr val="tx1"/>
                          </a:solidFill>
                        </a:rPr>
                        <a:t>do 15. prosince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0" dirty="0">
                          <a:solidFill>
                            <a:schemeClr val="tx1"/>
                          </a:solidFill>
                        </a:rPr>
                        <a:t>zveřejnění přihlášených škol na webu MŠMT (v dalších letech do 30. září)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244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</a:rPr>
                        <a:t>do 30. listopadu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</a:rPr>
                        <a:t>předložení RVP Lyceum (úkol pro NPI ČR)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>
                          <a:solidFill>
                            <a:schemeClr val="tx1"/>
                          </a:solidFill>
                        </a:rPr>
                        <a:t>předání žádostí o zápis do školského rejstříku ze strany KÚ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316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</a:rPr>
                        <a:t>do 31. ledna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vyhlášení kritérií přijímacího řízení pro nový obor vzdělání Lyceum (režim pokusného ověřování)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707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</a:rPr>
                        <a:t>do 30. června 2025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předání vypracovaného </a:t>
                      </a:r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ŠVP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 přihlášenou školou </a:t>
                      </a:r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NPI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 ČR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087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</a:rPr>
                        <a:t>1. září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zahájení vzdělávání žáků v 1. ročnících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529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</a:rPr>
                        <a:t>31. srpna 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zapojené školy předají </a:t>
                      </a:r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NPI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 ČR zprávu o průběhu PO (pak každoročně)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103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31. srpna 2032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ukončení PO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971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743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A2ABE-4310-CEFE-A6C4-F568DF27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580894"/>
            <a:ext cx="10838169" cy="622138"/>
          </a:xfrm>
        </p:spPr>
        <p:txBody>
          <a:bodyPr>
            <a:normAutofit fontScale="90000"/>
          </a:bodyPr>
          <a:lstStyle/>
          <a:p>
            <a:r>
              <a:rPr lang="cs-CZ" sz="3200" b="1" dirty="0">
                <a:latin typeface="+mn-lt"/>
              </a:rPr>
              <a:t>Dlouhodobé záměry vs. správní procesy</a:t>
            </a:r>
            <a:br>
              <a:rPr lang="cs-CZ" sz="2400" dirty="0">
                <a:latin typeface="+mn-lt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AD13BB-F7E6-816B-1EEC-3EC17444D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235524"/>
            <a:ext cx="10515600" cy="5041582"/>
          </a:xfrm>
        </p:spPr>
        <p:txBody>
          <a:bodyPr/>
          <a:lstStyle/>
          <a:p>
            <a:pPr marL="108000" indent="0">
              <a:buNone/>
            </a:pPr>
            <a:r>
              <a:rPr lang="cs-CZ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Žádost o zápis či zápis změny do rejstříku škol a školských zařízení se posuzuje vždy podle dlouhodobých záměrů platných v době vydání rozhodnutí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tzn., vycházíme z:</a:t>
            </a:r>
            <a:endParaRPr lang="cs-CZ" sz="2400" dirty="0">
              <a:latin typeface="+mn-lt"/>
            </a:endParaRPr>
          </a:p>
          <a:p>
            <a:r>
              <a:rPr lang="cs-CZ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Dlouhodobého záměru vzdělávání a rozvoje vzdělávací soustavy ČR na období 2023 – 2027</a:t>
            </a:r>
            <a:r>
              <a:rPr lang="cs-CZ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000" kern="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schválený vládou dne 20. prosince 2023</a:t>
            </a:r>
            <a:r>
              <a:rPr lang="cs-CZ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https://www.edu.cz/strategie-msmt/dlouhodobe-zamery-cr-a-kraju/dz-cr-2023-2027/</a:t>
            </a:r>
            <a:endParaRPr lang="cs-CZ" sz="20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aktuálně platných krajských DZ</a:t>
            </a:r>
            <a:r>
              <a:rPr lang="cs-CZ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08000" indent="0">
              <a:buNone/>
            </a:pPr>
            <a:endParaRPr lang="cs-CZ" sz="20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8000" indent="0">
              <a:buNone/>
            </a:pPr>
            <a:r>
              <a:rPr lang="cs-CZ" sz="2000" u="sng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Judikatura: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Důvod vyplývá ze skutečnosti, že ve správním řízení je nutné vyjít z právního a skutkového stavu v době vydání rozhodnutí (viz např. 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rozsudek Nejvyššího správního soudu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ze dne 16. 8. 2018, č. j. 1 As 165/2018-40, v němž se uvádí: „</a:t>
            </a:r>
            <a:r>
              <a:rPr lang="cs-CZ" sz="2000" i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Obecně lze vyjít ze závěru, že pro rozhodování správního orgánu je rozhodující skutkový a právní stav v době vydání rozhodnutí. 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….“.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 vztahu k dlouhodobým záměrům je tato zásada potvrzena též 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rozhodnutím ministra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školství, mládeže a tělovýchovy o rozkladu ze dne 4. 7. 2017, č.j. MSMT-2240/2017-5 ve věci o rozkladu.</a:t>
            </a:r>
            <a:endParaRPr lang="cs-CZ" sz="20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+mn-lt"/>
            </a:endParaRPr>
          </a:p>
          <a:p>
            <a:endParaRPr lang="cs-CZ" sz="4400" dirty="0">
              <a:latin typeface="+mn-lt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191441C-37F4-B8E0-15F2-0BBAC0B58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10265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2263806"/>
            <a:ext cx="10838169" cy="3269486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latin typeface="Calibri"/>
                <a:cs typeface="Calibri"/>
              </a:rPr>
              <a:t>NOVELA MATURITNÍ VYHLÁŠKY </a:t>
            </a:r>
            <a:br>
              <a:rPr lang="cs-CZ" sz="6000" b="1" dirty="0">
                <a:latin typeface="Calibri"/>
                <a:cs typeface="Calibri"/>
              </a:rPr>
            </a:br>
            <a:r>
              <a:rPr lang="cs-CZ" sz="6000" b="1" dirty="0">
                <a:latin typeface="Calibri"/>
                <a:cs typeface="Calibri"/>
              </a:rPr>
              <a:t>Č. 177/2009 </a:t>
            </a:r>
            <a:r>
              <a:rPr lang="cs-CZ" sz="6000" b="1" dirty="0" err="1">
                <a:latin typeface="Calibri"/>
                <a:cs typeface="Calibri"/>
              </a:rPr>
              <a:t>sB.</a:t>
            </a:r>
            <a:br>
              <a:rPr lang="cs-CZ" sz="6000" b="1" dirty="0">
                <a:latin typeface="Calibri"/>
                <a:cs typeface="Calibri"/>
              </a:rPr>
            </a:br>
            <a:r>
              <a:rPr lang="cs-CZ" sz="4400" dirty="0">
                <a:solidFill>
                  <a:srgbClr val="C00000"/>
                </a:solidFill>
                <a:latin typeface="Calibri"/>
                <a:cs typeface="Calibri"/>
              </a:rPr>
              <a:t>(v režimu vypořádávání připomínek </a:t>
            </a:r>
            <a:br>
              <a:rPr lang="cs-CZ" sz="4400" dirty="0">
                <a:solidFill>
                  <a:srgbClr val="C00000"/>
                </a:solidFill>
                <a:latin typeface="Calibri"/>
                <a:cs typeface="Calibri"/>
              </a:rPr>
            </a:br>
            <a:r>
              <a:rPr lang="cs-CZ" sz="4400" dirty="0">
                <a:solidFill>
                  <a:srgbClr val="C00000"/>
                </a:solidFill>
                <a:latin typeface="Calibri"/>
                <a:cs typeface="Calibri"/>
              </a:rPr>
              <a:t>z meziresortního připomínkového řízení)</a:t>
            </a:r>
            <a:endParaRPr lang="cs-CZ" sz="44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6817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155274"/>
            <a:ext cx="10838169" cy="622138"/>
          </a:xfrm>
        </p:spPr>
        <p:txBody>
          <a:bodyPr>
            <a:normAutofit fontScale="90000"/>
          </a:bodyPr>
          <a:lstStyle/>
          <a:p>
            <a:r>
              <a:rPr lang="cs-CZ" sz="2800" b="1" dirty="0">
                <a:latin typeface="Calibri"/>
                <a:cs typeface="Calibri"/>
              </a:rPr>
              <a:t>NAVRHOVANÉ ÚPRAVY u </a:t>
            </a:r>
            <a:r>
              <a:rPr lang="cs-CZ" sz="2800" b="1" dirty="0" err="1">
                <a:latin typeface="Calibri"/>
                <a:cs typeface="Calibri"/>
              </a:rPr>
              <a:t>MATURItNÍ</a:t>
            </a:r>
            <a:r>
              <a:rPr lang="cs-CZ" sz="2800" b="1" dirty="0">
                <a:latin typeface="Calibri"/>
                <a:cs typeface="Calibri"/>
              </a:rPr>
              <a:t> </a:t>
            </a:r>
            <a:r>
              <a:rPr lang="cs-CZ" sz="2800" b="1" dirty="0" err="1">
                <a:latin typeface="Calibri"/>
                <a:cs typeface="Calibri"/>
              </a:rPr>
              <a:t>ZKOUŠky</a:t>
            </a:r>
            <a:r>
              <a:rPr lang="cs-CZ" sz="2800" b="1" dirty="0">
                <a:latin typeface="Calibri"/>
                <a:cs typeface="Calibri"/>
              </a:rPr>
              <a:t> (a vyhlášky č. 3/2015 Sb.)</a:t>
            </a:r>
            <a:endParaRPr lang="cs-CZ" sz="2800" b="1" dirty="0"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31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612742"/>
            <a:ext cx="10515600" cy="5722070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 algn="just"/>
            <a:r>
              <a:rPr lang="cs-CZ" sz="1800" b="1" dirty="0">
                <a:latin typeface="+mn-lt"/>
              </a:rPr>
              <a:t>ZMĚNA ZKUŠEBNÍ MATURITNÍ KOMISE V OBORECH VZDĚLÁNÍ SKUPINY 82 A NAVAZUJÍCÍ ÚPRAVA TISKOPISŮ VYSVĚDČENÍ O MATURITNÍ ZKOUŠCE </a:t>
            </a:r>
            <a:endParaRPr lang="cs-CZ" sz="1800" dirty="0"/>
          </a:p>
          <a:p>
            <a:pPr marL="107950" lvl="1" indent="6350" algn="just"/>
            <a:r>
              <a:rPr lang="cs-CZ" sz="1600" dirty="0">
                <a:solidFill>
                  <a:srgbClr val="0A2F4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Upravuje se § 35 další členové ZMK a § 36 kdo navrhuje hodnocení - úprava se týká oborů vzdělání v konzervatoři s kódovým označením kategorie dosaženého vzdělání M a v oborech skupiny Umění a užité umění. Dalším členem zkušební maturitní komise nebude vedoucí pedagog hlavního oboru </a:t>
            </a:r>
            <a:r>
              <a:rPr lang="cs-CZ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(v § 35 odst. 2 se ruší písmeno c))</a:t>
            </a:r>
            <a:r>
              <a:rPr lang="cs-CZ" sz="1600" dirty="0">
                <a:solidFill>
                  <a:srgbClr val="0A2F4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. </a:t>
            </a:r>
            <a:r>
              <a:rPr lang="cs-CZ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Tento člen zkušební maturitní komise nemusí být tímto přítomen po celou dobu konání maturitní zkoušky, tedy i na všeobecně vzdělávací předměty, jde o učitele příslušné odborné části vzdělávání. </a:t>
            </a:r>
            <a:r>
              <a:rPr lang="cs-CZ" sz="1600" dirty="0">
                <a:solidFill>
                  <a:srgbClr val="0A2F4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A dále se zpřesňuje role jednotlivých učitelů při hodnocení praktické zkoušky v konzervatoři a oborech Umění a užité umění. </a:t>
            </a:r>
            <a:r>
              <a:rPr lang="cs-CZ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Do § 36 odst. 2 se doplňuje tento text (i ve vazbě na změnu § 35): </a:t>
            </a:r>
            <a:r>
              <a:rPr lang="cs-CZ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ptos" panose="020B0004020202020204" pitchFamily="34" charset="0"/>
              </a:rPr>
              <a:t>Hodnocení praktické zkoušky v konzervatoři s kódovým označením kategorie dosaženého vzdělání M navrhuje zkušební maturitní komisi učitel hlavního oboru. Hodnocení praktické zkoušky v oborech vzdělání skupiny Umění a užité umění navrhuje zkušební maturitní komisi vedoucí učitel oboru vzdělání.</a:t>
            </a:r>
            <a:endParaRPr lang="cs-CZ" sz="1600" dirty="0">
              <a:effectLst/>
              <a:latin typeface="Aptos" panose="020B0004020202020204" pitchFamily="34" charset="0"/>
              <a:ea typeface="Calibri" panose="020F0502020204030204" pitchFamily="34" charset="0"/>
              <a:cs typeface="Aptos" panose="020B0004020202020204" pitchFamily="34" charset="0"/>
            </a:endParaRPr>
          </a:p>
          <a:p>
            <a:pPr marL="107950" lvl="1" indent="-215900" algn="just"/>
            <a:endParaRPr lang="cs-CZ" sz="1800" dirty="0">
              <a:solidFill>
                <a:srgbClr val="000000"/>
              </a:solidFill>
              <a:latin typeface="+mn-lt"/>
              <a:ea typeface="Calibri" panose="020F0502020204030204"/>
              <a:cs typeface="Calibri" panose="020F0502020204030204"/>
            </a:endParaRPr>
          </a:p>
          <a:p>
            <a:pPr marL="323850" indent="-215900" algn="just"/>
            <a:r>
              <a:rPr lang="cs-CZ" sz="1800" b="1" dirty="0">
                <a:latin typeface="+mn-lt"/>
              </a:rPr>
              <a:t>RUŠÍ SE PRO ODBORNOU TERMINOLOGII MONOTEMATIČNOST U ÚSTNÍ ZKOUŠKY Z CIZÍHO JAZYKA </a:t>
            </a:r>
            <a:endParaRPr lang="cs-CZ" sz="1800" b="1" dirty="0">
              <a:latin typeface="Calibri"/>
              <a:cs typeface="Calibri"/>
            </a:endParaRPr>
          </a:p>
          <a:p>
            <a:pPr marL="107950" lvl="1" algn="just"/>
            <a:r>
              <a:rPr lang="cs-CZ" sz="1600" dirty="0">
                <a:latin typeface="+mn-lt"/>
                <a:ea typeface="Times New Roman" panose="02020603050405020304" pitchFamily="18" charset="0"/>
                <a:cs typeface="Calibri"/>
              </a:rPr>
              <a:t>Přesunutím ústní zkoušky konané před zkušební maturitní komisí do profilové části v roce 2020 se i na tuto zkoušku vztahuje pravidlo, že ředitel školy stanoví 20 až 30 témat, ze kterých si žák jedno před zkouškou losuje a po dobu zkoušky se vede řízený rozhovor na vylosované téma.</a:t>
            </a:r>
          </a:p>
          <a:p>
            <a:pPr marL="107950" lvl="1" algn="just"/>
            <a:r>
              <a:rPr lang="cs-CZ" sz="1600" dirty="0">
                <a:latin typeface="+mn-lt"/>
                <a:ea typeface="Times New Roman" panose="02020603050405020304" pitchFamily="18" charset="0"/>
                <a:cs typeface="Calibri"/>
              </a:rPr>
              <a:t>V případě ústní zkoušky z cizího jazyka se k tomu využije pracovní list. Součástí pracovního listu musí být u oborů vzdělání kategorie dosaženého vzdělání M a L i odborná terminologie vážící se k danému oboru. </a:t>
            </a:r>
          </a:p>
          <a:p>
            <a:pPr marL="107950" indent="0" algn="just">
              <a:buNone/>
            </a:pPr>
            <a:r>
              <a:rPr lang="cs-CZ" sz="16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Calibri"/>
              </a:rPr>
              <a:t>Novelizované znění zrušuje povinnost vázat odbornou terminologii na vylosované téma, neboť u některých témat (např. Shakespeare) bylo složité ověřovat odbornou terminologii (např. u oboru vzdělání letecký mechanik).</a:t>
            </a:r>
            <a:endParaRPr lang="cs-CZ" b="1" dirty="0">
              <a:solidFill>
                <a:srgbClr val="FF0000"/>
              </a:solidFill>
            </a:endParaRPr>
          </a:p>
          <a:p>
            <a:pPr marL="323850" indent="-215900" algn="just"/>
            <a:r>
              <a:rPr lang="cs-CZ" sz="2000" b="1" dirty="0">
                <a:latin typeface="+mn-lt"/>
                <a:ea typeface="Calibri"/>
                <a:cs typeface="Calibri" panose="020F0502020204030204"/>
              </a:rPr>
              <a:t>Účinnost od 1. ledna 2025, tedy týká již letošních maturitních zkoušek.</a:t>
            </a:r>
            <a:endParaRPr lang="cs-CZ" dirty="0">
              <a:cs typeface="Calibri Light" panose="020F0302020204030204" pitchFamily="34" charset="0"/>
            </a:endParaRPr>
          </a:p>
          <a:p>
            <a:pPr marL="565150" indent="-457200">
              <a:buAutoNum type="arabicPeriod"/>
            </a:pPr>
            <a:endParaRPr lang="cs-CZ" dirty="0">
              <a:cs typeface="Calibri Light" panose="020F0302020204030204" pitchFamily="34" charset="0"/>
            </a:endParaRPr>
          </a:p>
          <a:p>
            <a:pPr marL="107950" lvl="1"/>
            <a:r>
              <a:rPr lang="cs-CZ" dirty="0">
                <a:latin typeface="Calibri Light"/>
                <a:ea typeface="Calibri Light"/>
                <a:cs typeface="Calibri Light"/>
              </a:rPr>
              <a:t>	</a:t>
            </a: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4186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070" y="2263807"/>
            <a:ext cx="11342433" cy="1901794"/>
          </a:xfrm>
        </p:spPr>
        <p:txBody>
          <a:bodyPr vert="horz" lIns="0" tIns="0" rIns="0" bIns="0" rtlCol="0" anchor="t" anchorCtr="0">
            <a:noAutofit/>
          </a:bodyPr>
          <a:lstStyle/>
          <a:p>
            <a:pPr algn="ctr"/>
            <a:r>
              <a:rPr lang="cs-CZ" sz="5400" b="1" dirty="0">
                <a:latin typeface="Calibri"/>
                <a:cs typeface="Calibri"/>
              </a:rPr>
              <a:t>Novely Zákona č. 561/2004 Sb., </a:t>
            </a:r>
            <a:br>
              <a:rPr lang="cs-CZ" sz="5400" b="1" dirty="0">
                <a:latin typeface="Calibri"/>
                <a:cs typeface="Calibri"/>
              </a:rPr>
            </a:br>
            <a:r>
              <a:rPr lang="cs-CZ" sz="5400" b="1" dirty="0">
                <a:latin typeface="Calibri"/>
                <a:cs typeface="Calibri"/>
              </a:rPr>
              <a:t>školský zákon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4508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 fontScale="90000"/>
          </a:bodyPr>
          <a:lstStyle/>
          <a:p>
            <a:r>
              <a:rPr lang="cs-CZ" sz="2800" b="1" dirty="0">
                <a:latin typeface="Calibri"/>
                <a:cs typeface="Calibri"/>
              </a:rPr>
              <a:t>tzv. „Únorová novela“  školského </a:t>
            </a:r>
            <a:r>
              <a:rPr lang="cs-CZ" sz="2800" b="1" dirty="0" err="1">
                <a:latin typeface="Calibri"/>
                <a:cs typeface="Calibri"/>
              </a:rPr>
              <a:t>zákonA</a:t>
            </a:r>
            <a:r>
              <a:rPr lang="cs-CZ" sz="2800" b="1" dirty="0">
                <a:latin typeface="Calibri"/>
                <a:cs typeface="Calibri"/>
              </a:rPr>
              <a:t> </a:t>
            </a:r>
            <a:r>
              <a:rPr lang="cs-CZ" sz="2800" b="1" dirty="0">
                <a:solidFill>
                  <a:srgbClr val="C00000"/>
                </a:solidFill>
                <a:latin typeface="Calibri"/>
                <a:cs typeface="Calibri"/>
              </a:rPr>
              <a:t>(vláda ČR dne 2.10.2024)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33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079844"/>
            <a:ext cx="10829365" cy="5086494"/>
          </a:xfrm>
        </p:spPr>
        <p:txBody>
          <a:bodyPr vert="horz" lIns="0" tIns="0" rIns="0" bIns="0" rtlCol="0" anchor="t">
            <a:noAutofit/>
          </a:bodyPr>
          <a:lstStyle/>
          <a:p>
            <a:pPr marL="107950" indent="0">
              <a:buNone/>
            </a:pPr>
            <a:r>
              <a:rPr lang="cs-CZ" sz="2000" b="1" dirty="0">
                <a:latin typeface="Calibri"/>
                <a:cs typeface="Calibri"/>
              </a:rPr>
              <a:t>Především zahrnuje: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dirty="0">
                <a:latin typeface="Calibri"/>
                <a:cs typeface="Calibri"/>
              </a:rPr>
              <a:t>systémové nastavení podpůrných pedagogických pozic v ZŠ; Institucionalizace speciálních pedagogů </a:t>
            </a:r>
            <a:br>
              <a:rPr lang="cs-CZ" sz="2000" dirty="0">
                <a:latin typeface="Calibri"/>
                <a:cs typeface="Calibri"/>
              </a:rPr>
            </a:br>
            <a:r>
              <a:rPr lang="cs-CZ" sz="2000" dirty="0">
                <a:latin typeface="Calibri"/>
                <a:cs typeface="Calibri"/>
              </a:rPr>
              <a:t>a školních psychologů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dirty="0">
                <a:latin typeface="Calibri"/>
                <a:cs typeface="Calibri"/>
              </a:rPr>
              <a:t>určení spádovosti pedagogicko-psychologických poraden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latin typeface="Calibri"/>
                <a:cs typeface="Calibri"/>
              </a:rPr>
              <a:t>zavedení možnosti pružně regulovat počet hodin výuky financovaný konkrétní škole ze SR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000000"/>
                </a:solidFill>
                <a:latin typeface="Calibri"/>
                <a:cs typeface="Calibri"/>
              </a:rPr>
              <a:t>promítnutí náročnosti poskytovaného </a:t>
            </a:r>
            <a:r>
              <a:rPr lang="cs-CZ" sz="2000" dirty="0">
                <a:latin typeface="Calibri"/>
                <a:cs typeface="Calibri"/>
              </a:rPr>
              <a:t>vzdělávání do financování škol veř. zřizovatelů (tzv. indexace)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latin typeface="+mn-lt"/>
                <a:cs typeface="Calibri"/>
              </a:rPr>
              <a:t>úprava přijímacího řízení na SŠ pro širší okruh uchazečů, kteří se vzdělávali v zahraničí (</a:t>
            </a:r>
            <a:r>
              <a:rPr lang="cs-CZ" sz="2000" b="1" dirty="0">
                <a:latin typeface="+mn-lt"/>
                <a:ea typeface="Times New Roman" panose="02020603050405020304" pitchFamily="18" charset="0"/>
                <a:cs typeface="Calibri"/>
              </a:rPr>
              <a:t>upravuje se § 20 ve vazbě na zpřesnění a rozšíření období pro možnou úpravu přijímacího řízení a maturitních zkoušek u žáků, kteří získali předchozí vzdělání v zahraničí)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latin typeface="Calibri"/>
                <a:cs typeface="Calibri"/>
              </a:rPr>
              <a:t>zvýšení propustnosti mezi vysokým a vyšším odborných školstvím i mezi jednotlivými VOŠ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dirty="0">
                <a:latin typeface="Calibri"/>
                <a:cs typeface="Calibri"/>
              </a:rPr>
              <a:t>úprava praxe žáků a studentů v oblasti učitelství a zakotvení role provázejícího učitele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dirty="0">
                <a:latin typeface="Calibri"/>
                <a:cs typeface="Calibri"/>
              </a:rPr>
              <a:t>zrušení vyhlášky č. 55/2005 Sb., o podmínkách organizace a financování soutěží a přehlídek v zájmovém vzdělávání</a:t>
            </a:r>
            <a:endParaRPr lang="cs-CZ" sz="2000" b="1" dirty="0">
              <a:latin typeface="Calibri"/>
              <a:cs typeface="Calibri"/>
            </a:endParaRPr>
          </a:p>
          <a:p>
            <a:pPr marL="323850" indent="-215900">
              <a:buNone/>
            </a:pPr>
            <a:endParaRPr lang="cs-CZ" sz="2000" dirty="0">
              <a:latin typeface="Calibri"/>
              <a:cs typeface="Calibri"/>
            </a:endParaRPr>
          </a:p>
          <a:p>
            <a:pPr marL="107950" indent="0">
              <a:buNone/>
            </a:pPr>
            <a:endParaRPr lang="cs-CZ" sz="2000" b="1" dirty="0">
              <a:effectLst/>
              <a:latin typeface="Calibri"/>
              <a:ea typeface="Times New Roman" panose="02020603050405020304" pitchFamily="18" charset="0"/>
              <a:cs typeface="Calibri"/>
            </a:endParaRPr>
          </a:p>
          <a:p>
            <a:pPr marL="323850" indent="-215900" algn="just"/>
            <a:endParaRPr lang="cs-CZ" sz="2400" dirty="0">
              <a:latin typeface="Calibri" panose="020F0502020204030204"/>
              <a:cs typeface="Calibri" panose="020F0502020204030204"/>
            </a:endParaRPr>
          </a:p>
          <a:p>
            <a:pPr marL="323850" indent="-215900" algn="just"/>
            <a:endParaRPr lang="cs-CZ" sz="2400" dirty="0">
              <a:latin typeface="Calibri" panose="020F0502020204030204"/>
              <a:cs typeface="Calibri" panose="020F0502020204030204"/>
            </a:endParaRPr>
          </a:p>
          <a:p>
            <a:pPr marL="323850" indent="-215900"/>
            <a:endParaRPr lang="cs-CZ" dirty="0">
              <a:latin typeface="Calibri"/>
              <a:cs typeface="Calibri"/>
            </a:endParaRPr>
          </a:p>
          <a:p>
            <a:pPr marL="565150" indent="-457200">
              <a:buAutoNum type="arabicPeriod"/>
            </a:pPr>
            <a:endParaRPr lang="cs-CZ" dirty="0">
              <a:latin typeface="Calibri"/>
              <a:cs typeface="Calibri"/>
            </a:endParaRPr>
          </a:p>
          <a:p>
            <a:pPr marL="107950" lvl="1"/>
            <a:r>
              <a:rPr lang="cs-CZ" dirty="0">
                <a:latin typeface="Calibri"/>
                <a:cs typeface="Calibri"/>
              </a:rPr>
              <a:t>	</a:t>
            </a:r>
            <a:endParaRPr lang="cs-CZ" dirty="0">
              <a:latin typeface="Calibri"/>
              <a:ea typeface="Calibri"/>
              <a:cs typeface="Calibri"/>
            </a:endParaRPr>
          </a:p>
          <a:p>
            <a:pPr marL="107950" indent="0">
              <a:buNone/>
            </a:pPr>
            <a:endParaRPr lang="cs-CZ" dirty="0">
              <a:latin typeface="Calibri"/>
              <a:cs typeface="Calibri"/>
            </a:endParaRPr>
          </a:p>
          <a:p>
            <a:pPr marL="323850" indent="-215900"/>
            <a:endParaRPr lang="cs-CZ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64844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Calibri"/>
                <a:cs typeface="Calibri"/>
              </a:rPr>
              <a:t>TZV. „DUBNOVÁ NOVELA“ ŠKOLSKÉHO ZÁKONA </a:t>
            </a:r>
            <a:r>
              <a:rPr lang="cs-CZ" sz="2800" b="1" dirty="0">
                <a:solidFill>
                  <a:srgbClr val="C00000"/>
                </a:solidFill>
                <a:latin typeface="Calibri"/>
                <a:cs typeface="Calibri"/>
              </a:rPr>
              <a:t>(vypořádávání MPŘ)</a:t>
            </a:r>
            <a:endParaRPr lang="cs-CZ" b="1" dirty="0">
              <a:solidFill>
                <a:srgbClr val="C00000"/>
              </a:solidFill>
              <a:cs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34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830" y="1084580"/>
            <a:ext cx="11100604" cy="5081758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>
              <a:buNone/>
            </a:pPr>
            <a:r>
              <a:rPr lang="cs-CZ" sz="2000" b="1" dirty="0">
                <a:latin typeface="Calibri"/>
                <a:cs typeface="Calibri"/>
              </a:rPr>
              <a:t>Návrh zahrnuje 11 témat: 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dirty="0">
                <a:latin typeface="Calibri"/>
                <a:cs typeface="Calibri"/>
              </a:rPr>
              <a:t>zavedení kritéria minimální velikosti školy, zřizuje-li obec dvě či více škol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latin typeface="Calibri"/>
                <a:cs typeface="Calibri"/>
              </a:rPr>
              <a:t>inovace v oblasti konkurzních řízení na ředitele školy či školského zařízení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latin typeface="Calibri"/>
                <a:cs typeface="Calibri"/>
              </a:rPr>
              <a:t>zjednodušení struktury koncepčních dokumentů </a:t>
            </a:r>
            <a:r>
              <a:rPr lang="cs-CZ" sz="2000" b="1" dirty="0">
                <a:solidFill>
                  <a:srgbClr val="000000"/>
                </a:solidFill>
                <a:latin typeface="Calibri"/>
                <a:cs typeface="Calibri"/>
              </a:rPr>
              <a:t>MŠMT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000000"/>
                </a:solidFill>
                <a:latin typeface="Calibri"/>
                <a:cs typeface="Calibri"/>
              </a:rPr>
              <a:t>inovace v oblasti maturitní </a:t>
            </a:r>
            <a:r>
              <a:rPr lang="cs-CZ" sz="2000" b="1" dirty="0">
                <a:latin typeface="Calibri"/>
                <a:cs typeface="Calibri"/>
              </a:rPr>
              <a:t>zkoušky na základě poznatků z praxe a z pokusných ověřování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latin typeface="Calibri"/>
                <a:cs typeface="Calibri"/>
              </a:rPr>
              <a:t>zavedení duální větve v rámci praktického vyučování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dirty="0">
                <a:latin typeface="Calibri"/>
                <a:cs typeface="Calibri"/>
              </a:rPr>
              <a:t>zrušení povinnosti převodu slovního hodnocení na známky při přestupu žáka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latin typeface="Calibri"/>
                <a:cs typeface="Calibri"/>
              </a:rPr>
              <a:t>umožnění zastoupení žáků ve věku od 15 let ve školských radách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latin typeface="Calibri"/>
                <a:cs typeface="Calibri"/>
              </a:rPr>
              <a:t>ukotvení kombinované výuky s distančními prvky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latin typeface="Calibri"/>
                <a:cs typeface="Calibri"/>
              </a:rPr>
              <a:t>ukotvení pozice metodika výuky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latin typeface="Calibri"/>
                <a:cs typeface="Calibri"/>
              </a:rPr>
              <a:t>určení konkrétní návaznosti zdravotnických oborů u středního a vyššího odborného vzdělávání</a:t>
            </a:r>
          </a:p>
          <a:p>
            <a:pPr marL="450850" indent="-342900">
              <a:buFont typeface="Wingdings" panose="05000000000000000000" pitchFamily="2" charset="2"/>
              <a:buChar char="q"/>
            </a:pPr>
            <a:r>
              <a:rPr lang="cs-CZ" sz="2000" dirty="0">
                <a:latin typeface="Calibri"/>
                <a:cs typeface="Calibri"/>
              </a:rPr>
              <a:t>možnost, aby veřejní zřizovatelé společně zřídili jednu školskou právnickou osobu s organizačními jednotkami.</a:t>
            </a:r>
            <a:endParaRPr lang="cs-CZ" sz="2000" b="1" dirty="0">
              <a:latin typeface="Calibri"/>
              <a:cs typeface="Calibri"/>
            </a:endParaRPr>
          </a:p>
          <a:p>
            <a:pPr marL="107950" indent="0">
              <a:buNone/>
            </a:pPr>
            <a:endParaRPr lang="cs-CZ" sz="2000" b="1" dirty="0">
              <a:latin typeface="Calibri"/>
              <a:cs typeface="Calibri"/>
            </a:endParaRPr>
          </a:p>
          <a:p>
            <a:pPr marL="107950" indent="0">
              <a:buNone/>
            </a:pPr>
            <a:endParaRPr lang="cs-CZ" sz="2000" b="1" dirty="0">
              <a:latin typeface="Calibri"/>
              <a:cs typeface="Calibri"/>
            </a:endParaRPr>
          </a:p>
          <a:p>
            <a:pPr marL="323850" indent="-215900">
              <a:buNone/>
            </a:pPr>
            <a:endParaRPr lang="cs-CZ" sz="2000" dirty="0">
              <a:latin typeface="Calibri"/>
              <a:cs typeface="Calibri"/>
            </a:endParaRPr>
          </a:p>
          <a:p>
            <a:pPr marL="107950" indent="0">
              <a:buNone/>
            </a:pPr>
            <a:endParaRPr lang="cs-CZ" sz="2000" b="1" dirty="0">
              <a:effectLst/>
              <a:latin typeface="Calibri"/>
              <a:ea typeface="Times New Roman" panose="02020603050405020304" pitchFamily="18" charset="0"/>
              <a:cs typeface="Calibri"/>
            </a:endParaRPr>
          </a:p>
          <a:p>
            <a:pPr marL="323850" indent="-215900" algn="just"/>
            <a:endParaRPr lang="cs-CZ" sz="2400" dirty="0">
              <a:latin typeface="Calibri" panose="020F0502020204030204"/>
              <a:cs typeface="Calibri" panose="020F0502020204030204"/>
            </a:endParaRPr>
          </a:p>
          <a:p>
            <a:pPr marL="323850" indent="-215900" algn="just"/>
            <a:endParaRPr lang="cs-CZ" sz="2400" dirty="0">
              <a:latin typeface="Calibri" panose="020F0502020204030204"/>
              <a:cs typeface="Calibri" panose="020F0502020204030204"/>
            </a:endParaRPr>
          </a:p>
          <a:p>
            <a:pPr marL="323850" indent="-215900"/>
            <a:endParaRPr lang="cs-CZ" dirty="0">
              <a:latin typeface="Calibri"/>
              <a:cs typeface="Calibri"/>
            </a:endParaRPr>
          </a:p>
          <a:p>
            <a:pPr marL="565150" indent="-457200">
              <a:buAutoNum type="arabicPeriod"/>
            </a:pPr>
            <a:endParaRPr lang="cs-CZ" dirty="0">
              <a:latin typeface="Calibri"/>
              <a:cs typeface="Calibri"/>
            </a:endParaRPr>
          </a:p>
          <a:p>
            <a:pPr marL="107950" lvl="1"/>
            <a:r>
              <a:rPr lang="cs-CZ" dirty="0">
                <a:latin typeface="Calibri"/>
                <a:cs typeface="Calibri"/>
              </a:rPr>
              <a:t>	</a:t>
            </a:r>
          </a:p>
          <a:p>
            <a:pPr marL="107950" indent="0">
              <a:buNone/>
            </a:pPr>
            <a:endParaRPr lang="cs-CZ" dirty="0">
              <a:latin typeface="Calibri"/>
              <a:cs typeface="Calibri"/>
            </a:endParaRPr>
          </a:p>
          <a:p>
            <a:pPr marL="323850" indent="-215900"/>
            <a:endParaRPr lang="cs-CZ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89729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/>
              <a:t>Inovace v oblasti maturitních zkoušek </a:t>
            </a:r>
            <a:r>
              <a:rPr lang="cs-CZ" sz="2800"/>
              <a:t>(širší popis)</a:t>
            </a:r>
            <a:endParaRPr lang="cs-CZ" sz="200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35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211580"/>
            <a:ext cx="10515600" cy="4965383"/>
          </a:xfrm>
        </p:spPr>
        <p:txBody>
          <a:bodyPr vert="horz" lIns="0" tIns="0" rIns="0" bIns="0" rtlCol="0" anchor="t">
            <a:noAutofit/>
          </a:bodyPr>
          <a:lstStyle/>
          <a:p>
            <a:pPr marL="450850" indent="-342900" algn="just">
              <a:buFont typeface="Wingdings" panose="05000000000000000000" pitchFamily="2" charset="2"/>
              <a:buChar char="q"/>
            </a:pPr>
            <a:r>
              <a:rPr lang="cs-CZ" sz="2000" b="1" dirty="0">
                <a:latin typeface="+mn-lt"/>
              </a:rPr>
              <a:t>Zavádí se možnost nahrazení i jiných profilových zkoušek maturitní zkoušky standardizovanými zkouškami nad rámec této možnosti u "mezinárodních jazykových certifikátů"</a:t>
            </a:r>
            <a:endParaRPr lang="cs-CZ" dirty="0">
              <a:cs typeface="Calibri Light" panose="020F0302020204030204" pitchFamily="34" charset="0"/>
            </a:endParaRPr>
          </a:p>
          <a:p>
            <a:pPr marL="611850" lvl="2" indent="-215900" algn="just">
              <a:buFont typeface="Calibri" panose="020F0302020204030204" pitchFamily="34" charset="0"/>
              <a:buChar char="-"/>
            </a:pPr>
            <a:r>
              <a:rPr lang="cs-CZ" sz="2000" dirty="0">
                <a:latin typeface="+mn-lt"/>
                <a:ea typeface="Times New Roman" panose="02020603050405020304" pitchFamily="18" charset="0"/>
                <a:cs typeface="Calibri"/>
              </a:rPr>
              <a:t>Ministerstvo stanoví seznam těchto standardizovaných na základě žádosti garanta zkoušek pro Českou republiku, bude moci být nahrazena celá zkouška nebo jen část zkoušky</a:t>
            </a:r>
          </a:p>
          <a:p>
            <a:pPr marL="611850" lvl="2" indent="-215900" algn="just">
              <a:buFont typeface="Calibri" panose="020F0302020204030204" pitchFamily="34" charset="0"/>
              <a:buChar char="-"/>
            </a:pPr>
            <a:r>
              <a:rPr lang="cs-CZ" sz="2000" dirty="0">
                <a:latin typeface="+mn-lt"/>
                <a:ea typeface="Times New Roman" panose="02020603050405020304" pitchFamily="18" charset="0"/>
                <a:cs typeface="Calibri"/>
              </a:rPr>
              <a:t>U mezinárodního jazykového certifikátu bude nově také možnost uznat jen část této zkoušky, aby oborné školy splnily povinnost ověřit odbornou terminologii při ústní zkoušce z cizího jazyka</a:t>
            </a:r>
          </a:p>
          <a:p>
            <a:pPr marL="395950" lvl="2" indent="0" algn="just">
              <a:buNone/>
            </a:pPr>
            <a:endParaRPr lang="cs-CZ" sz="2000" dirty="0">
              <a:latin typeface="+mn-lt"/>
              <a:ea typeface="Times New Roman" panose="02020603050405020304" pitchFamily="18" charset="0"/>
              <a:cs typeface="Calibri"/>
            </a:endParaRPr>
          </a:p>
          <a:p>
            <a:pPr marL="450850" indent="-342900" algn="just">
              <a:buFont typeface="Wingdings" panose="05000000000000000000" pitchFamily="2" charset="2"/>
              <a:buChar char="q"/>
            </a:pPr>
            <a:r>
              <a:rPr lang="cs-CZ" sz="2000" b="1" dirty="0">
                <a:latin typeface="+mn-lt"/>
                <a:ea typeface="Times New Roman" panose="02020603050405020304" pitchFamily="18" charset="0"/>
                <a:cs typeface="Calibri"/>
              </a:rPr>
              <a:t>Zpřesňuje se povinnost žáka přihlásit se ke konání maturitní zkoušky pro jeho první řádný termín </a:t>
            </a:r>
            <a:r>
              <a:rPr lang="cs-CZ" sz="2000" dirty="0">
                <a:latin typeface="+mn-lt"/>
                <a:ea typeface="Times New Roman" panose="02020603050405020304" pitchFamily="18" charset="0"/>
                <a:cs typeface="Calibri"/>
              </a:rPr>
              <a:t>- v případě, že se žák bezdůvodně nepřihlásí, bude se mu tento termín počítat jako neúspěšný (možnost následně se ze zkoušky omluvit pochopitelně zůstává)</a:t>
            </a:r>
          </a:p>
          <a:p>
            <a:pPr marL="107950" indent="0" algn="just">
              <a:buNone/>
            </a:pPr>
            <a:endParaRPr lang="cs-CZ" sz="2000" dirty="0">
              <a:latin typeface="+mn-lt"/>
              <a:ea typeface="Times New Roman" panose="02020603050405020304" pitchFamily="18" charset="0"/>
              <a:cs typeface="Calibri"/>
            </a:endParaRPr>
          </a:p>
          <a:p>
            <a:pPr marL="450850" indent="-342900" algn="just">
              <a:buFont typeface="Wingdings" panose="05000000000000000000" pitchFamily="2" charset="2"/>
              <a:buChar char="q"/>
            </a:pPr>
            <a:r>
              <a:rPr lang="cs-CZ" sz="2000" b="1" dirty="0">
                <a:effectLst/>
                <a:latin typeface="+mn-lt"/>
                <a:ea typeface="Times New Roman" panose="02020603050405020304" pitchFamily="18" charset="0"/>
              </a:rPr>
              <a:t>Zavedení komplexní maturitní práce.</a:t>
            </a:r>
            <a:endParaRPr lang="cs-CZ" dirty="0">
              <a:cs typeface="Calibri Light" panose="020F0302020204030204" pitchFamily="34" charset="0"/>
            </a:endParaRPr>
          </a:p>
          <a:p>
            <a:pPr marL="107950" lvl="1"/>
            <a:r>
              <a:rPr lang="cs-CZ" dirty="0">
                <a:latin typeface="Calibri Light"/>
                <a:ea typeface="Calibri Light"/>
                <a:cs typeface="Calibri Light"/>
              </a:rPr>
              <a:t>	</a:t>
            </a: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>
              <a:buFont typeface="Calibri" panose="020F0302020204030204" pitchFamily="34" charset="0"/>
              <a:buChar char="-"/>
            </a:pPr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5271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736" y="560164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 dirty="0" err="1">
                <a:latin typeface="Calibri"/>
                <a:cs typeface="Calibri"/>
              </a:rPr>
              <a:t>StatistikA</a:t>
            </a:r>
            <a:r>
              <a:rPr lang="cs-CZ" sz="2800" b="1" dirty="0">
                <a:latin typeface="Calibri"/>
                <a:cs typeface="Calibri"/>
              </a:rPr>
              <a:t> pokusných ověřování v oblasti maturitních zkoušek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DC4743B1-4425-0189-B2D9-01C3189625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6915" y="1518696"/>
            <a:ext cx="3356018" cy="4351338"/>
          </a:xfrm>
        </p:spPr>
        <p:txBody>
          <a:bodyPr>
            <a:normAutofit/>
          </a:bodyPr>
          <a:lstStyle/>
          <a:p>
            <a:pPr marL="108000" indent="0">
              <a:buNone/>
            </a:pPr>
            <a:r>
              <a:rPr lang="cs-CZ" sz="2400" b="1" dirty="0">
                <a:solidFill>
                  <a:schemeClr val="accent1"/>
                </a:solidFill>
                <a:latin typeface="+mn-lt"/>
              </a:rPr>
              <a:t>Komplexní MZ:</a:t>
            </a:r>
          </a:p>
          <a:p>
            <a:pPr marL="108000" indent="0">
              <a:buNone/>
            </a:pPr>
            <a:r>
              <a:rPr lang="cs-CZ" sz="2400" u="sng" dirty="0">
                <a:latin typeface="+mn-lt"/>
              </a:rPr>
              <a:t>Školní rok	SŠ	žáků</a:t>
            </a:r>
          </a:p>
          <a:p>
            <a:pPr marL="108000" indent="0">
              <a:buNone/>
            </a:pPr>
            <a:r>
              <a:rPr lang="cs-CZ" sz="2400" dirty="0">
                <a:latin typeface="+mn-lt"/>
              </a:rPr>
              <a:t>2021/22	7	49</a:t>
            </a:r>
          </a:p>
          <a:p>
            <a:pPr marL="108000" indent="0">
              <a:buNone/>
            </a:pPr>
            <a:r>
              <a:rPr lang="cs-CZ" sz="2400" dirty="0">
                <a:latin typeface="+mn-lt"/>
              </a:rPr>
              <a:t>2022/23	10	81</a:t>
            </a:r>
          </a:p>
          <a:p>
            <a:pPr marL="108000" indent="0">
              <a:buNone/>
            </a:pPr>
            <a:r>
              <a:rPr lang="cs-CZ" sz="2400" dirty="0">
                <a:latin typeface="+mn-lt"/>
              </a:rPr>
              <a:t>2023/24	11	77</a:t>
            </a:r>
          </a:p>
          <a:p>
            <a:pPr marL="108000" indent="0">
              <a:buNone/>
            </a:pPr>
            <a:r>
              <a:rPr lang="cs-CZ" sz="2400" dirty="0">
                <a:latin typeface="+mn-lt"/>
              </a:rPr>
              <a:t>2024/25	12	64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36</a:t>
            </a:fld>
            <a:endParaRPr lang="cs-CZ"/>
          </a:p>
        </p:txBody>
      </p:sp>
      <p:sp>
        <p:nvSpPr>
          <p:cNvPr id="11" name="Zástupný obsah 7">
            <a:extLst>
              <a:ext uri="{FF2B5EF4-FFF2-40B4-BE49-F238E27FC236}">
                <a16:creationId xmlns:a16="http://schemas.microsoft.com/office/drawing/2014/main" id="{F67BABFF-E159-0D24-2BC8-430BB39268CC}"/>
              </a:ext>
            </a:extLst>
          </p:cNvPr>
          <p:cNvSpPr txBox="1">
            <a:spLocks/>
          </p:cNvSpPr>
          <p:nvPr/>
        </p:nvSpPr>
        <p:spPr>
          <a:xfrm>
            <a:off x="4282634" y="1518696"/>
            <a:ext cx="3356018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12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0">
              <a:buFont typeface="Calibri Light" panose="020F0302020204030204" pitchFamily="34" charset="0"/>
              <a:buNone/>
            </a:pPr>
            <a:r>
              <a:rPr lang="cs-CZ" sz="2400" b="1" dirty="0">
                <a:solidFill>
                  <a:schemeClr val="accent1"/>
                </a:solidFill>
                <a:latin typeface="+mn-lt"/>
              </a:rPr>
              <a:t>Uznávání ICT certifikátů:</a:t>
            </a:r>
          </a:p>
          <a:p>
            <a:pPr marL="108000" indent="0">
              <a:buFont typeface="Calibri Light" panose="020F0302020204030204" pitchFamily="34" charset="0"/>
              <a:buNone/>
            </a:pPr>
            <a:r>
              <a:rPr lang="cs-CZ" sz="2400" u="sng" dirty="0">
                <a:latin typeface="+mn-lt"/>
              </a:rPr>
              <a:t>Školní rok	SŠ	žáků</a:t>
            </a:r>
          </a:p>
          <a:p>
            <a:pPr marL="108000" indent="0">
              <a:buFont typeface="Calibri Light" panose="020F0302020204030204" pitchFamily="34" charset="0"/>
              <a:buNone/>
            </a:pPr>
            <a:r>
              <a:rPr lang="cs-CZ" sz="2400" dirty="0">
                <a:latin typeface="+mn-lt"/>
              </a:rPr>
              <a:t>2020/21	19	239</a:t>
            </a:r>
          </a:p>
          <a:p>
            <a:pPr marL="108000" indent="0">
              <a:buFont typeface="Calibri Light" panose="020F0302020204030204" pitchFamily="34" charset="0"/>
              <a:buNone/>
            </a:pPr>
            <a:r>
              <a:rPr lang="cs-CZ" sz="2400" dirty="0">
                <a:latin typeface="+mn-lt"/>
              </a:rPr>
              <a:t>2021/22	25	512</a:t>
            </a:r>
          </a:p>
          <a:p>
            <a:pPr marL="108000" indent="0">
              <a:buFont typeface="Calibri Light" panose="020F0302020204030204" pitchFamily="34" charset="0"/>
              <a:buNone/>
            </a:pPr>
            <a:r>
              <a:rPr lang="cs-CZ" sz="2400" dirty="0">
                <a:latin typeface="+mn-lt"/>
              </a:rPr>
              <a:t>2022/23	40	557</a:t>
            </a:r>
          </a:p>
          <a:p>
            <a:pPr marL="108000" indent="0">
              <a:buFont typeface="Calibri Light" panose="020F0302020204030204" pitchFamily="34" charset="0"/>
              <a:buNone/>
            </a:pPr>
            <a:r>
              <a:rPr lang="cs-CZ" sz="2400" dirty="0">
                <a:latin typeface="+mn-lt"/>
              </a:rPr>
              <a:t>2023/24	44	</a:t>
            </a:r>
            <a:r>
              <a:rPr lang="cs-CZ" sz="2400" dirty="0" err="1">
                <a:latin typeface="+mn-lt"/>
              </a:rPr>
              <a:t>vyh</a:t>
            </a:r>
            <a:r>
              <a:rPr lang="cs-CZ" sz="2400" dirty="0">
                <a:latin typeface="+mn-lt"/>
              </a:rPr>
              <a:t>.</a:t>
            </a:r>
          </a:p>
          <a:p>
            <a:pPr marL="108000" indent="0">
              <a:buFont typeface="Calibri Light" panose="020F0302020204030204" pitchFamily="34" charset="0"/>
              <a:buNone/>
            </a:pPr>
            <a:r>
              <a:rPr lang="cs-CZ" sz="2400" dirty="0">
                <a:latin typeface="+mn-lt"/>
              </a:rPr>
              <a:t>2024/25	41	----</a:t>
            </a:r>
          </a:p>
        </p:txBody>
      </p:sp>
      <p:sp>
        <p:nvSpPr>
          <p:cNvPr id="12" name="Zástupný obsah 7">
            <a:extLst>
              <a:ext uri="{FF2B5EF4-FFF2-40B4-BE49-F238E27FC236}">
                <a16:creationId xmlns:a16="http://schemas.microsoft.com/office/drawing/2014/main" id="{F86AE61E-7F4A-12A8-52EB-0B2F21E6A6D0}"/>
              </a:ext>
            </a:extLst>
          </p:cNvPr>
          <p:cNvSpPr txBox="1">
            <a:spLocks/>
          </p:cNvSpPr>
          <p:nvPr/>
        </p:nvSpPr>
        <p:spPr>
          <a:xfrm>
            <a:off x="7985630" y="1518696"/>
            <a:ext cx="3356018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12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0">
              <a:buFont typeface="Calibri Light" panose="020F0302020204030204" pitchFamily="34" charset="0"/>
              <a:buNone/>
            </a:pPr>
            <a:r>
              <a:rPr lang="cs-CZ" sz="2400" b="1" dirty="0">
                <a:solidFill>
                  <a:schemeClr val="accent1"/>
                </a:solidFill>
                <a:latin typeface="+mn-lt"/>
              </a:rPr>
              <a:t>Uznávání AP zkoušek:</a:t>
            </a:r>
          </a:p>
          <a:p>
            <a:pPr marL="108000" indent="0">
              <a:buFont typeface="Calibri Light" panose="020F0302020204030204" pitchFamily="34" charset="0"/>
              <a:buNone/>
            </a:pPr>
            <a:r>
              <a:rPr lang="cs-CZ" sz="2400" u="sng" dirty="0">
                <a:latin typeface="+mn-lt"/>
              </a:rPr>
              <a:t>Školní rok	SŠ	žáků</a:t>
            </a:r>
          </a:p>
          <a:p>
            <a:pPr marL="108000" indent="0">
              <a:buFont typeface="Calibri Light" panose="020F0302020204030204" pitchFamily="34" charset="0"/>
              <a:buNone/>
            </a:pPr>
            <a:r>
              <a:rPr lang="cs-CZ" sz="2400" dirty="0">
                <a:latin typeface="+mn-lt"/>
              </a:rPr>
              <a:t>2022/23	11	15</a:t>
            </a:r>
          </a:p>
          <a:p>
            <a:pPr marL="108000" indent="0">
              <a:buFont typeface="Calibri Light" panose="020F0302020204030204" pitchFamily="34" charset="0"/>
              <a:buNone/>
            </a:pPr>
            <a:r>
              <a:rPr lang="cs-CZ" sz="2400" dirty="0">
                <a:latin typeface="+mn-lt"/>
              </a:rPr>
              <a:t>2023/24	23	</a:t>
            </a:r>
            <a:r>
              <a:rPr lang="cs-CZ" sz="2400" dirty="0" err="1">
                <a:latin typeface="+mn-lt"/>
              </a:rPr>
              <a:t>vyh</a:t>
            </a:r>
            <a:r>
              <a:rPr lang="cs-CZ" sz="2400" dirty="0">
                <a:latin typeface="+mn-lt"/>
              </a:rPr>
              <a:t>.</a:t>
            </a:r>
          </a:p>
          <a:p>
            <a:pPr marL="108000" indent="0">
              <a:buFont typeface="Calibri Light" panose="020F0302020204030204" pitchFamily="34" charset="0"/>
              <a:buNone/>
            </a:pPr>
            <a:r>
              <a:rPr lang="cs-CZ" sz="2400" dirty="0">
                <a:latin typeface="+mn-lt"/>
              </a:rPr>
              <a:t>2024/25	29	----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5E2816B-A0F0-042D-6D3A-55F06A730880}"/>
              </a:ext>
            </a:extLst>
          </p:cNvPr>
          <p:cNvSpPr txBox="1"/>
          <p:nvPr/>
        </p:nvSpPr>
        <p:spPr>
          <a:xfrm>
            <a:off x="676915" y="5500702"/>
            <a:ext cx="6214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vyh</a:t>
            </a:r>
            <a:r>
              <a:rPr lang="cs-CZ" dirty="0"/>
              <a:t>. = vyhodnocuje se na základě dodávaných hodnotících zpráv</a:t>
            </a:r>
          </a:p>
        </p:txBody>
      </p:sp>
    </p:spTree>
    <p:extLst>
      <p:ext uri="{BB962C8B-B14F-4D97-AF65-F5344CB8AC3E}">
        <p14:creationId xmlns:p14="http://schemas.microsoft.com/office/powerpoint/2010/main" val="5053466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070" y="2263806"/>
            <a:ext cx="11342433" cy="2558286"/>
          </a:xfrm>
        </p:spPr>
        <p:txBody>
          <a:bodyPr vert="horz" lIns="0" tIns="0" rIns="0" bIns="0" rtlCol="0" anchor="t" anchorCtr="0">
            <a:noAutofit/>
          </a:bodyPr>
          <a:lstStyle/>
          <a:p>
            <a:pPr algn="ctr"/>
            <a:r>
              <a:rPr lang="cs-CZ" sz="6000" b="1" dirty="0">
                <a:latin typeface="Calibri"/>
                <a:cs typeface="Calibri"/>
              </a:rPr>
              <a:t>Vyšší odborné vzdělávání</a:t>
            </a:r>
            <a:endParaRPr lang="cs-CZ" sz="4000" dirty="0">
              <a:solidFill>
                <a:srgbClr val="C00000"/>
              </a:solidFill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0083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Calibri"/>
                <a:cs typeface="Calibri"/>
              </a:rPr>
              <a:t>Přijímání ke vzdělávání do VOV –  </a:t>
            </a:r>
            <a:r>
              <a:rPr lang="cs-CZ" sz="2800" b="1" dirty="0">
                <a:solidFill>
                  <a:srgbClr val="C00000"/>
                </a:solidFill>
                <a:latin typeface="Calibri"/>
                <a:cs typeface="Calibri"/>
              </a:rPr>
              <a:t>!!! Pozor výklad !!!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38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088481"/>
            <a:ext cx="10963835" cy="5214843"/>
          </a:xfrm>
        </p:spPr>
        <p:txBody>
          <a:bodyPr vert="horz" lIns="0" tIns="0" rIns="0" bIns="0" rtlCol="0" anchor="t">
            <a:noAutofit/>
          </a:bodyPr>
          <a:lstStyle/>
          <a:p>
            <a:pPr marL="108000" indent="0" algn="ctr"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§ 95</a:t>
            </a:r>
          </a:p>
          <a:p>
            <a:pPr algn="ctr"/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Přijímání do vyššího ročníku vzdělávání ve vyšší odborné škole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(1) Ředitel školy může uchazeče přijmout do vyššího než prvního ročníku vzdělávání ve vyšší odborné škole.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 rámci přijímacího řízení může ředitel školy po posouzení dokladů uchazeče o předchozím vzdělávání stanovit jako podmínku přijetí vykonání zkoušky a určit její obsah, termín, formu a kritéria hodnocení, a to v souladu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 akreditovaným vzdělávacím programem příslušného oboru vzdělání. V případě, že ředitel školy rozhodne o přijetí uchazeče, určí ročník, do něhož bude uchazeč zařazen.</a:t>
            </a:r>
          </a:p>
          <a:p>
            <a:pPr algn="just"/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(2) V případě zdravotnických oborů může ředitel školy přijmout uchazeče do vyššího než prvního ročníku vzdělávání ve vyšší odborné škole pouze v případě, že obsah předchozího vzdělávání uchazeče odpovídá obsahu vzdělávání v těch ročnících, které student nebude absolvovat.</a:t>
            </a:r>
          </a:p>
          <a:p>
            <a:pPr marL="108000" indent="0">
              <a:buNone/>
            </a:pPr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Dotaz z praxe VOŠ:</a:t>
            </a:r>
            <a:endParaRPr lang="cs-CZ" sz="2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1800" b="1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 rámci praxe § 95 využívají pouze v případě, kdy přijímaný uchazeč předtím studoval na nějaké VŠ nebo VOŠ. </a:t>
            </a:r>
          </a:p>
          <a:p>
            <a:r>
              <a:rPr lang="cs-CZ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§ 95 odst. 1 však o této podmínce nehovoří, do vyššího ročníku být přijat i ten, kdo předtím studoval střední školu (tedy neváže se na podmínku, že se musel předtím vzdělávat na VOŠ nebo VŠ). </a:t>
            </a:r>
          </a:p>
          <a:p>
            <a:pPr marL="107950" indent="0">
              <a:buNone/>
            </a:pPr>
            <a:endParaRPr lang="cs-CZ" sz="2000" dirty="0">
              <a:latin typeface="Calibri"/>
              <a:cs typeface="Calibri"/>
            </a:endParaRPr>
          </a:p>
          <a:p>
            <a:pPr marL="107950" indent="0">
              <a:buNone/>
            </a:pPr>
            <a:endParaRPr lang="cs-CZ" sz="2000" b="1" dirty="0">
              <a:latin typeface="Calibri"/>
              <a:cs typeface="Calibri"/>
            </a:endParaRPr>
          </a:p>
          <a:p>
            <a:pPr marL="323850" indent="-215900" algn="just"/>
            <a:endParaRPr lang="cs-CZ" sz="2400" dirty="0">
              <a:effectLst/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323850" indent="-215900" algn="just"/>
            <a:endParaRPr lang="cs-CZ" sz="2400" dirty="0">
              <a:latin typeface="+mn-lt"/>
              <a:cs typeface="Calibri" panose="020F0502020204030204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  <a:p>
            <a:pPr marL="565150" indent="-457200">
              <a:buAutoNum type="arabicPeriod"/>
            </a:pPr>
            <a:endParaRPr lang="cs-CZ" dirty="0">
              <a:cs typeface="Calibri Light" panose="020F0302020204030204" pitchFamily="34" charset="0"/>
            </a:endParaRPr>
          </a:p>
          <a:p>
            <a:pPr marL="107950" lvl="1"/>
            <a:r>
              <a:rPr lang="cs-CZ" dirty="0"/>
              <a:t>	</a:t>
            </a:r>
            <a:endParaRPr lang="cs-CZ" dirty="0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3579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070" y="2263806"/>
            <a:ext cx="11342433" cy="2558286"/>
          </a:xfrm>
        </p:spPr>
        <p:txBody>
          <a:bodyPr vert="horz" lIns="0" tIns="0" rIns="0" bIns="0" rtlCol="0" anchor="t" anchorCtr="0">
            <a:noAutofit/>
          </a:bodyPr>
          <a:lstStyle/>
          <a:p>
            <a:pPr algn="ctr"/>
            <a:r>
              <a:rPr lang="cs-CZ" sz="6000" b="1" dirty="0">
                <a:latin typeface="Calibri"/>
                <a:cs typeface="Calibri"/>
              </a:rPr>
              <a:t>Vyhláška č. 10/2005 Sb., </a:t>
            </a:r>
            <a:br>
              <a:rPr lang="cs-CZ" sz="6000" b="1" dirty="0">
                <a:latin typeface="Calibri"/>
                <a:cs typeface="Calibri"/>
              </a:rPr>
            </a:br>
            <a:r>
              <a:rPr lang="cs-CZ" sz="5400" b="1" dirty="0">
                <a:latin typeface="Calibri"/>
                <a:cs typeface="Calibri"/>
              </a:rPr>
              <a:t>o vyšším odborném vzdělávání</a:t>
            </a:r>
            <a:br>
              <a:rPr lang="cs-CZ" sz="5400" b="1" dirty="0">
                <a:latin typeface="Calibri"/>
                <a:cs typeface="Calibri"/>
              </a:rPr>
            </a:br>
            <a:r>
              <a:rPr lang="cs-CZ" sz="4000" dirty="0">
                <a:solidFill>
                  <a:srgbClr val="C00000"/>
                </a:solidFill>
                <a:latin typeface="Calibri"/>
                <a:cs typeface="Calibri"/>
              </a:rPr>
              <a:t>(vypořádání Meziresortního připomínkového řízení)</a:t>
            </a:r>
            <a:endParaRPr lang="cs-CZ" sz="4000" dirty="0">
              <a:solidFill>
                <a:srgbClr val="C00000"/>
              </a:solidFill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355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A2ABE-4310-CEFE-A6C4-F568DF27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269825"/>
            <a:ext cx="10838169" cy="622138"/>
          </a:xfrm>
        </p:spPr>
        <p:txBody>
          <a:bodyPr>
            <a:normAutofit fontScale="90000"/>
          </a:bodyPr>
          <a:lstStyle/>
          <a:p>
            <a:r>
              <a:rPr lang="cs-CZ" sz="3200" b="1" dirty="0">
                <a:latin typeface="+mn-lt"/>
              </a:rPr>
              <a:t>Zásadní změny v </a:t>
            </a:r>
            <a:r>
              <a:rPr lang="cs-CZ" sz="3200" b="1" dirty="0" err="1">
                <a:latin typeface="+mn-lt"/>
              </a:rPr>
              <a:t>dz</a:t>
            </a:r>
            <a:r>
              <a:rPr lang="cs-CZ" sz="3200" b="1" dirty="0">
                <a:latin typeface="+mn-lt"/>
              </a:rPr>
              <a:t> u středních škol</a:t>
            </a:r>
            <a:br>
              <a:rPr lang="cs-CZ" sz="2400" dirty="0">
                <a:latin typeface="+mn-lt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AD13BB-F7E6-816B-1EEC-3EC17444D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891963"/>
            <a:ext cx="10515600" cy="5385143"/>
          </a:xfrm>
        </p:spPr>
        <p:txBody>
          <a:bodyPr/>
          <a:lstStyle/>
          <a:p>
            <a:pPr marL="108000" indent="0" algn="just">
              <a:buNone/>
            </a:pPr>
            <a:r>
              <a:rPr lang="cs-CZ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kapitola </a:t>
            </a:r>
            <a:r>
              <a:rPr lang="cs-CZ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Strategie dalšího rozvoje sítě škol a školských zařízení </a:t>
            </a:r>
            <a:r>
              <a:rPr lang="cs-CZ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(str. 130 a dále)</a:t>
            </a:r>
            <a:endParaRPr lang="cs-CZ" sz="20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Změna u LYCEÍ:</a:t>
            </a:r>
          </a:p>
          <a:p>
            <a:pPr lvl="1" algn="just"/>
            <a:r>
              <a:rPr lang="cs-CZ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Obory vzdělání pro žáky se speciálními vzdělávacími potřebami nebo obory čtyřletého gymnázia,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resp. lycea mohou být do rejstříku škol a školských zařízení zapisovány a jejich kapacity navyšovány v návaznosti na demografický vývoj, naplněnost </a:t>
            </a:r>
            <a:br>
              <a:rPr lang="cs-CZ" sz="16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cs-CZ" sz="16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 dostupnost stávajících oborových kapacit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(bod 3.2 a)). </a:t>
            </a:r>
          </a:p>
          <a:p>
            <a:pPr lvl="1" algn="just"/>
            <a:endParaRPr lang="cs-CZ" sz="20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Změna principů reciprocity u oborů vzdělání s maturitní zkouškou:</a:t>
            </a:r>
          </a:p>
          <a:p>
            <a:pPr marL="108000" indent="0" algn="just">
              <a:buNone/>
            </a:pPr>
            <a:r>
              <a:rPr lang="cs-CZ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Na základě analýzy provedené příslušným krajským úřadem v dlouhodobých záměrech vzdělávání a rozvoje vzdělávací soustavy jednotlivých krajů, která bude obsahovat zhodnocení regionálních potřeb trhu práce a míru nezaměstnanosti </a:t>
            </a:r>
            <a:br>
              <a:rPr lang="cs-CZ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cs-CZ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 uplatnitelnosti absolventů na trhu práce v daném kraji (například využitím údajů od zástupců zaměstnavatelů a úřadů práce), mohou být v dlouhodobých záměrech krajů uvedeny obory vzdělání s maturitní zkouškou (kat. M, L0), pro které se při zápisu do rejstříku škol a školských zařízení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neuplatní požadavek, aby nově zařazený nebo kapacitně posílený obor vzdělání nahrazoval ve stejné kapacitě jiný aktivní obor vzdělání s maturitní zkouškou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V případě hl. m. Prahy je možné posuzovat potřeby trhu práce, míru nezaměstnanosti a uplatnitelnost absolventů s ohledem na širší (metropolitní) oblast. </a:t>
            </a:r>
          </a:p>
          <a:p>
            <a:pPr marL="108000" indent="0" algn="just">
              <a:buNone/>
            </a:pP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T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ěmito obory vzdělání mohou být obory vzdělání technického, přírodovědného, sociálního, zdravotního zaměření 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(M, L0) uvedené v nařízení vlády č. 211/2010 Sb. jako skupiny oborů č. 16, 18, 21, 23, 26, 28, 34, 36, 37, 41, 53 a 75, kde nově může být v souvislosti s nárůstem demografické křivky 15letých v kraji zařazen nebo kapacitně posílen příslušný obor vzdělání, pokud bude odpovídat předpokládaným dlouhodobým potřebám trhu práce v kraji a předpokladům pro kvalitní výuku ve škole (bod 3.2c)).</a:t>
            </a:r>
            <a:endParaRPr lang="cs-CZ" sz="1600" dirty="0">
              <a:latin typeface="+mn-lt"/>
            </a:endParaRPr>
          </a:p>
          <a:p>
            <a:endParaRPr lang="cs-CZ" sz="4400" dirty="0">
              <a:latin typeface="+mn-lt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191441C-37F4-B8E0-15F2-0BBAC0B58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9137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Změny v novele 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40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931433"/>
            <a:ext cx="10963835" cy="5245530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/>
            <a:r>
              <a:rPr lang="cs-CZ" sz="2400" b="1" dirty="0">
                <a:latin typeface="Calibri"/>
                <a:cs typeface="Calibri"/>
              </a:rPr>
              <a:t>§ 2 Přijímání do 1. ročníku</a:t>
            </a:r>
            <a:endParaRPr lang="cs-CZ" sz="2400" dirty="0">
              <a:latin typeface="Calibri"/>
              <a:cs typeface="Calibri"/>
            </a:endParaRPr>
          </a:p>
          <a:p>
            <a:pPr marL="107950" lvl="1"/>
            <a:r>
              <a:rPr lang="cs-CZ" sz="2400" dirty="0">
                <a:latin typeface="Calibri"/>
                <a:cs typeface="Arial"/>
              </a:rPr>
              <a:t> • </a:t>
            </a:r>
            <a:r>
              <a:rPr lang="cs-CZ" sz="2400" dirty="0">
                <a:latin typeface="Calibri"/>
                <a:cs typeface="Calibri"/>
              </a:rPr>
              <a:t>Přijímací zkoušky se konají nejdříve 14. června</a:t>
            </a:r>
          </a:p>
          <a:p>
            <a:pPr marL="323850" indent="-215900"/>
            <a:r>
              <a:rPr lang="cs-CZ" sz="2400" b="1" dirty="0">
                <a:latin typeface="Calibri"/>
                <a:cs typeface="Calibri"/>
              </a:rPr>
              <a:t>§ 3 Organizace vyučování</a:t>
            </a:r>
            <a:endParaRPr lang="cs-CZ" sz="2400" dirty="0">
              <a:latin typeface="Calibri"/>
              <a:cs typeface="Calibri"/>
            </a:endParaRPr>
          </a:p>
          <a:p>
            <a:pPr marL="107950" indent="0">
              <a:buNone/>
            </a:pPr>
            <a:r>
              <a:rPr lang="cs-CZ" sz="2400" dirty="0">
                <a:latin typeface="Calibri"/>
                <a:cs typeface="Arial"/>
              </a:rPr>
              <a:t> • </a:t>
            </a:r>
            <a:r>
              <a:rPr lang="cs-CZ" sz="2400" dirty="0">
                <a:latin typeface="Calibri"/>
                <a:cs typeface="Calibri"/>
              </a:rPr>
              <a:t>Školní vyučování ve školním roce</a:t>
            </a:r>
            <a:r>
              <a:rPr lang="cs-CZ" sz="2400" baseline="30000" dirty="0">
                <a:latin typeface="Calibri"/>
                <a:cs typeface="Calibri"/>
              </a:rPr>
              <a:t> </a:t>
            </a:r>
            <a:r>
              <a:rPr lang="cs-CZ" sz="2400" dirty="0">
                <a:latin typeface="Calibri"/>
                <a:cs typeface="Calibri"/>
              </a:rPr>
              <a:t>trvá 40 týdnů, z toho 32 týdnů trvá školní výuka, 6 týdnů je určeno pro samostudium a k získání hodnocení v řádném termínu a 2 týdny</a:t>
            </a:r>
            <a:r>
              <a:rPr lang="cs-CZ" sz="2400" dirty="0">
                <a:latin typeface="+mn-lt"/>
                <a:cs typeface="Calibri"/>
              </a:rPr>
              <a:t> tvoří časová rezerva.</a:t>
            </a:r>
            <a:endParaRPr lang="cs-CZ" sz="2400" dirty="0">
              <a:latin typeface="Calibri"/>
              <a:cs typeface="Calibri"/>
            </a:endParaRPr>
          </a:p>
          <a:p>
            <a:pPr marL="107950" indent="0">
              <a:buNone/>
            </a:pPr>
            <a:r>
              <a:rPr lang="cs-CZ" sz="2400" dirty="0">
                <a:latin typeface="Calibri"/>
                <a:cs typeface="Arial"/>
              </a:rPr>
              <a:t> • </a:t>
            </a:r>
            <a:r>
              <a:rPr lang="cs-CZ" sz="2400" dirty="0">
                <a:latin typeface="Calibri"/>
                <a:cs typeface="Calibri"/>
              </a:rPr>
              <a:t>Praktické vyučování i odborná praxe může zahrnovat i praktická cvičení v ateliérech, dílnách, laboratořích, </a:t>
            </a:r>
            <a:r>
              <a:rPr lang="cs-CZ" sz="2400" b="1" dirty="0">
                <a:latin typeface="Calibri"/>
                <a:cs typeface="Calibri"/>
              </a:rPr>
              <a:t>odborných učebnách na simulačních modelech, v simulačních centrech,</a:t>
            </a:r>
            <a:r>
              <a:rPr lang="cs-CZ" sz="2400" dirty="0">
                <a:solidFill>
                  <a:srgbClr val="D13438"/>
                </a:solidFill>
                <a:latin typeface="Calibri"/>
                <a:cs typeface="Calibri"/>
              </a:rPr>
              <a:t> </a:t>
            </a:r>
            <a:r>
              <a:rPr lang="cs-CZ" sz="2400" dirty="0">
                <a:latin typeface="Calibri"/>
                <a:cs typeface="Calibri"/>
              </a:rPr>
              <a:t>na odborných seminářích a kurzech, a to v rozsahu stanoveném akreditovaným vzdělávacím programem.</a:t>
            </a:r>
          </a:p>
          <a:p>
            <a:pPr marL="323850" indent="-215900"/>
            <a:r>
              <a:rPr lang="cs-CZ" sz="2400" b="1" dirty="0">
                <a:latin typeface="Calibri"/>
                <a:cs typeface="Calibri"/>
              </a:rPr>
              <a:t>§ 4 Nejnižší a nejvyšší počet studentů</a:t>
            </a:r>
            <a:endParaRPr lang="cs-CZ" sz="2400" dirty="0">
              <a:latin typeface="Calibri"/>
              <a:cs typeface="Calibri"/>
            </a:endParaRPr>
          </a:p>
          <a:p>
            <a:pPr marL="107950" indent="0">
              <a:buNone/>
            </a:pPr>
            <a:r>
              <a:rPr lang="cs-CZ" sz="2400" dirty="0">
                <a:latin typeface="Calibri"/>
                <a:cs typeface="Arial"/>
              </a:rPr>
              <a:t> • </a:t>
            </a:r>
            <a:r>
              <a:rPr lang="cs-CZ" sz="2400" dirty="0">
                <a:latin typeface="Calibri"/>
                <a:cs typeface="Calibri"/>
              </a:rPr>
              <a:t>Nejnižší průměrný počet studentů ve studijní skupině je 10, </a:t>
            </a:r>
            <a:br>
              <a:rPr lang="cs-CZ" sz="2400" dirty="0">
                <a:latin typeface="Calibri"/>
                <a:cs typeface="Calibri"/>
              </a:rPr>
            </a:br>
            <a:r>
              <a:rPr lang="cs-CZ" sz="2400" dirty="0">
                <a:latin typeface="Calibri"/>
                <a:cs typeface="Calibri"/>
              </a:rPr>
              <a:t> nejvyšší počet studentů ve studijní skupině je 40.</a:t>
            </a:r>
            <a:br>
              <a:rPr lang="cs-CZ" sz="2000" dirty="0">
                <a:latin typeface="Calibri"/>
                <a:cs typeface="Calibri"/>
              </a:rPr>
            </a:br>
            <a:r>
              <a:rPr lang="cs-CZ" sz="2000" dirty="0">
                <a:latin typeface="Calibri"/>
                <a:cs typeface="Calibri"/>
              </a:rPr>
              <a:t> </a:t>
            </a:r>
          </a:p>
          <a:p>
            <a:pPr marL="107950" indent="0">
              <a:buNone/>
            </a:pPr>
            <a:endParaRPr lang="cs-CZ" sz="2000" b="1" dirty="0">
              <a:latin typeface="Calibri"/>
              <a:cs typeface="Calibri"/>
            </a:endParaRPr>
          </a:p>
          <a:p>
            <a:pPr marL="323850" indent="-215900" algn="just"/>
            <a:endParaRPr lang="cs-CZ" sz="2400" dirty="0">
              <a:effectLst/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323850" indent="-215900" algn="just"/>
            <a:endParaRPr lang="cs-CZ" sz="2400" dirty="0">
              <a:latin typeface="+mn-lt"/>
              <a:cs typeface="Calibri" panose="020F0502020204030204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  <a:p>
            <a:pPr marL="565150" indent="-457200">
              <a:buAutoNum type="arabicPeriod"/>
            </a:pPr>
            <a:endParaRPr lang="cs-CZ" dirty="0">
              <a:cs typeface="Calibri Light" panose="020F0302020204030204" pitchFamily="34" charset="0"/>
            </a:endParaRPr>
          </a:p>
          <a:p>
            <a:pPr marL="107950" lvl="1"/>
            <a:r>
              <a:rPr lang="cs-CZ" dirty="0"/>
              <a:t>	</a:t>
            </a:r>
            <a:endParaRPr lang="cs-CZ" dirty="0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8105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Změny v novele 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41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077110"/>
            <a:ext cx="10963835" cy="5099853"/>
          </a:xfrm>
        </p:spPr>
        <p:txBody>
          <a:bodyPr vert="horz" lIns="0" tIns="0" rIns="0" bIns="0" rtlCol="0" anchor="t">
            <a:noAutofit/>
          </a:bodyPr>
          <a:lstStyle/>
          <a:p>
            <a:pPr marL="107950" indent="0">
              <a:buNone/>
            </a:pPr>
            <a:r>
              <a:rPr lang="cs-CZ" sz="2000" b="1" dirty="0">
                <a:latin typeface="Calibri"/>
                <a:cs typeface="Calibri"/>
              </a:rPr>
              <a:t>§ 5 Formy hodnocení</a:t>
            </a:r>
            <a:endParaRPr lang="cs-CZ" dirty="0"/>
          </a:p>
          <a:p>
            <a:pPr marL="107950" indent="0">
              <a:buNone/>
            </a:pPr>
            <a:r>
              <a:rPr lang="cs-CZ" sz="2000" dirty="0">
                <a:latin typeface="Calibri"/>
                <a:cs typeface="Calibri"/>
              </a:rPr>
              <a:t> • Pojem "</a:t>
            </a:r>
            <a:r>
              <a:rPr lang="cs-CZ" sz="2000" b="1" dirty="0">
                <a:latin typeface="Calibri"/>
                <a:cs typeface="Calibri"/>
              </a:rPr>
              <a:t>studijní prameny a pomůcky</a:t>
            </a:r>
            <a:r>
              <a:rPr lang="cs-CZ" sz="2000" dirty="0">
                <a:latin typeface="Calibri"/>
                <a:cs typeface="Calibri"/>
              </a:rPr>
              <a:t>", </a:t>
            </a:r>
            <a:endParaRPr lang="cs-CZ" dirty="0">
              <a:cs typeface="Calibri Light" panose="020F0302020204030204" pitchFamily="34" charset="0"/>
            </a:endParaRPr>
          </a:p>
          <a:p>
            <a:pPr marL="107950" indent="0">
              <a:buNone/>
            </a:pPr>
            <a:r>
              <a:rPr lang="cs-CZ" sz="2000" dirty="0">
                <a:latin typeface="Calibri"/>
                <a:cs typeface="Calibri"/>
              </a:rPr>
              <a:t> •</a:t>
            </a:r>
            <a:r>
              <a:rPr lang="cs-CZ" sz="2000" dirty="0">
                <a:latin typeface="+mn-lt"/>
                <a:cs typeface="Calibri"/>
              </a:rPr>
              <a:t> Možnost </a:t>
            </a:r>
            <a:r>
              <a:rPr lang="cs-CZ" sz="2000" b="1" dirty="0">
                <a:latin typeface="+mn-lt"/>
                <a:cs typeface="Calibri"/>
              </a:rPr>
              <a:t>využití kreditního systému </a:t>
            </a:r>
            <a:r>
              <a:rPr lang="cs-CZ" sz="2000" dirty="0">
                <a:latin typeface="+mn-lt"/>
                <a:cs typeface="Calibri"/>
              </a:rPr>
              <a:t>ECTS</a:t>
            </a:r>
            <a:endParaRPr lang="cs-CZ" dirty="0">
              <a:cs typeface="Calibri Light" panose="020F0302020204030204" pitchFamily="34" charset="0"/>
            </a:endParaRPr>
          </a:p>
          <a:p>
            <a:pPr marL="107950" indent="0">
              <a:buNone/>
            </a:pPr>
            <a:r>
              <a:rPr lang="cs-CZ" sz="2000" dirty="0">
                <a:latin typeface="Calibri"/>
                <a:cs typeface="Calibri"/>
              </a:rPr>
              <a:t> • </a:t>
            </a:r>
            <a:r>
              <a:rPr lang="cs-CZ" sz="2000" b="1" dirty="0">
                <a:latin typeface="Calibri"/>
                <a:cs typeface="Calibri"/>
              </a:rPr>
              <a:t>Výsledky učení</a:t>
            </a:r>
            <a:endParaRPr lang="cs-CZ" b="1" dirty="0">
              <a:cs typeface="Calibri Light" panose="020F0302020204030204" pitchFamily="34" charset="0"/>
            </a:endParaRPr>
          </a:p>
          <a:p>
            <a:pPr marL="107950" indent="0">
              <a:buNone/>
            </a:pPr>
            <a:r>
              <a:rPr lang="cs-CZ" sz="2000" b="1" dirty="0">
                <a:latin typeface="Calibri"/>
                <a:cs typeface="Calibri"/>
              </a:rPr>
              <a:t>§ 6 Komisionální přezkoušení </a:t>
            </a:r>
            <a:endParaRPr lang="cs-CZ" b="1" dirty="0">
              <a:cs typeface="Calibri Light" panose="020F0302020204030204" pitchFamily="34" charset="0"/>
            </a:endParaRPr>
          </a:p>
          <a:p>
            <a:pPr marL="107950" indent="0">
              <a:buNone/>
            </a:pPr>
            <a:r>
              <a:rPr lang="cs-CZ" sz="2000" dirty="0">
                <a:latin typeface="Calibri"/>
                <a:cs typeface="Calibri"/>
              </a:rPr>
              <a:t> •…požádat o přezkoušení nejpozději </a:t>
            </a:r>
            <a:r>
              <a:rPr lang="cs-CZ" sz="2000" b="1" dirty="0">
                <a:latin typeface="Calibri"/>
                <a:cs typeface="Calibri"/>
              </a:rPr>
              <a:t>do 3 pracovních dnů</a:t>
            </a:r>
            <a:r>
              <a:rPr lang="cs-CZ" sz="2000" dirty="0">
                <a:latin typeface="Calibri"/>
                <a:cs typeface="Calibri"/>
              </a:rPr>
              <a:t> od oznámení výsledku</a:t>
            </a:r>
            <a:endParaRPr lang="cs-CZ" dirty="0">
              <a:cs typeface="Calibri Light" panose="020F0302020204030204" pitchFamily="34" charset="0"/>
            </a:endParaRPr>
          </a:p>
          <a:p>
            <a:pPr marL="323850" indent="-215900">
              <a:buNone/>
            </a:pPr>
            <a:r>
              <a:rPr lang="cs-CZ" sz="2000" b="1" dirty="0">
                <a:latin typeface="Calibri"/>
                <a:cs typeface="Calibri"/>
              </a:rPr>
              <a:t>§ 6a Absolventská práce a absolutorium </a:t>
            </a:r>
            <a:endParaRPr lang="cs-CZ" sz="2000" dirty="0">
              <a:latin typeface="Calibri"/>
              <a:cs typeface="Calibri"/>
            </a:endParaRPr>
          </a:p>
          <a:p>
            <a:pPr marL="323850" indent="-215900">
              <a:buNone/>
            </a:pPr>
            <a:r>
              <a:rPr lang="cs-CZ" sz="2000" dirty="0">
                <a:latin typeface="Calibri"/>
                <a:cs typeface="Arial"/>
              </a:rPr>
              <a:t> • </a:t>
            </a:r>
            <a:r>
              <a:rPr lang="cs-CZ" sz="2000" dirty="0">
                <a:latin typeface="Calibri"/>
                <a:cs typeface="Calibri"/>
              </a:rPr>
              <a:t>Vedoucí práce a oponent</a:t>
            </a:r>
          </a:p>
          <a:p>
            <a:pPr marL="323850" indent="-215900">
              <a:buNone/>
            </a:pPr>
            <a:r>
              <a:rPr lang="cs-CZ" sz="2000" b="1" dirty="0">
                <a:latin typeface="Calibri"/>
                <a:cs typeface="Calibri"/>
              </a:rPr>
              <a:t>§ 7 Harmonogram absolutoria</a:t>
            </a:r>
            <a:endParaRPr lang="cs-CZ" sz="2000" dirty="0">
              <a:latin typeface="Calibri"/>
              <a:cs typeface="Calibri"/>
            </a:endParaRPr>
          </a:p>
          <a:p>
            <a:pPr marL="323850" indent="-215900">
              <a:buNone/>
            </a:pPr>
            <a:r>
              <a:rPr lang="cs-CZ" sz="2000" dirty="0">
                <a:latin typeface="Calibri"/>
                <a:cs typeface="Arial"/>
              </a:rPr>
              <a:t> • </a:t>
            </a:r>
            <a:r>
              <a:rPr lang="cs-CZ" sz="2000" dirty="0">
                <a:latin typeface="Calibri"/>
                <a:cs typeface="Calibri"/>
              </a:rPr>
              <a:t>Student se může přihlásit k absolutoriu, pokud odevzdal ve stanoveném nebo náhradním termínu absolventskou práci</a:t>
            </a:r>
          </a:p>
          <a:p>
            <a:pPr marL="323850" indent="-215900">
              <a:buNone/>
            </a:pPr>
            <a:r>
              <a:rPr lang="cs-CZ" sz="2000" dirty="0">
                <a:latin typeface="Calibri"/>
                <a:cs typeface="Arial"/>
              </a:rPr>
              <a:t> • </a:t>
            </a:r>
            <a:r>
              <a:rPr lang="cs-CZ" sz="2000" dirty="0">
                <a:latin typeface="Calibri"/>
                <a:cs typeface="Calibri"/>
              </a:rPr>
              <a:t>Náhradní termín absolutoria stanovuje ředitel školy s konáním do 6 měsíců od řádného termínu.</a:t>
            </a:r>
          </a:p>
          <a:p>
            <a:pPr marL="323850" indent="-215900">
              <a:buNone/>
            </a:pPr>
            <a:endParaRPr lang="cs-CZ" sz="2000" dirty="0">
              <a:latin typeface="Calibri"/>
              <a:cs typeface="Calibri"/>
            </a:endParaRPr>
          </a:p>
          <a:p>
            <a:pPr marL="107950" indent="0">
              <a:buNone/>
            </a:pPr>
            <a:endParaRPr lang="cs-CZ" sz="2000" b="1" dirty="0">
              <a:effectLst/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323850" indent="-215900" algn="just"/>
            <a:endParaRPr lang="cs-CZ" sz="2400" dirty="0">
              <a:latin typeface="+mn-lt"/>
              <a:cs typeface="Calibri" panose="020F0502020204030204"/>
            </a:endParaRPr>
          </a:p>
          <a:p>
            <a:pPr marL="323850" indent="-215900" algn="just"/>
            <a:endParaRPr lang="cs-CZ" sz="2400" dirty="0">
              <a:latin typeface="Calibri" panose="020F0502020204030204"/>
              <a:cs typeface="Calibri" panose="020F0502020204030204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  <a:p>
            <a:pPr marL="565150" indent="-457200">
              <a:buAutoNum type="arabicPeriod"/>
            </a:pPr>
            <a:endParaRPr lang="cs-CZ" dirty="0"/>
          </a:p>
          <a:p>
            <a:pPr marL="107950" lvl="1"/>
            <a:r>
              <a:rPr lang="cs-CZ" dirty="0"/>
              <a:t>	</a:t>
            </a:r>
            <a:endParaRPr lang="cs-CZ" dirty="0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5878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Změny v novele 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42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211580"/>
            <a:ext cx="10963835" cy="4965383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>
              <a:buNone/>
            </a:pPr>
            <a:r>
              <a:rPr lang="cs-CZ" sz="2000" b="1">
                <a:latin typeface="Calibri"/>
                <a:cs typeface="Calibri"/>
              </a:rPr>
              <a:t>§ 8 Organizace absolutoria</a:t>
            </a:r>
            <a:endParaRPr lang="cs-CZ" sz="2000">
              <a:latin typeface="Calibri"/>
              <a:cs typeface="Calibri"/>
            </a:endParaRPr>
          </a:p>
          <a:p>
            <a:pPr marL="323850" indent="-215900">
              <a:buNone/>
            </a:pPr>
            <a:r>
              <a:rPr lang="cs-CZ" sz="2000">
                <a:latin typeface="Calibri"/>
                <a:cs typeface="Calibri"/>
              </a:rPr>
              <a:t> •</a:t>
            </a:r>
            <a:r>
              <a:rPr lang="cs-CZ" sz="2000">
                <a:latin typeface="+mn-lt"/>
                <a:cs typeface="Calibri"/>
              </a:rPr>
              <a:t> Příprava na jednotlivou zkoušku trvá 20 minut; u souhrnné zkoušky (vč. obhajoby) trvá 60 minut</a:t>
            </a:r>
            <a:endParaRPr lang="cs-CZ" sz="2000">
              <a:latin typeface="Calibri"/>
              <a:cs typeface="Calibri"/>
            </a:endParaRPr>
          </a:p>
          <a:p>
            <a:pPr marL="323850" indent="-215900">
              <a:buNone/>
            </a:pPr>
            <a:r>
              <a:rPr lang="cs-CZ" sz="2000">
                <a:latin typeface="Calibri"/>
                <a:cs typeface="Calibri"/>
              </a:rPr>
              <a:t> • Pokud student koná jednotlivé zkoušky a obhajobu absolventské práce souhrnně, trvá zkušební blok nejvýše 60 minut; pokud je součástí obhajoby absolventské práce či zkoušky virtuální či jiná prezentace, trvá zkušební blok nejvýše 80 minut.</a:t>
            </a:r>
          </a:p>
          <a:p>
            <a:pPr marL="323850" indent="-215900">
              <a:buNone/>
            </a:pPr>
            <a:r>
              <a:rPr lang="cs-CZ" sz="2000" b="1">
                <a:latin typeface="Calibri"/>
                <a:cs typeface="Calibri"/>
              </a:rPr>
              <a:t>§ 9 Hodnocení</a:t>
            </a:r>
            <a:r>
              <a:rPr lang="cs-CZ" sz="2000" b="1">
                <a:latin typeface="Calibri"/>
                <a:cs typeface="Arial"/>
              </a:rPr>
              <a:t> </a:t>
            </a:r>
            <a:r>
              <a:rPr lang="cs-CZ" sz="2000" b="1">
                <a:latin typeface="Calibri"/>
                <a:cs typeface="Calibri"/>
              </a:rPr>
              <a:t>absolutoria</a:t>
            </a:r>
            <a:endParaRPr lang="cs-CZ" sz="2000">
              <a:latin typeface="Calibri"/>
              <a:cs typeface="Calibri Light" panose="020F0302020204030204" pitchFamily="34" charset="0"/>
            </a:endParaRPr>
          </a:p>
          <a:p>
            <a:pPr marL="323850" indent="-215900">
              <a:buNone/>
            </a:pPr>
            <a:endParaRPr lang="cs-CZ" sz="2000" b="1">
              <a:latin typeface="Calibri"/>
              <a:cs typeface="Calibri"/>
            </a:endParaRPr>
          </a:p>
          <a:p>
            <a:pPr marL="323850" indent="-215900">
              <a:buNone/>
            </a:pPr>
            <a:endParaRPr lang="cs-CZ" sz="2000" b="1">
              <a:latin typeface="Calibri"/>
              <a:cs typeface="Calibri"/>
            </a:endParaRPr>
          </a:p>
          <a:p>
            <a:pPr marL="323850" indent="-215900">
              <a:buNone/>
            </a:pPr>
            <a:endParaRPr lang="cs-CZ" sz="2000" b="1">
              <a:latin typeface="Calibri"/>
              <a:cs typeface="Calibri"/>
            </a:endParaRPr>
          </a:p>
          <a:p>
            <a:pPr marL="323850" indent="-215900">
              <a:buNone/>
            </a:pPr>
            <a:r>
              <a:rPr lang="cs-CZ" sz="2000" b="1">
                <a:latin typeface="Calibri"/>
                <a:cs typeface="Calibri"/>
              </a:rPr>
              <a:t>§ 12 písm. d Návrh vzdělávacího programu</a:t>
            </a:r>
            <a:endParaRPr lang="cs-CZ" sz="2000">
              <a:latin typeface="Calibri"/>
              <a:cs typeface="Calibri Light" panose="020F0302020204030204" pitchFamily="34" charset="0"/>
            </a:endParaRPr>
          </a:p>
          <a:p>
            <a:pPr marL="323850" indent="-215900">
              <a:buNone/>
            </a:pPr>
            <a:r>
              <a:rPr lang="cs-CZ" sz="2000">
                <a:latin typeface="Calibri"/>
                <a:cs typeface="Arial"/>
              </a:rPr>
              <a:t> • P</a:t>
            </a:r>
            <a:r>
              <a:rPr lang="cs-CZ" sz="2000">
                <a:latin typeface="Calibri"/>
                <a:cs typeface="Calibri"/>
              </a:rPr>
              <a:t>řesné vymezení rozsahu a formy vzdělávání, teoretické a praktické přípravy, konzultačních hodin, samostudia, případně dalších způsobů práce se studenty</a:t>
            </a:r>
          </a:p>
          <a:p>
            <a:pPr marL="323850" indent="-215900">
              <a:buNone/>
            </a:pPr>
            <a:endParaRPr lang="cs-CZ" sz="2000" b="1">
              <a:latin typeface="Calibri"/>
              <a:cs typeface="Calibri"/>
            </a:endParaRPr>
          </a:p>
          <a:p>
            <a:pPr marL="107950" indent="0">
              <a:buNone/>
            </a:pPr>
            <a:endParaRPr lang="cs-CZ" sz="2000" b="1">
              <a:effectLst/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323850" indent="-215900" algn="just"/>
            <a:endParaRPr lang="cs-CZ" sz="2400">
              <a:latin typeface="+mn-lt"/>
              <a:cs typeface="Calibri" panose="020F0502020204030204"/>
            </a:endParaRPr>
          </a:p>
          <a:p>
            <a:pPr marL="323850" indent="-215900" algn="just"/>
            <a:endParaRPr lang="cs-CZ" sz="2400">
              <a:latin typeface="Calibri" panose="020F0502020204030204"/>
              <a:cs typeface="Calibri" panose="020F0502020204030204"/>
            </a:endParaRPr>
          </a:p>
          <a:p>
            <a:pPr marL="323850" indent="-215900"/>
            <a:endParaRPr lang="cs-CZ">
              <a:cs typeface="Calibri Light" panose="020F0302020204030204" pitchFamily="34" charset="0"/>
            </a:endParaRPr>
          </a:p>
          <a:p>
            <a:pPr marL="565150" indent="-457200">
              <a:buAutoNum type="arabicPeriod"/>
            </a:pPr>
            <a:endParaRPr lang="cs-CZ"/>
          </a:p>
          <a:p>
            <a:pPr marL="107950" lvl="1"/>
            <a:r>
              <a:rPr lang="cs-CZ"/>
              <a:t>	</a:t>
            </a:r>
            <a:endParaRPr lang="cs-CZ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>
              <a:cs typeface="Calibri Light" panose="020F0302020204030204" pitchFamily="34" charset="0"/>
            </a:endParaRPr>
          </a:p>
          <a:p>
            <a:pPr marL="323850" indent="-215900"/>
            <a:endParaRPr lang="cs-CZ">
              <a:cs typeface="Calibri Light" panose="020F0302020204030204" pitchFamily="34" charset="0"/>
            </a:endParaRPr>
          </a:p>
        </p:txBody>
      </p:sp>
      <p:pic>
        <p:nvPicPr>
          <p:cNvPr id="7" name="Obrázek 6" descr="Obsah obrázku text, snímek obrazovky, Písmo, číslo&#10;&#10;Popis se vygeneroval automaticky.">
            <a:extLst>
              <a:ext uri="{FF2B5EF4-FFF2-40B4-BE49-F238E27FC236}">
                <a16:creationId xmlns:a16="http://schemas.microsoft.com/office/drawing/2014/main" id="{152B4D59-C771-E85B-AC84-AC306E303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711" y="3160834"/>
            <a:ext cx="7464425" cy="141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1137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070" y="2263806"/>
            <a:ext cx="11342433" cy="2769302"/>
          </a:xfrm>
        </p:spPr>
        <p:txBody>
          <a:bodyPr vert="horz" lIns="0" tIns="0" rIns="0" bIns="0" rtlCol="0" anchor="t" anchorCtr="0">
            <a:noAutofit/>
          </a:bodyPr>
          <a:lstStyle/>
          <a:p>
            <a:pPr algn="ctr"/>
            <a:r>
              <a:rPr lang="cs-CZ" sz="5400" b="1" dirty="0">
                <a:latin typeface="Calibri"/>
                <a:cs typeface="Calibri"/>
              </a:rPr>
              <a:t>„dubnová“ novela školského zákona ve vztahu k VOV</a:t>
            </a:r>
            <a:br>
              <a:rPr lang="cs-CZ" sz="5400" b="1" dirty="0">
                <a:latin typeface="Calibri"/>
                <a:cs typeface="Calibri"/>
              </a:rPr>
            </a:br>
            <a:r>
              <a:rPr lang="cs-CZ" sz="4400" dirty="0">
                <a:solidFill>
                  <a:srgbClr val="C00000"/>
                </a:solidFill>
                <a:latin typeface="Calibri"/>
                <a:cs typeface="Calibri"/>
              </a:rPr>
              <a:t>(vypořádání Meziresortního připomínkového řízení)</a:t>
            </a:r>
            <a:endParaRPr lang="cs-CZ" sz="44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1976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Navrhované změny 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44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211580"/>
            <a:ext cx="10963835" cy="4965383"/>
          </a:xfrm>
        </p:spPr>
        <p:txBody>
          <a:bodyPr vert="horz" lIns="0" tIns="0" rIns="0" bIns="0" rtlCol="0" anchor="t">
            <a:noAutofit/>
          </a:bodyPr>
          <a:lstStyle/>
          <a:p>
            <a:pPr marL="107950" indent="0">
              <a:buNone/>
            </a:pPr>
            <a:r>
              <a:rPr lang="cs-CZ" sz="2000" b="1">
                <a:latin typeface="Calibri"/>
                <a:cs typeface="Calibri"/>
              </a:rPr>
              <a:t>§ 92 Cíle vyššího odborného vzdělávání a stupeň vzdělání</a:t>
            </a:r>
            <a:endParaRPr lang="cs-CZ" sz="2000">
              <a:latin typeface="Calibri"/>
              <a:cs typeface="Calibri"/>
            </a:endParaRPr>
          </a:p>
          <a:p>
            <a:pPr marL="107950" indent="0">
              <a:buNone/>
            </a:pPr>
            <a:r>
              <a:rPr lang="cs-CZ" sz="2000" b="1">
                <a:latin typeface="Calibri"/>
                <a:cs typeface="Calibri"/>
              </a:rPr>
              <a:t> </a:t>
            </a:r>
            <a:r>
              <a:rPr lang="cs-CZ" sz="2000">
                <a:latin typeface="Calibri"/>
                <a:cs typeface="Calibri"/>
              </a:rPr>
              <a:t> (3) Délka vyššího odborného vzdělávání v denní formě je 3 roky včetně odborné praxe, u zdravotnických oborů vzdělání až 3,5 roku. </a:t>
            </a:r>
            <a:br>
              <a:rPr lang="cs-CZ" sz="2000">
                <a:latin typeface="Calibri"/>
                <a:cs typeface="Calibri"/>
              </a:rPr>
            </a:br>
            <a:r>
              <a:rPr lang="cs-CZ" sz="2000" b="1">
                <a:latin typeface="Calibri"/>
                <a:cs typeface="Calibri"/>
              </a:rPr>
              <a:t>V případě obsahově navazujícího oboru vzdělání s maturitní zkouškou ve střední škole může být délka vzdělávání na 2 roky (a následná půlroční praxe).  Nařízení vlády stanoví obory vzdělání s maturitní zkouškou, jejichž obsah vzdělávání se považuje za odpovídající obsahu vzdělávání v prvních ročnících oborů vzdělání vyššího odborného vzdělávání. </a:t>
            </a:r>
          </a:p>
          <a:p>
            <a:pPr marL="107950" indent="0">
              <a:buNone/>
            </a:pPr>
            <a:endParaRPr lang="cs-CZ" sz="2000" b="1">
              <a:latin typeface="Calibri"/>
              <a:cs typeface="Calibri"/>
            </a:endParaRPr>
          </a:p>
          <a:p>
            <a:pPr marL="107950" indent="0">
              <a:buNone/>
            </a:pPr>
            <a:r>
              <a:rPr lang="cs-CZ" sz="2000" b="1">
                <a:latin typeface="Calibri"/>
                <a:cs typeface="Calibri"/>
              </a:rPr>
              <a:t>Přijímání ke vzdělávání ve vyšší odborné škole</a:t>
            </a:r>
            <a:endParaRPr lang="cs-CZ" sz="2000">
              <a:latin typeface="Calibri"/>
              <a:cs typeface="Calibri"/>
            </a:endParaRPr>
          </a:p>
          <a:p>
            <a:pPr marL="107950" indent="0">
              <a:buNone/>
            </a:pPr>
            <a:r>
              <a:rPr lang="cs-CZ" sz="2000" b="1">
                <a:latin typeface="Calibri"/>
                <a:cs typeface="Calibri"/>
              </a:rPr>
              <a:t>§ 93 Podmínky přijetí ke vzdělávání ve vyšší odborné škole</a:t>
            </a:r>
            <a:endParaRPr lang="cs-CZ" sz="2000">
              <a:latin typeface="Calibri"/>
              <a:cs typeface="Calibri"/>
            </a:endParaRPr>
          </a:p>
          <a:p>
            <a:pPr marL="107950" indent="0">
              <a:buNone/>
            </a:pPr>
            <a:r>
              <a:rPr lang="cs-CZ" sz="2000">
                <a:latin typeface="Calibri"/>
                <a:cs typeface="Calibri"/>
              </a:rPr>
              <a:t>  (1) Ke vzdělávání ve vyšší odborné škole lze přijmout uchazeče, kteří získali střední vzdělání s maturitní zkouškou a kteří při přijímacím řízení splnili podmínky pro přijetí prokázáním vhodných schopností, vědomostí, zájmů a </a:t>
            </a:r>
            <a:r>
              <a:rPr lang="cs-CZ" sz="2000" strike="sngStrike">
                <a:latin typeface="Calibri"/>
                <a:cs typeface="Calibri"/>
              </a:rPr>
              <a:t>zdravotní způsobilosti</a:t>
            </a:r>
            <a:r>
              <a:rPr lang="cs-CZ" sz="2000">
                <a:latin typeface="Calibri"/>
                <a:cs typeface="Calibri"/>
              </a:rPr>
              <a:t> </a:t>
            </a:r>
            <a:r>
              <a:rPr lang="cs-CZ" sz="2000" b="1">
                <a:latin typeface="Calibri"/>
                <a:cs typeface="Calibri"/>
              </a:rPr>
              <a:t>kteří při přijímacím řízení splnili podmínky pro přijetí prokázáním zdravotní způsobilosti, stanoví-li tak nařízení vlády upravující soustavu oborů vzdělání.</a:t>
            </a:r>
          </a:p>
          <a:p>
            <a:pPr marL="107950" indent="0">
              <a:buNone/>
            </a:pPr>
            <a:endParaRPr lang="cs-CZ" sz="2000" b="1">
              <a:latin typeface="Calibri"/>
              <a:cs typeface="Calibri"/>
            </a:endParaRPr>
          </a:p>
          <a:p>
            <a:pPr marL="323850" indent="-215900">
              <a:buNone/>
            </a:pPr>
            <a:endParaRPr lang="cs-CZ" sz="2000">
              <a:latin typeface="Calibri"/>
              <a:cs typeface="Calibri"/>
            </a:endParaRPr>
          </a:p>
          <a:p>
            <a:pPr marL="107950" indent="0">
              <a:buNone/>
            </a:pPr>
            <a:endParaRPr lang="cs-CZ" sz="2000" b="1">
              <a:effectLst/>
              <a:latin typeface="Calibri"/>
              <a:ea typeface="Times New Roman" panose="02020603050405020304" pitchFamily="18" charset="0"/>
              <a:cs typeface="Calibri"/>
            </a:endParaRPr>
          </a:p>
          <a:p>
            <a:pPr marL="323850" indent="-215900" algn="just"/>
            <a:endParaRPr lang="cs-CZ" sz="2400">
              <a:latin typeface="Calibri" panose="020F0502020204030204"/>
              <a:cs typeface="Calibri" panose="020F0502020204030204"/>
            </a:endParaRPr>
          </a:p>
          <a:p>
            <a:pPr marL="323850" indent="-215900" algn="just"/>
            <a:endParaRPr lang="cs-CZ" sz="2400">
              <a:latin typeface="Calibri" panose="020F0502020204030204"/>
              <a:cs typeface="Calibri" panose="020F0502020204030204"/>
            </a:endParaRPr>
          </a:p>
          <a:p>
            <a:pPr marL="323850" indent="-215900"/>
            <a:endParaRPr lang="cs-CZ">
              <a:latin typeface="Calibri"/>
              <a:cs typeface="Calibri"/>
            </a:endParaRPr>
          </a:p>
          <a:p>
            <a:pPr marL="565150" indent="-457200">
              <a:buAutoNum type="arabicPeriod"/>
            </a:pPr>
            <a:endParaRPr lang="cs-CZ">
              <a:latin typeface="Calibri"/>
              <a:cs typeface="Calibri"/>
            </a:endParaRPr>
          </a:p>
          <a:p>
            <a:pPr marL="107950" lvl="1"/>
            <a:r>
              <a:rPr lang="cs-CZ">
                <a:latin typeface="Calibri"/>
                <a:cs typeface="Calibri"/>
              </a:rPr>
              <a:t>	</a:t>
            </a:r>
          </a:p>
          <a:p>
            <a:pPr marL="107950" indent="0">
              <a:buNone/>
            </a:pPr>
            <a:endParaRPr lang="cs-CZ">
              <a:latin typeface="Calibri"/>
              <a:cs typeface="Calibri"/>
            </a:endParaRPr>
          </a:p>
          <a:p>
            <a:pPr marL="323850" indent="-215900"/>
            <a:endParaRPr lang="cs-CZ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55966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Nový model Absolventské práce </a:t>
            </a:r>
            <a:endParaRPr lang="cs-CZ"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45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211580"/>
            <a:ext cx="10347512" cy="4965383"/>
          </a:xfrm>
        </p:spPr>
        <p:txBody>
          <a:bodyPr vert="horz" lIns="0" tIns="0" rIns="0" bIns="0" rtlCol="0" anchor="t">
            <a:noAutofit/>
          </a:bodyPr>
          <a:lstStyle/>
          <a:p>
            <a:pPr marL="107950" indent="0">
              <a:buNone/>
            </a:pPr>
            <a:r>
              <a:rPr lang="cs-CZ" sz="2000" b="1">
                <a:latin typeface="Calibri"/>
                <a:cs typeface="Calibri"/>
              </a:rPr>
              <a:t>§ 102</a:t>
            </a:r>
            <a:endParaRPr lang="cs-CZ"/>
          </a:p>
          <a:p>
            <a:pPr marL="107950" indent="0" algn="just">
              <a:buNone/>
            </a:pPr>
            <a:r>
              <a:rPr lang="cs-CZ" sz="2000" b="1">
                <a:latin typeface="Calibri"/>
                <a:cs typeface="Calibri"/>
              </a:rPr>
              <a:t>  </a:t>
            </a:r>
            <a:r>
              <a:rPr lang="cs-CZ" sz="2000">
                <a:latin typeface="Calibri"/>
                <a:cs typeface="Calibri"/>
              </a:rPr>
              <a:t>(1) Podmínkou pro absolutorium je úspěšné ukončení posledního ročníku vzdělávání. Absolutorium se skládá ze zkoušky z odborných předmětů, zkoušky z cizího jazyka a obhajoby absolventské práce. Absolventská práce může být zpracována a obhajována společně několika studenty; i v tomto případě jsou studenti hodnoceni jednotlivě. Absolventská práce a její obhajoba </a:t>
            </a:r>
            <a:r>
              <a:rPr lang="cs-CZ" sz="2000" b="1" strike="sngStrike">
                <a:latin typeface="Calibri"/>
                <a:cs typeface="Calibri"/>
              </a:rPr>
              <a:t>může obsahovat</a:t>
            </a:r>
            <a:r>
              <a:rPr lang="cs-CZ" sz="2000" b="1">
                <a:latin typeface="Calibri"/>
                <a:cs typeface="Calibri"/>
              </a:rPr>
              <a:t> vždy obsahuje </a:t>
            </a:r>
            <a:r>
              <a:rPr lang="cs-CZ" sz="2000" b="1" strike="sngStrike">
                <a:latin typeface="Calibri"/>
                <a:cs typeface="Calibri"/>
              </a:rPr>
              <a:t>též</a:t>
            </a:r>
            <a:r>
              <a:rPr lang="cs-CZ" sz="2000">
                <a:latin typeface="Calibri"/>
                <a:cs typeface="Calibri"/>
              </a:rPr>
              <a:t> část ověřující praktické dovednosti.</a:t>
            </a: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07950" indent="0" algn="just">
              <a:buNone/>
            </a:pPr>
            <a:endParaRPr lang="cs-CZ" sz="2000" b="1">
              <a:latin typeface="Calibri"/>
              <a:ea typeface="Calibri"/>
              <a:cs typeface="Calibri"/>
            </a:endParaRPr>
          </a:p>
          <a:p>
            <a:pPr marL="107950" indent="0">
              <a:buNone/>
            </a:pPr>
            <a:endParaRPr lang="cs-CZ" sz="2000" b="1">
              <a:latin typeface="Calibri"/>
              <a:cs typeface="Calibri"/>
            </a:endParaRPr>
          </a:p>
          <a:p>
            <a:pPr marL="323850" indent="-215900">
              <a:buNone/>
            </a:pPr>
            <a:endParaRPr lang="cs-CZ" sz="2000">
              <a:latin typeface="Calibri"/>
              <a:cs typeface="Calibri"/>
            </a:endParaRPr>
          </a:p>
          <a:p>
            <a:pPr marL="107950" indent="0">
              <a:buNone/>
            </a:pPr>
            <a:endParaRPr lang="cs-CZ" sz="2000" b="1">
              <a:effectLst/>
              <a:latin typeface="Calibri"/>
              <a:ea typeface="Times New Roman" panose="02020603050405020304" pitchFamily="18" charset="0"/>
              <a:cs typeface="Calibri"/>
            </a:endParaRPr>
          </a:p>
          <a:p>
            <a:pPr marL="323850" indent="-215900" algn="just"/>
            <a:endParaRPr lang="cs-CZ" sz="2400">
              <a:latin typeface="Calibri" panose="020F0502020204030204"/>
              <a:cs typeface="Calibri" panose="020F0502020204030204"/>
            </a:endParaRPr>
          </a:p>
          <a:p>
            <a:pPr marL="323850" indent="-215900" algn="just"/>
            <a:endParaRPr lang="cs-CZ" sz="2400">
              <a:latin typeface="Calibri" panose="020F0502020204030204"/>
              <a:cs typeface="Calibri" panose="020F0502020204030204"/>
            </a:endParaRPr>
          </a:p>
          <a:p>
            <a:pPr marL="323850" indent="-215900"/>
            <a:endParaRPr lang="cs-CZ">
              <a:latin typeface="Calibri"/>
              <a:cs typeface="Calibri"/>
            </a:endParaRPr>
          </a:p>
          <a:p>
            <a:pPr marL="565150" indent="-457200">
              <a:buAutoNum type="arabicPeriod"/>
            </a:pPr>
            <a:endParaRPr lang="cs-CZ">
              <a:latin typeface="Calibri"/>
              <a:cs typeface="Calibri"/>
            </a:endParaRPr>
          </a:p>
          <a:p>
            <a:pPr marL="107950" lvl="1"/>
            <a:r>
              <a:rPr lang="cs-CZ">
                <a:latin typeface="Calibri"/>
                <a:cs typeface="Calibri"/>
              </a:rPr>
              <a:t>	</a:t>
            </a:r>
            <a:endParaRPr lang="cs-CZ">
              <a:latin typeface="Calibri"/>
              <a:ea typeface="Calibri"/>
              <a:cs typeface="Calibri"/>
            </a:endParaRPr>
          </a:p>
          <a:p>
            <a:pPr marL="107950" indent="0">
              <a:buNone/>
            </a:pPr>
            <a:endParaRPr lang="cs-CZ">
              <a:latin typeface="Calibri"/>
              <a:cs typeface="Calibri"/>
            </a:endParaRPr>
          </a:p>
          <a:p>
            <a:pPr marL="323850" indent="-215900"/>
            <a:endParaRPr lang="cs-CZ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55899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070" y="2263806"/>
            <a:ext cx="11342433" cy="1660123"/>
          </a:xfrm>
        </p:spPr>
        <p:txBody>
          <a:bodyPr vert="horz" lIns="0" tIns="0" rIns="0" bIns="0" rtlCol="0" anchor="t" anchorCtr="0">
            <a:noAutofit/>
          </a:bodyPr>
          <a:lstStyle/>
          <a:p>
            <a:pPr algn="ctr"/>
            <a:r>
              <a:rPr lang="cs-CZ" sz="6000" b="1" dirty="0">
                <a:latin typeface="Calibri"/>
                <a:cs typeface="Calibri"/>
              </a:rPr>
              <a:t>programy krátkého cyklu</a:t>
            </a:r>
            <a:br>
              <a:rPr lang="cs-CZ" sz="6000" b="1" dirty="0">
                <a:latin typeface="Calibri"/>
                <a:cs typeface="Calibri"/>
              </a:rPr>
            </a:br>
            <a:r>
              <a:rPr lang="cs-CZ" sz="4000" dirty="0">
                <a:solidFill>
                  <a:srgbClr val="C00000"/>
                </a:solidFill>
                <a:latin typeface="Calibri"/>
                <a:cs typeface="Calibri"/>
              </a:rPr>
              <a:t>(v přípravě)</a:t>
            </a:r>
            <a:endParaRPr lang="cs-CZ" sz="40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5538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VOV – programy krátkého cyklu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47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211580"/>
            <a:ext cx="10963835" cy="4965383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>
              <a:buNone/>
            </a:pPr>
            <a:endParaRPr lang="cs-CZ" sz="2000">
              <a:latin typeface="Calibri"/>
              <a:cs typeface="Calibri"/>
            </a:endParaRPr>
          </a:p>
          <a:p>
            <a:pPr marL="323850" indent="-215900">
              <a:buNone/>
            </a:pPr>
            <a:r>
              <a:rPr lang="cs-CZ" sz="2000">
                <a:latin typeface="Calibri"/>
                <a:cs typeface="Calibri"/>
              </a:rPr>
              <a:t>Na úrovni </a:t>
            </a:r>
            <a:r>
              <a:rPr lang="cs-CZ" sz="2000" b="1">
                <a:latin typeface="Calibri"/>
                <a:cs typeface="Calibri"/>
              </a:rPr>
              <a:t>EQF 5</a:t>
            </a:r>
            <a:r>
              <a:rPr lang="cs-CZ" sz="2000">
                <a:latin typeface="Calibri"/>
                <a:cs typeface="Calibri"/>
              </a:rPr>
              <a:t>, která v současnosti není do českého vzdělávacího systému obsazena, mohou být pro jednoleté nebo dvouleté vzdělávací programy </a:t>
            </a:r>
            <a:r>
              <a:rPr lang="cs-CZ" sz="2000" b="1">
                <a:latin typeface="Calibri"/>
                <a:cs typeface="Calibri"/>
              </a:rPr>
              <a:t>v rámci vyššího odborného vzdělávání (VOV), </a:t>
            </a:r>
            <a:r>
              <a:rPr lang="cs-CZ" sz="2000">
                <a:latin typeface="Calibri"/>
                <a:cs typeface="Calibri"/>
              </a:rPr>
              <a:t>které by navazovaly na dosaženou úroveň středoškolského vzdělání.</a:t>
            </a:r>
            <a:endParaRPr lang="cs-CZ"/>
          </a:p>
          <a:p>
            <a:pPr marL="323850" indent="-215900">
              <a:buNone/>
            </a:pPr>
            <a:r>
              <a:rPr lang="cs-CZ" sz="2000">
                <a:solidFill>
                  <a:srgbClr val="428D96"/>
                </a:solidFill>
                <a:latin typeface="Calibri"/>
                <a:cs typeface="Calibri Light"/>
              </a:rPr>
              <a:t> ● </a:t>
            </a:r>
            <a:r>
              <a:rPr lang="cs-CZ" sz="2000">
                <a:latin typeface="Calibri"/>
                <a:cs typeface="Calibri"/>
              </a:rPr>
              <a:t>Samostatné uplatnění - absolventům těchto 1až 2letých (nových) oborů/programů VOV by bylo možné přiznat kvalifikaci a </a:t>
            </a:r>
            <a:r>
              <a:rPr lang="cs-CZ" sz="2000" b="1">
                <a:latin typeface="Calibri"/>
                <a:cs typeface="Calibri"/>
              </a:rPr>
              <a:t>diplom profesní specialista (bez titulu).   </a:t>
            </a:r>
            <a:endParaRPr lang="cs-CZ" sz="2000">
              <a:latin typeface="Calibri"/>
              <a:cs typeface="Calibri"/>
            </a:endParaRPr>
          </a:p>
          <a:p>
            <a:pPr marL="323850" indent="-215900">
              <a:buNone/>
            </a:pPr>
            <a:r>
              <a:rPr lang="cs-CZ" sz="2000">
                <a:solidFill>
                  <a:srgbClr val="428D96"/>
                </a:solidFill>
                <a:latin typeface="Calibri"/>
                <a:cs typeface="Calibri Light"/>
              </a:rPr>
              <a:t> ● </a:t>
            </a:r>
            <a:r>
              <a:rPr lang="cs-CZ" sz="2000">
                <a:latin typeface="Calibri"/>
                <a:cs typeface="Calibri"/>
              </a:rPr>
              <a:t>Doplnění návaznosti - do těchto jedno až dvouletých programů/oborů VOV by mohli vstoupit také absolventi oborů, </a:t>
            </a:r>
            <a:r>
              <a:rPr lang="cs-CZ" sz="2000" b="1">
                <a:latin typeface="Calibri"/>
                <a:cs typeface="Calibri"/>
              </a:rPr>
              <a:t>kteří nemají dostatečnou předchozí návaznost středoškolského studia na daný obor VOV</a:t>
            </a:r>
            <a:r>
              <a:rPr lang="cs-CZ" sz="2000">
                <a:latin typeface="Calibri"/>
                <a:cs typeface="Calibri"/>
              </a:rPr>
              <a:t> k doplnění předchozího středoškolského vzdělávání a vyrovnání rozdílů k oborům přímo navazujícím na tříleté programy VOŠ.</a:t>
            </a:r>
          </a:p>
          <a:p>
            <a:pPr marL="323850" indent="-215900"/>
            <a:endParaRPr lang="cs-CZ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94924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VOV – programy krátkého cyklu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48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211580"/>
            <a:ext cx="10963835" cy="4965383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 algn="just">
              <a:buNone/>
            </a:pPr>
            <a:endParaRPr lang="cs-CZ" sz="2000" b="1">
              <a:latin typeface="Calibri"/>
              <a:cs typeface="Calibri"/>
            </a:endParaRPr>
          </a:p>
          <a:p>
            <a:pPr marL="323850" indent="-215900" algn="just">
              <a:buNone/>
            </a:pPr>
            <a:r>
              <a:rPr lang="cs-CZ" sz="2000" b="1">
                <a:latin typeface="Calibri"/>
                <a:cs typeface="Calibri"/>
              </a:rPr>
              <a:t>Možnosti zavedení 1 až 2leté obory/programy tzv. krátkého cyklu VOV (úrovně EQF5) do školského systému: </a:t>
            </a:r>
            <a:endParaRPr lang="cs-CZ" sz="2000">
              <a:latin typeface="Calibri"/>
              <a:cs typeface="Calibri"/>
            </a:endParaRPr>
          </a:p>
          <a:p>
            <a:pPr marL="323850" indent="-215900" algn="just">
              <a:buNone/>
            </a:pPr>
            <a:r>
              <a:rPr lang="cs-CZ" sz="2000">
                <a:latin typeface="Calibri"/>
                <a:cs typeface="Calibri"/>
              </a:rPr>
              <a:t>Obory vzdělání krátkého cyklu VOV budou uvedeny v nařízení vlády o oborech vzdělání, tj. účastníci vzdělávání jsou studenti VOŠ s výhodami vyplývajícími ze statusu studenta VOŠ.</a:t>
            </a:r>
          </a:p>
          <a:p>
            <a:pPr marL="323850" indent="-215900" algn="just">
              <a:buNone/>
            </a:pPr>
            <a:r>
              <a:rPr lang="cs-CZ" sz="2000">
                <a:latin typeface="Calibri"/>
                <a:cs typeface="Calibri"/>
              </a:rPr>
              <a:t>Obory krátkého cyklu budou v nařízení vlády uvedeny jako obory obsahově propojené (resp. redukované) s „kmenovými“ tříletými obory VOV, budou nabízet ucelenou část VOV k získání kvalifikace v daném oboru vzdělání uvedeném v nařízení vlády.</a:t>
            </a:r>
          </a:p>
          <a:p>
            <a:pPr marL="323850" indent="-215900" algn="just">
              <a:buNone/>
            </a:pPr>
            <a:r>
              <a:rPr lang="cs-CZ" sz="2000">
                <a:latin typeface="Calibri"/>
                <a:cs typeface="Calibri"/>
              </a:rPr>
              <a:t>Z tohoto důvodu se programy v oborech krátkého cyklu VOV se samostatně neakreditují, mohou však být modifikovány např. podle potřeb zaměstnavatelské sféry.</a:t>
            </a:r>
            <a:endParaRPr lang="cs-CZ" sz="2000">
              <a:latin typeface="Calibri"/>
              <a:cs typeface="Calibri Light" panose="020F0302020204030204" pitchFamily="34" charset="0"/>
            </a:endParaRPr>
          </a:p>
          <a:p>
            <a:pPr marL="565150" indent="-457200" algn="just">
              <a:buAutoNum type="arabicPeriod"/>
            </a:pPr>
            <a:endParaRPr lang="cs-CZ" sz="2000">
              <a:latin typeface="Calibri"/>
              <a:cs typeface="Calibri"/>
            </a:endParaRPr>
          </a:p>
          <a:p>
            <a:pPr marL="107950" lvl="1"/>
            <a:r>
              <a:rPr lang="cs-CZ">
                <a:latin typeface="Calibri"/>
                <a:cs typeface="Calibri"/>
              </a:rPr>
              <a:t>	</a:t>
            </a:r>
          </a:p>
          <a:p>
            <a:pPr marL="107950" indent="0">
              <a:buNone/>
            </a:pPr>
            <a:endParaRPr lang="cs-CZ">
              <a:latin typeface="Calibri"/>
              <a:cs typeface="Calibri"/>
            </a:endParaRPr>
          </a:p>
          <a:p>
            <a:pPr marL="323850" indent="-215900"/>
            <a:endParaRPr lang="cs-CZ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77986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497" y="1754757"/>
            <a:ext cx="11342433" cy="3118899"/>
          </a:xfrm>
        </p:spPr>
        <p:txBody>
          <a:bodyPr vert="horz" lIns="0" tIns="0" rIns="0" bIns="0" rtlCol="0" anchor="t" anchorCtr="0">
            <a:noAutofit/>
          </a:bodyPr>
          <a:lstStyle/>
          <a:p>
            <a:pPr algn="ctr"/>
            <a:r>
              <a:rPr lang="cs-CZ" sz="5400" b="1" dirty="0">
                <a:latin typeface="Calibri"/>
                <a:cs typeface="Calibri"/>
              </a:rPr>
              <a:t>Novela Zákona č. 111/1998 Sb., </a:t>
            </a:r>
            <a:br>
              <a:rPr lang="cs-CZ" sz="5400" b="1" dirty="0">
                <a:latin typeface="Calibri"/>
                <a:cs typeface="Calibri"/>
              </a:rPr>
            </a:br>
            <a:r>
              <a:rPr lang="cs-CZ" sz="5400" b="1" dirty="0">
                <a:latin typeface="Calibri"/>
                <a:cs typeface="Calibri"/>
              </a:rPr>
              <a:t>o vysokých školách - akreditační novela</a:t>
            </a:r>
            <a:br>
              <a:rPr lang="cs-CZ" sz="5400" b="1" dirty="0">
                <a:latin typeface="Calibri"/>
                <a:cs typeface="Calibri"/>
              </a:rPr>
            </a:br>
            <a:r>
              <a:rPr lang="cs-CZ" sz="5400" dirty="0">
                <a:solidFill>
                  <a:srgbClr val="C00000"/>
                </a:solidFill>
                <a:latin typeface="Calibri"/>
                <a:cs typeface="Calibri"/>
              </a:rPr>
              <a:t>(poslanecká iniciativa)</a:t>
            </a:r>
            <a:endParaRPr lang="cs-CZ" sz="5400" b="1" dirty="0"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32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A2ABE-4310-CEFE-A6C4-F568DF27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580894"/>
            <a:ext cx="10838170" cy="539246"/>
          </a:xfrm>
        </p:spPr>
        <p:txBody>
          <a:bodyPr>
            <a:normAutofit fontScale="90000"/>
          </a:bodyPr>
          <a:lstStyle/>
          <a:p>
            <a:r>
              <a:rPr lang="cs-CZ" sz="3200" b="1" dirty="0">
                <a:latin typeface="+mn-lt"/>
              </a:rPr>
              <a:t>harmonogram, procesy – ve vztahu ke středním školám</a:t>
            </a:r>
            <a:br>
              <a:rPr lang="cs-CZ" sz="2400" dirty="0">
                <a:latin typeface="+mn-lt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AD13BB-F7E6-816B-1EEC-3EC17444D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544714"/>
            <a:ext cx="10515600" cy="4635105"/>
          </a:xfrm>
        </p:spPr>
        <p:txBody>
          <a:bodyPr/>
          <a:lstStyle/>
          <a:p>
            <a:pPr marL="108000" indent="0" algn="just">
              <a:lnSpc>
                <a:spcPct val="107000"/>
              </a:lnSpc>
              <a:spcAft>
                <a:spcPts val="300"/>
              </a:spcAft>
              <a:buNone/>
            </a:pPr>
            <a:r>
              <a:rPr lang="cs-CZ" sz="2000" b="1" kern="1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Související faktory</a:t>
            </a:r>
            <a:endParaRPr lang="cs-CZ" sz="2000" b="1" kern="100" dirty="0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cs-CZ" sz="2000" dirty="0">
                <a:latin typeface="+mn-lt"/>
              </a:rPr>
              <a:t>žádost o zápis do rejstříku škol (kraj =&gt; MŠMT) do 30. listopadu (</a:t>
            </a:r>
            <a:r>
              <a:rPr lang="cs-CZ" sz="2000" kern="1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v některých případech nedodržení termínu)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cs-CZ" sz="2000" dirty="0">
                <a:latin typeface="+mn-lt"/>
              </a:rPr>
              <a:t>vyhlášení kritérií přijímacího řízení do 1. kola do 31. ledna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cs-CZ" sz="2000" dirty="0">
                <a:latin typeface="+mn-lt"/>
              </a:rPr>
              <a:t>lhůta na vyřízení žádosti o zápis do 90 dní =&gt; cca do konce února</a:t>
            </a:r>
            <a:endParaRPr lang="cs-CZ" sz="2000" kern="1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cs-CZ" sz="2000" kern="1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zkrácení lhůt o více jak 1 měsíc (o 5 týdnů) ve vztahu k vyhlášení 1. kola přijímacího řízení</a:t>
            </a:r>
          </a:p>
          <a:p>
            <a:pPr marL="108000" indent="0" algn="just">
              <a:lnSpc>
                <a:spcPct val="107000"/>
              </a:lnSpc>
              <a:spcAft>
                <a:spcPts val="300"/>
              </a:spcAft>
              <a:buNone/>
            </a:pPr>
            <a:endParaRPr lang="cs-CZ" sz="20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8000" indent="0" algn="just">
              <a:lnSpc>
                <a:spcPct val="107000"/>
              </a:lnSpc>
              <a:spcAft>
                <a:spcPts val="300"/>
              </a:spcAft>
              <a:buNone/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Aktualizace dat v DIPSY vs. zápis do rejstříku</a:t>
            </a:r>
          </a:p>
          <a:p>
            <a:pPr algn="just">
              <a:lnSpc>
                <a:spcPct val="107000"/>
              </a:lnSpc>
              <a:spcAft>
                <a:spcPts val="300"/>
              </a:spcAft>
            </a:pPr>
            <a:r>
              <a:rPr lang="cs-CZ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aktualizace dat v DIPSY bude probíhalo dvakrát týdně =&gt; odstup 2 dnů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191441C-37F4-B8E0-15F2-0BBAC0B58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5741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 fontScale="90000"/>
          </a:bodyPr>
          <a:lstStyle/>
          <a:p>
            <a:r>
              <a:rPr lang="cs-CZ" sz="2800" b="1">
                <a:latin typeface="Calibri"/>
                <a:cs typeface="Calibri"/>
              </a:rPr>
              <a:t>Novela vysokoškolského zákona s vazbou na vyšší odborné školy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50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211580"/>
            <a:ext cx="10963835" cy="4965383"/>
          </a:xfrm>
        </p:spPr>
        <p:txBody>
          <a:bodyPr vert="horz" lIns="0" tIns="0" rIns="0" bIns="0" rtlCol="0" anchor="t">
            <a:noAutofit/>
          </a:bodyPr>
          <a:lstStyle/>
          <a:p>
            <a:pPr marL="107950" indent="0">
              <a:buNone/>
            </a:pPr>
            <a:r>
              <a:rPr lang="cs-CZ" sz="2000" b="1">
                <a:latin typeface="Calibri"/>
                <a:cs typeface="Calibri"/>
              </a:rPr>
              <a:t>§ 78 Akreditace podle VŠ zákona </a:t>
            </a:r>
          </a:p>
          <a:p>
            <a:pPr marL="107950" indent="0">
              <a:buNone/>
            </a:pPr>
            <a:r>
              <a:rPr lang="cs-CZ" sz="2000">
                <a:latin typeface="Calibri"/>
                <a:cs typeface="Calibri"/>
              </a:rPr>
              <a:t>a) institucionální akreditace – bude platit pouze pro vysoké školy</a:t>
            </a:r>
          </a:p>
          <a:p>
            <a:pPr marL="107950" indent="0">
              <a:buNone/>
            </a:pPr>
            <a:r>
              <a:rPr lang="cs-CZ" sz="2000">
                <a:latin typeface="+mn-lt"/>
                <a:cs typeface="Calibri"/>
              </a:rPr>
              <a:t>b) akreditace studijního / vzdělávacího programu</a:t>
            </a:r>
            <a:endParaRPr lang="cs-CZ" sz="2000">
              <a:latin typeface="Calibri"/>
              <a:cs typeface="Calibri"/>
            </a:endParaRPr>
          </a:p>
          <a:p>
            <a:pPr marL="107950" indent="0">
              <a:buNone/>
            </a:pPr>
            <a:r>
              <a:rPr lang="cs-CZ" sz="2000" b="1">
                <a:latin typeface="Calibri"/>
                <a:cs typeface="Calibri"/>
              </a:rPr>
              <a:t>§ 85 Postavení České akreditační agentury pro terciární vzdělávání (dále jen Agentura)</a:t>
            </a:r>
          </a:p>
          <a:p>
            <a:pPr marL="107950" indent="0">
              <a:buNone/>
            </a:pPr>
            <a:r>
              <a:rPr lang="cs-CZ" sz="2000">
                <a:latin typeface="Calibri"/>
                <a:cs typeface="Calibri"/>
              </a:rPr>
              <a:t>(2) Agentuře jsou svěřeny kompetence správního úřadu v rozsahu stanoveném tímto zákonem, školským zákonem a jinými právními předpisy. Agentura plní zejména úkoly v oblasti vnějšího hodnocení a zabezpečování kvality vysokoškolského vzdělávání a dalších činností tuzemských vysokých škol a poskytovatelů zahraničního vysokoškolského vzdělávání na území České republiky a v oblasti akreditací vzdělávacích programů vyšších odborných škol.</a:t>
            </a:r>
          </a:p>
          <a:p>
            <a:pPr marL="107950" indent="0">
              <a:buNone/>
            </a:pPr>
            <a:r>
              <a:rPr lang="cs-CZ" sz="2000" b="1">
                <a:latin typeface="Calibri"/>
                <a:cs typeface="Calibri"/>
              </a:rPr>
              <a:t>§ 103a Vnější hodnocení činnosti VOŠ</a:t>
            </a:r>
          </a:p>
          <a:p>
            <a:pPr marL="107950" indent="0">
              <a:buNone/>
            </a:pPr>
            <a:r>
              <a:rPr lang="cs-CZ" sz="2000">
                <a:latin typeface="Calibri"/>
                <a:cs typeface="Calibri"/>
              </a:rPr>
              <a:t>„Akreditační agentura (AA)“ zřízená zákonem o vysokých školách, je oprávněna provádět vnější hodnocení vzdělávací činnosti VOŠ</a:t>
            </a:r>
          </a:p>
          <a:p>
            <a:pPr marL="4013200" lvl="8" indent="-342900">
              <a:buFont typeface="Wingdings" panose="020F0302020204030204" pitchFamily="34" charset="0"/>
              <a:buChar char="ü"/>
            </a:pPr>
            <a:r>
              <a:rPr lang="cs-CZ" sz="1900">
                <a:latin typeface="Calibri"/>
                <a:cs typeface="Calibri"/>
              </a:rPr>
              <a:t>podnět ministra</a:t>
            </a:r>
          </a:p>
          <a:p>
            <a:pPr marL="4013200" lvl="8" indent="-342900">
              <a:buFont typeface="Wingdings" panose="020F0302020204030204" pitchFamily="34" charset="0"/>
              <a:buChar char="ü"/>
            </a:pPr>
            <a:r>
              <a:rPr lang="cs-CZ" sz="1900">
                <a:latin typeface="Calibri"/>
                <a:cs typeface="Calibri"/>
              </a:rPr>
              <a:t>usnesením Rady AA</a:t>
            </a:r>
          </a:p>
          <a:p>
            <a:pPr marL="323850" indent="-215900" algn="just">
              <a:buFont typeface="Wingdings" panose="020F0302020204030204" pitchFamily="34" charset="0"/>
              <a:buChar char="ü"/>
            </a:pPr>
            <a:endParaRPr lang="cs-CZ" sz="2400">
              <a:latin typeface="+mn-lt"/>
              <a:cs typeface="Calibri" panose="020F0502020204030204"/>
            </a:endParaRPr>
          </a:p>
          <a:p>
            <a:pPr marL="323850" indent="-215900" algn="just">
              <a:buFont typeface="Wingdings" panose="020F0302020204030204" pitchFamily="34" charset="0"/>
              <a:buChar char="ü"/>
            </a:pPr>
            <a:endParaRPr lang="cs-CZ" sz="2400">
              <a:latin typeface="Calibri" panose="020F0502020204030204"/>
              <a:cs typeface="Calibri" panose="020F0502020204030204"/>
            </a:endParaRPr>
          </a:p>
          <a:p>
            <a:pPr marL="323850" indent="-215900">
              <a:buFont typeface="Wingdings" panose="020F0302020204030204" pitchFamily="34" charset="0"/>
              <a:buChar char="ü"/>
            </a:pPr>
            <a:endParaRPr lang="cs-CZ">
              <a:cs typeface="Calibri Light" panose="020F0302020204030204" pitchFamily="34" charset="0"/>
            </a:endParaRPr>
          </a:p>
          <a:p>
            <a:pPr marL="565150" indent="-457200">
              <a:buFont typeface="Wingdings" panose="020F0302020204030204" pitchFamily="34" charset="0"/>
              <a:buChar char="ü"/>
            </a:pPr>
            <a:endParaRPr lang="cs-CZ">
              <a:cs typeface="Calibri Light" panose="020F0302020204030204" pitchFamily="34" charset="0"/>
            </a:endParaRPr>
          </a:p>
          <a:p>
            <a:pPr marL="107950" lvl="1"/>
            <a:r>
              <a:rPr lang="cs-CZ"/>
              <a:t>	</a:t>
            </a:r>
            <a:endParaRPr lang="cs-CZ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>
              <a:cs typeface="Calibri Light" panose="020F0302020204030204" pitchFamily="34" charset="0"/>
            </a:endParaRPr>
          </a:p>
          <a:p>
            <a:pPr marL="323850" indent="-215900">
              <a:buFont typeface="Wingdings" panose="020F0302020204030204" pitchFamily="34" charset="0"/>
              <a:buChar char="ü"/>
            </a:pPr>
            <a:endParaRPr lang="cs-CZ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8293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 fontScale="90000"/>
          </a:bodyPr>
          <a:lstStyle/>
          <a:p>
            <a:r>
              <a:rPr lang="cs-CZ" sz="2800" b="1">
                <a:latin typeface="Calibri"/>
                <a:cs typeface="Calibri"/>
              </a:rPr>
              <a:t>Novela vysokoškolského zákona s vazbou na vyšší odborné školy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51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211580"/>
            <a:ext cx="10963835" cy="4965383"/>
          </a:xfrm>
        </p:spPr>
        <p:txBody>
          <a:bodyPr vert="horz" lIns="0" tIns="0" rIns="0" bIns="0" rtlCol="0" anchor="t">
            <a:noAutofit/>
          </a:bodyPr>
          <a:lstStyle/>
          <a:p>
            <a:pPr marL="107950" indent="0">
              <a:buNone/>
            </a:pPr>
            <a:r>
              <a:rPr lang="cs-CZ" sz="2000" b="1">
                <a:latin typeface="Calibri"/>
                <a:cs typeface="Calibri"/>
              </a:rPr>
              <a:t>§ 104 a n. Akreditace vzdělávacího programu</a:t>
            </a:r>
            <a:endParaRPr lang="cs-CZ" sz="2000">
              <a:latin typeface="Calibri"/>
              <a:cs typeface="Calibri"/>
            </a:endParaRPr>
          </a:p>
          <a:p>
            <a:pPr marL="107950" indent="0">
              <a:buNone/>
            </a:pPr>
            <a:r>
              <a:rPr lang="cs-CZ" sz="2000" b="1">
                <a:latin typeface="Calibri"/>
                <a:cs typeface="Calibri"/>
              </a:rPr>
              <a:t>§ 107 Standardy pro akreditaci vzdělávacího programu</a:t>
            </a:r>
          </a:p>
          <a:p>
            <a:pPr marL="107950" indent="0">
              <a:buNone/>
            </a:pPr>
            <a:r>
              <a:rPr lang="cs-CZ" sz="2000" b="1">
                <a:latin typeface="Calibri"/>
                <a:cs typeface="Calibri"/>
              </a:rPr>
              <a:t>•</a:t>
            </a:r>
            <a:r>
              <a:rPr lang="cs-CZ" sz="2000">
                <a:latin typeface="Calibri"/>
                <a:cs typeface="Calibri"/>
              </a:rPr>
              <a:t> Standardy pro akreditaci vzdělávacích programů vyšších odborných škol připravuje a schvaluje Komora profesní Rady Akreditační agentury</a:t>
            </a:r>
          </a:p>
          <a:p>
            <a:pPr marL="107950" indent="0">
              <a:buNone/>
            </a:pPr>
            <a:r>
              <a:rPr lang="cs-CZ" sz="2000" b="1">
                <a:latin typeface="Calibri"/>
                <a:cs typeface="Calibri"/>
              </a:rPr>
              <a:t>§ 107f, odst. 1 - …posouzení žádosti </a:t>
            </a:r>
            <a:endParaRPr lang="cs-CZ" sz="2000">
              <a:latin typeface="Calibri"/>
              <a:cs typeface="Calibri"/>
            </a:endParaRPr>
          </a:p>
          <a:p>
            <a:pPr marL="107950" indent="0">
              <a:buNone/>
            </a:pPr>
            <a:r>
              <a:rPr lang="cs-CZ" sz="2000" b="1">
                <a:latin typeface="Calibri"/>
                <a:cs typeface="Calibri"/>
              </a:rPr>
              <a:t>• </a:t>
            </a:r>
            <a:r>
              <a:rPr lang="cs-CZ" sz="2000">
                <a:latin typeface="Calibri"/>
                <a:cs typeface="Calibri"/>
              </a:rPr>
              <a:t>K posouzení žádosti o akreditaci nebo změnu akreditace vzdělávacího programu jmenuje předseda Akreditační agentury hodnoticí komisi Akreditační agentury. Při posuzování se hodnoticí komise opírá zejména o sebehodnotící zprávu vyšší odborné školy, další podklady poskytnuté vyšší odbornou školou související s naplňováním standardů a návštěvu na místě vykonanou v potřebném rozsahu.</a:t>
            </a:r>
          </a:p>
          <a:p>
            <a:pPr marL="107950" indent="0">
              <a:buNone/>
            </a:pPr>
            <a:r>
              <a:rPr lang="cs-CZ" sz="2000" b="1">
                <a:latin typeface="Calibri"/>
                <a:cs typeface="Calibri"/>
              </a:rPr>
              <a:t>§ 107i Poplatky hrazené za akreditační úkony</a:t>
            </a:r>
            <a:endParaRPr lang="cs-CZ" sz="2000">
              <a:latin typeface="Calibri"/>
              <a:cs typeface="Calibri"/>
            </a:endParaRPr>
          </a:p>
          <a:p>
            <a:pPr marL="107950" indent="0">
              <a:buNone/>
            </a:pPr>
            <a:r>
              <a:rPr lang="cs-CZ" sz="2000">
                <a:latin typeface="Calibri"/>
                <a:cs typeface="Calibri"/>
              </a:rPr>
              <a:t>(1)Žadatel, který Agenturu požádá o udělení, změnu nebo prodloužení doby platnosti akreditace vzdělávacího programu podle </a:t>
            </a:r>
            <a:br>
              <a:rPr lang="cs-CZ" sz="2000">
                <a:latin typeface="Calibri"/>
                <a:cs typeface="Calibri"/>
              </a:rPr>
            </a:br>
            <a:r>
              <a:rPr lang="cs-CZ" sz="2000">
                <a:latin typeface="Calibri"/>
                <a:cs typeface="Calibri"/>
              </a:rPr>
              <a:t>§ …….., je povinen zaplatit Akreditační agentuře poplatek za úkony spojené s řízením o žádosti; poplatek je splatný v den přijetí dané žádosti Akreditační agenturou. </a:t>
            </a:r>
          </a:p>
          <a:p>
            <a:pPr marL="107950" indent="0">
              <a:buNone/>
            </a:pPr>
            <a:endParaRPr lang="cs-CZ" sz="2000" b="1">
              <a:cs typeface="Calibri"/>
            </a:endParaRPr>
          </a:p>
          <a:p>
            <a:pPr marL="323850" indent="-215900" algn="just">
              <a:buFont typeface="Wingdings" panose="020F0302020204030204" pitchFamily="34" charset="0"/>
              <a:buChar char="ü"/>
            </a:pPr>
            <a:endParaRPr lang="cs-CZ" sz="2400">
              <a:latin typeface="+mn-lt"/>
              <a:cs typeface="Calibri" panose="020F0502020204030204"/>
            </a:endParaRPr>
          </a:p>
          <a:p>
            <a:pPr marL="323850" indent="-215900" algn="just">
              <a:buFont typeface="Wingdings" panose="020F0302020204030204" pitchFamily="34" charset="0"/>
              <a:buChar char="ü"/>
            </a:pPr>
            <a:endParaRPr lang="cs-CZ" sz="2400">
              <a:latin typeface="Calibri" panose="020F0502020204030204"/>
              <a:cs typeface="Calibri" panose="020F0502020204030204"/>
            </a:endParaRPr>
          </a:p>
          <a:p>
            <a:pPr marL="323850" indent="-215900">
              <a:buFont typeface="Wingdings" panose="020F0302020204030204" pitchFamily="34" charset="0"/>
              <a:buChar char="ü"/>
            </a:pPr>
            <a:endParaRPr lang="cs-CZ">
              <a:cs typeface="Calibri Light" panose="020F0302020204030204" pitchFamily="34" charset="0"/>
            </a:endParaRPr>
          </a:p>
          <a:p>
            <a:pPr marL="565150" indent="-457200">
              <a:buFont typeface="Wingdings" panose="020F0302020204030204" pitchFamily="34" charset="0"/>
              <a:buChar char="ü"/>
            </a:pPr>
            <a:endParaRPr lang="cs-CZ">
              <a:cs typeface="Calibri Light" panose="020F0302020204030204" pitchFamily="34" charset="0"/>
            </a:endParaRPr>
          </a:p>
          <a:p>
            <a:pPr marL="107950" lvl="1"/>
            <a:r>
              <a:rPr lang="cs-CZ"/>
              <a:t>	</a:t>
            </a:r>
            <a:endParaRPr lang="cs-CZ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>
              <a:cs typeface="Calibri Light" panose="020F0302020204030204" pitchFamily="34" charset="0"/>
            </a:endParaRPr>
          </a:p>
          <a:p>
            <a:pPr marL="323850" indent="-215900">
              <a:buFont typeface="Wingdings" panose="020F0302020204030204" pitchFamily="34" charset="0"/>
              <a:buChar char="ü"/>
            </a:pPr>
            <a:endParaRPr lang="cs-CZ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3984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783" y="1933867"/>
            <a:ext cx="11342433" cy="3693209"/>
          </a:xfrm>
        </p:spPr>
        <p:txBody>
          <a:bodyPr vert="horz" lIns="0" tIns="0" rIns="0" bIns="0" rtlCol="0" anchor="t" anchorCtr="0">
            <a:noAutofit/>
          </a:bodyPr>
          <a:lstStyle/>
          <a:p>
            <a:pPr algn="ctr"/>
            <a:r>
              <a:rPr lang="cs-CZ" sz="5400" b="1" dirty="0">
                <a:latin typeface="Calibri"/>
                <a:cs typeface="Calibri"/>
              </a:rPr>
              <a:t>zákon č. 179/2006 Sb., </a:t>
            </a:r>
            <a:br>
              <a:rPr lang="cs-CZ" sz="5400" b="1" dirty="0">
                <a:latin typeface="Calibri"/>
                <a:cs typeface="Calibri"/>
              </a:rPr>
            </a:br>
            <a:r>
              <a:rPr lang="cs-CZ" sz="5400" b="1" dirty="0">
                <a:latin typeface="Calibri"/>
                <a:cs typeface="Calibri"/>
              </a:rPr>
              <a:t>o ověřování a uznávání </a:t>
            </a:r>
            <a:br>
              <a:rPr lang="cs-CZ" sz="5400" b="1" dirty="0">
                <a:latin typeface="Calibri"/>
                <a:cs typeface="Calibri"/>
              </a:rPr>
            </a:br>
            <a:r>
              <a:rPr lang="cs-CZ" sz="5400" b="1" dirty="0">
                <a:latin typeface="Calibri"/>
                <a:cs typeface="Calibri"/>
              </a:rPr>
              <a:t>výsledků dalšího vzdělávání</a:t>
            </a:r>
            <a:br>
              <a:rPr lang="cs-CZ" sz="5400" b="1" dirty="0">
                <a:latin typeface="Calibri"/>
                <a:cs typeface="Calibri"/>
              </a:rPr>
            </a:br>
            <a:r>
              <a:rPr lang="cs-CZ" sz="4400" dirty="0">
                <a:solidFill>
                  <a:srgbClr val="C00000"/>
                </a:solidFill>
                <a:latin typeface="Calibri"/>
                <a:cs typeface="Calibri"/>
              </a:rPr>
              <a:t>(vypořádání meziresortního připomínkového řízení)</a:t>
            </a:r>
            <a:endParaRPr lang="cs-CZ" sz="44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876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hlavní změny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53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53" y="1084580"/>
            <a:ext cx="11128476" cy="4944983"/>
          </a:xfrm>
        </p:spPr>
        <p:txBody>
          <a:bodyPr vert="horz" lIns="0" tIns="0" rIns="0" bIns="0" rtlCol="0" anchor="t">
            <a:noAutofit/>
          </a:bodyPr>
          <a:lstStyle/>
          <a:p>
            <a:pPr marL="450850" indent="-342900" algn="just"/>
            <a:r>
              <a:rPr lang="cs-CZ" sz="1800" b="1">
                <a:latin typeface="Calibri"/>
                <a:cs typeface="Calibri"/>
              </a:rPr>
              <a:t>Zavedení povinnosti používat informační systém </a:t>
            </a:r>
            <a:r>
              <a:rPr lang="cs-CZ" sz="1800">
                <a:latin typeface="Calibri"/>
                <a:cs typeface="Calibri"/>
              </a:rPr>
              <a:t>pro</a:t>
            </a:r>
            <a:r>
              <a:rPr lang="cs-CZ" sz="1800" b="1">
                <a:latin typeface="Calibri"/>
                <a:cs typeface="Calibri"/>
              </a:rPr>
              <a:t> </a:t>
            </a:r>
            <a:r>
              <a:rPr lang="cs-CZ" sz="1800">
                <a:latin typeface="Calibri"/>
                <a:cs typeface="Calibri"/>
              </a:rPr>
              <a:t>podávání i přijímání žádostí o udělení nebo prodloužení autorizace (právo zkoušet), vedení správního řízení a evidenci povinností spojených s konáním zkoušek z profesních kvalifikací pro autorizované osoby (zkoušející)</a:t>
            </a:r>
            <a:endParaRPr lang="cs-CZ" sz="1800">
              <a:latin typeface="Calibri"/>
              <a:cs typeface="Calibri Light"/>
            </a:endParaRPr>
          </a:p>
          <a:p>
            <a:pPr marL="450850" indent="-342900" algn="just"/>
            <a:r>
              <a:rPr lang="cs-CZ" sz="1800">
                <a:latin typeface="Calibri"/>
                <a:cs typeface="Calibri"/>
              </a:rPr>
              <a:t>Úprava pojmu </a:t>
            </a:r>
            <a:r>
              <a:rPr lang="cs-CZ" sz="1800" b="1">
                <a:latin typeface="Calibri"/>
                <a:cs typeface="Calibri"/>
              </a:rPr>
              <a:t>úplná profesní kvalifikace </a:t>
            </a:r>
            <a:r>
              <a:rPr lang="cs-CZ" sz="1800">
                <a:latin typeface="Calibri"/>
                <a:cs typeface="Calibri"/>
              </a:rPr>
              <a:t>- skupina profesních kvalifikací, které dokládají </a:t>
            </a:r>
            <a:r>
              <a:rPr lang="cs-CZ" sz="1800" b="1">
                <a:latin typeface="Calibri"/>
                <a:cs typeface="Calibri"/>
              </a:rPr>
              <a:t>odbornou způsobilost k výkonu povolání</a:t>
            </a:r>
            <a:r>
              <a:rPr lang="cs-CZ" sz="1800">
                <a:latin typeface="Calibri"/>
                <a:cs typeface="Calibri"/>
              </a:rPr>
              <a:t> a byly získány dle zákona č. 179/2006 Sb. – pojem vztažen k ověřeným a osvědčením doloženým výsledkům dalšího vzdělávání</a:t>
            </a:r>
            <a:endParaRPr lang="cs-CZ" sz="1800">
              <a:latin typeface="Calibri"/>
              <a:cs typeface="Calibri Light"/>
            </a:endParaRPr>
          </a:p>
          <a:p>
            <a:pPr marL="323850" indent="-215900" algn="just">
              <a:buNone/>
            </a:pPr>
            <a:r>
              <a:rPr lang="cs-CZ" sz="1800">
                <a:latin typeface="Calibri"/>
                <a:cs typeface="Calibri"/>
              </a:rPr>
              <a:t>Zachována možnost přistoupit k závěrečné nebo maturitní zkoušce dle § 113 psím. c) školského zákona, a tím </a:t>
            </a:r>
            <a:r>
              <a:rPr lang="cs-CZ" sz="1800" b="1">
                <a:latin typeface="Calibri"/>
                <a:cs typeface="Calibri"/>
              </a:rPr>
              <a:t>získat stupeň vzdělání </a:t>
            </a:r>
            <a:r>
              <a:rPr lang="cs-CZ" sz="1800">
                <a:latin typeface="Calibri"/>
                <a:cs typeface="Calibri"/>
              </a:rPr>
              <a:t>bez nutnosti školní docházky (po složení takové skupiny profesních kvalifikací, tj.  ÚPK, která pokrývá obsah určitého oboru středoškolského vzdělání)</a:t>
            </a:r>
            <a:endParaRPr lang="cs-CZ" sz="1800">
              <a:latin typeface="Calibri"/>
              <a:cs typeface="Calibri Light"/>
            </a:endParaRPr>
          </a:p>
          <a:p>
            <a:pPr marL="450850" indent="-342900" algn="just"/>
            <a:r>
              <a:rPr lang="cs-CZ" sz="1800" b="1">
                <a:latin typeface="Calibri"/>
                <a:cs typeface="Calibri"/>
              </a:rPr>
              <a:t>Pojem odborná způsobilost v hodnotících standardech profesních kvalifikací je nahrazen pojmem odborná kompetence – </a:t>
            </a:r>
            <a:r>
              <a:rPr lang="cs-CZ" sz="1800">
                <a:latin typeface="Calibri"/>
                <a:cs typeface="Calibri"/>
              </a:rPr>
              <a:t>lepší obecná srozumitelnost, provázanost s terminologií NSP a RVP</a:t>
            </a:r>
            <a:endParaRPr lang="cs-CZ" sz="1800">
              <a:latin typeface="Calibri"/>
              <a:cs typeface="Calibri Light"/>
            </a:endParaRPr>
          </a:p>
          <a:p>
            <a:pPr marL="450850" indent="-342900" algn="just"/>
            <a:r>
              <a:rPr lang="cs-CZ" sz="1800" b="1">
                <a:latin typeface="Calibri"/>
                <a:cs typeface="Calibri"/>
              </a:rPr>
              <a:t>Umožnění uznat již před zkouškou ověřené a nějak uznané odborné kompetence – </a:t>
            </a:r>
            <a:r>
              <a:rPr lang="cs-CZ" sz="1800">
                <a:latin typeface="Calibri"/>
                <a:cs typeface="Calibri"/>
              </a:rPr>
              <a:t>posílení procesů faktického uznávání dosažených výsledků dalšího vzdělávání, nikoliv pouze jejich ověřování</a:t>
            </a:r>
            <a:endParaRPr lang="cs-CZ" sz="1800">
              <a:latin typeface="Calibri"/>
              <a:cs typeface="Calibri Light"/>
            </a:endParaRPr>
          </a:p>
          <a:p>
            <a:pPr marL="450850" indent="-342900" algn="just"/>
            <a:r>
              <a:rPr lang="cs-CZ" sz="1800">
                <a:latin typeface="Calibri"/>
                <a:cs typeface="Calibri"/>
              </a:rPr>
              <a:t>Stanovení generálního požadavku na vstup ke zkoušce - </a:t>
            </a:r>
            <a:r>
              <a:rPr lang="cs-CZ" sz="1800" b="1">
                <a:latin typeface="Calibri"/>
                <a:cs typeface="Calibri"/>
              </a:rPr>
              <a:t>věk 18 let </a:t>
            </a:r>
            <a:r>
              <a:rPr lang="cs-CZ" sz="1800">
                <a:latin typeface="Calibri"/>
                <a:cs typeface="Calibri"/>
              </a:rPr>
              <a:t>(vyjma účastníků rekvalifikace), minimální  vzdělání nově není nijak omezeno – výhody pro osoby bez dokončeného vzdělání a nízkokvalifikované </a:t>
            </a:r>
            <a:endParaRPr lang="cs-CZ" sz="1800">
              <a:latin typeface="Calibri"/>
              <a:cs typeface="Calibri Light"/>
            </a:endParaRPr>
          </a:p>
          <a:p>
            <a:pPr marL="450850" indent="-342900" algn="just"/>
            <a:r>
              <a:rPr lang="cs-CZ" sz="1800">
                <a:latin typeface="Calibri"/>
                <a:cs typeface="Calibri"/>
              </a:rPr>
              <a:t>Doplněna možnost v profesní kvalifikaci jen cíleně a výjimečně v odůvodněných případech stanovit vstupní předpoklady na uchazeče o zkoušku (vzdělání, praxe)</a:t>
            </a:r>
            <a:endParaRPr lang="cs-CZ" sz="1800">
              <a:latin typeface="Calibri"/>
              <a:cs typeface="Calibri Light"/>
            </a:endParaRPr>
          </a:p>
          <a:p>
            <a:pPr marL="107950" indent="0">
              <a:buNone/>
            </a:pPr>
            <a:endParaRPr lang="cs-CZ" sz="2000" b="1">
              <a:latin typeface="Calibri"/>
              <a:cs typeface="Calibri"/>
            </a:endParaRPr>
          </a:p>
          <a:p>
            <a:pPr marL="107950" indent="0">
              <a:buNone/>
            </a:pPr>
            <a:endParaRPr lang="cs-CZ" sz="2000" b="1">
              <a:cs typeface="Calibri"/>
            </a:endParaRPr>
          </a:p>
          <a:p>
            <a:pPr marL="323850" indent="-215900" algn="just"/>
            <a:endParaRPr lang="cs-CZ" sz="2400">
              <a:latin typeface="+mn-lt"/>
              <a:cs typeface="Calibri" panose="020F0502020204030204"/>
            </a:endParaRPr>
          </a:p>
          <a:p>
            <a:pPr marL="323850" indent="-215900" algn="just"/>
            <a:endParaRPr lang="cs-CZ" sz="2400">
              <a:latin typeface="Calibri" panose="020F0502020204030204"/>
              <a:cs typeface="Calibri" panose="020F0502020204030204"/>
            </a:endParaRPr>
          </a:p>
          <a:p>
            <a:pPr marL="323850" indent="-215900"/>
            <a:endParaRPr lang="cs-CZ">
              <a:cs typeface="Calibri Light" panose="020F0302020204030204" pitchFamily="34" charset="0"/>
            </a:endParaRPr>
          </a:p>
          <a:p>
            <a:pPr marL="565150" indent="-457200"/>
            <a:endParaRPr lang="cs-CZ">
              <a:cs typeface="Calibri Light" panose="020F0302020204030204" pitchFamily="34" charset="0"/>
            </a:endParaRPr>
          </a:p>
          <a:p>
            <a:pPr marL="107950" lvl="1"/>
            <a:r>
              <a:rPr lang="cs-CZ"/>
              <a:t>	</a:t>
            </a:r>
            <a:endParaRPr lang="cs-CZ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>
              <a:cs typeface="Calibri Light" panose="020F0302020204030204" pitchFamily="34" charset="0"/>
            </a:endParaRPr>
          </a:p>
          <a:p>
            <a:pPr marL="323850" indent="-215900"/>
            <a:endParaRPr lang="cs-CZ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10451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 dirty="0" err="1">
                <a:latin typeface="Calibri"/>
                <a:cs typeface="Calibri"/>
              </a:rPr>
              <a:t>Mšmt</a:t>
            </a:r>
            <a:r>
              <a:rPr lang="cs-CZ" sz="2800" b="1" dirty="0">
                <a:latin typeface="Calibri"/>
                <a:cs typeface="Calibri"/>
              </a:rPr>
              <a:t> směřuje k jednotnému přístupu k </a:t>
            </a:r>
            <a:r>
              <a:rPr lang="cs-CZ" sz="2800" b="1" dirty="0" err="1">
                <a:latin typeface="Calibri"/>
                <a:cs typeface="Calibri"/>
              </a:rPr>
              <a:t>mikrocertifikátům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54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53" y="1084580"/>
            <a:ext cx="11128476" cy="4944983"/>
          </a:xfrm>
        </p:spPr>
        <p:txBody>
          <a:bodyPr vert="horz" lIns="0" tIns="0" rIns="0" bIns="0" rtlCol="0" anchor="t">
            <a:noAutofit/>
          </a:bodyPr>
          <a:lstStyle/>
          <a:p>
            <a:pPr marL="450850" indent="-342900" algn="just">
              <a:lnSpc>
                <a:spcPct val="150000"/>
              </a:lnSpc>
              <a:spcAft>
                <a:spcPts val="600"/>
              </a:spcAft>
            </a:pPr>
            <a:r>
              <a:rPr lang="cs-CZ" sz="2400" dirty="0">
                <a:latin typeface="+mn-lt"/>
              </a:rPr>
              <a:t>Dne 3. října 2024 se v Praze konala zahajovací konference k projektu „</a:t>
            </a:r>
            <a:r>
              <a:rPr lang="cs-CZ" sz="2400" dirty="0" err="1">
                <a:latin typeface="+mn-lt"/>
              </a:rPr>
              <a:t>Towards</a:t>
            </a:r>
            <a:r>
              <a:rPr lang="cs-CZ" sz="2400" dirty="0">
                <a:latin typeface="+mn-lt"/>
              </a:rPr>
              <a:t> </a:t>
            </a:r>
            <a:br>
              <a:rPr lang="cs-CZ" sz="2400" dirty="0">
                <a:latin typeface="+mn-lt"/>
              </a:rPr>
            </a:br>
            <a:r>
              <a:rPr lang="cs-CZ" sz="2400" dirty="0">
                <a:latin typeface="+mn-lt"/>
              </a:rPr>
              <a:t>a </a:t>
            </a:r>
            <a:r>
              <a:rPr lang="cs-CZ" sz="2400" dirty="0" err="1">
                <a:latin typeface="+mn-lt"/>
              </a:rPr>
              <a:t>harmonised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err="1">
                <a:latin typeface="+mn-lt"/>
              </a:rPr>
              <a:t>micro-credential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err="1">
                <a:latin typeface="+mn-lt"/>
              </a:rPr>
              <a:t>ecosystem</a:t>
            </a:r>
            <a:r>
              <a:rPr lang="cs-CZ" sz="2400" dirty="0">
                <a:latin typeface="+mn-lt"/>
              </a:rPr>
              <a:t> in </a:t>
            </a:r>
            <a:r>
              <a:rPr lang="cs-CZ" sz="2400" dirty="0" err="1">
                <a:latin typeface="+mn-lt"/>
              </a:rPr>
              <a:t>Czechia</a:t>
            </a:r>
            <a:r>
              <a:rPr lang="cs-CZ" sz="2400" dirty="0">
                <a:latin typeface="+mn-lt"/>
              </a:rPr>
              <a:t>“, jejímž tématem byly </a:t>
            </a:r>
            <a:br>
              <a:rPr lang="cs-CZ" sz="2400" dirty="0">
                <a:latin typeface="+mn-lt"/>
              </a:rPr>
            </a:br>
            <a:r>
              <a:rPr lang="cs-CZ" sz="2400" dirty="0">
                <a:latin typeface="+mn-lt"/>
              </a:rPr>
              <a:t>tzv. </a:t>
            </a:r>
            <a:r>
              <a:rPr lang="cs-CZ" sz="2400" dirty="0" err="1">
                <a:latin typeface="+mn-lt"/>
              </a:rPr>
              <a:t>mikrocertifikáty</a:t>
            </a:r>
            <a:r>
              <a:rPr lang="cs-CZ" sz="2400" dirty="0">
                <a:latin typeface="+mn-lt"/>
              </a:rPr>
              <a:t>.</a:t>
            </a:r>
          </a:p>
          <a:p>
            <a:pPr marL="450850" indent="-342900" algn="just">
              <a:lnSpc>
                <a:spcPct val="150000"/>
              </a:lnSpc>
              <a:spcAft>
                <a:spcPts val="600"/>
              </a:spcAft>
            </a:pPr>
            <a:r>
              <a:rPr lang="cs-CZ" sz="2400" dirty="0" err="1">
                <a:latin typeface="+mn-lt"/>
              </a:rPr>
              <a:t>Mikrocertifikáty</a:t>
            </a:r>
            <a:r>
              <a:rPr lang="cs-CZ" sz="2400" dirty="0">
                <a:latin typeface="+mn-lt"/>
              </a:rPr>
              <a:t> jsou osvědčení, umožňující držitelům prokázat konkrétní znalosti </a:t>
            </a:r>
            <a:br>
              <a:rPr lang="cs-CZ" sz="2400" dirty="0">
                <a:latin typeface="+mn-lt"/>
              </a:rPr>
            </a:br>
            <a:r>
              <a:rPr lang="cs-CZ" sz="2400" dirty="0">
                <a:latin typeface="+mn-lt"/>
              </a:rPr>
              <a:t>a dovednosti získané v rámci vzdělávacího programu malého rozsahu.</a:t>
            </a:r>
          </a:p>
          <a:p>
            <a:pPr marL="450850" indent="-342900" algn="just">
              <a:lnSpc>
                <a:spcPct val="150000"/>
              </a:lnSpc>
              <a:spcAft>
                <a:spcPts val="600"/>
              </a:spcAft>
            </a:pPr>
            <a:r>
              <a:rPr lang="cs-CZ" sz="2400" dirty="0">
                <a:latin typeface="+mn-lt"/>
              </a:rPr>
              <a:t>Konference přinesla podnětnou diskusi a doporučení, která by mohla významně ovlivnit budoucnost vzdělávání v České republice.</a:t>
            </a:r>
          </a:p>
          <a:p>
            <a:pPr marL="450850" indent="-342900" algn="just">
              <a:lnSpc>
                <a:spcPct val="150000"/>
              </a:lnSpc>
              <a:spcAft>
                <a:spcPts val="600"/>
              </a:spcAft>
            </a:pPr>
            <a:r>
              <a:rPr lang="cs-CZ" sz="2400" dirty="0">
                <a:latin typeface="+mn-lt"/>
              </a:rPr>
              <a:t>Na projektu spolupracují OECD, Evropská komise a MŠMT. </a:t>
            </a:r>
            <a:endParaRPr lang="cs-CZ" sz="2400" dirty="0">
              <a:latin typeface="+mn-lt"/>
              <a:cs typeface="Calibri"/>
            </a:endParaRPr>
          </a:p>
          <a:p>
            <a:pPr marL="107950" indent="0">
              <a:buNone/>
            </a:pPr>
            <a:endParaRPr lang="cs-CZ" sz="2000" b="1" dirty="0">
              <a:cs typeface="Calibri"/>
            </a:endParaRPr>
          </a:p>
          <a:p>
            <a:pPr marL="323850" indent="-215900" algn="just"/>
            <a:endParaRPr lang="cs-CZ" sz="2400" dirty="0">
              <a:latin typeface="+mn-lt"/>
              <a:cs typeface="Calibri" panose="020F0502020204030204"/>
            </a:endParaRPr>
          </a:p>
          <a:p>
            <a:pPr marL="323850" indent="-215900" algn="just"/>
            <a:endParaRPr lang="cs-CZ" sz="2400" dirty="0">
              <a:latin typeface="Calibri" panose="020F0502020204030204"/>
              <a:cs typeface="Calibri" panose="020F0502020204030204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  <a:p>
            <a:pPr marL="565150" indent="-457200"/>
            <a:endParaRPr lang="cs-CZ" dirty="0">
              <a:cs typeface="Calibri Light" panose="020F0302020204030204" pitchFamily="34" charset="0"/>
            </a:endParaRPr>
          </a:p>
          <a:p>
            <a:pPr marL="107950" lvl="1"/>
            <a:r>
              <a:rPr lang="cs-CZ" dirty="0"/>
              <a:t>	</a:t>
            </a:r>
            <a:endParaRPr lang="cs-CZ" dirty="0"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9828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070" y="2263806"/>
            <a:ext cx="11342433" cy="1660123"/>
          </a:xfrm>
        </p:spPr>
        <p:txBody>
          <a:bodyPr vert="horz" lIns="0" tIns="0" rIns="0" bIns="0" rtlCol="0" anchor="t" anchorCtr="0">
            <a:noAutofit/>
          </a:bodyPr>
          <a:lstStyle/>
          <a:p>
            <a:pPr algn="ctr"/>
            <a:r>
              <a:rPr lang="cs-CZ" sz="6000" b="1" dirty="0">
                <a:latin typeface="Calibri"/>
                <a:cs typeface="Calibri"/>
              </a:rPr>
              <a:t>Legislativní práce pro rok 2025</a:t>
            </a:r>
            <a:endParaRPr lang="cs-CZ" sz="4000" dirty="0">
              <a:solidFill>
                <a:srgbClr val="C0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62769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783" y="1427560"/>
            <a:ext cx="11342433" cy="1660123"/>
          </a:xfrm>
        </p:spPr>
        <p:txBody>
          <a:bodyPr vert="horz" lIns="0" tIns="0" rIns="0" bIns="0" rtlCol="0" anchor="t" anchorCtr="0">
            <a:noAutofit/>
          </a:bodyPr>
          <a:lstStyle/>
          <a:p>
            <a:pPr algn="ctr"/>
            <a:r>
              <a:rPr lang="cs-CZ" sz="5400" b="1">
                <a:latin typeface="Calibri"/>
                <a:cs typeface="Calibri"/>
              </a:rPr>
              <a:t>vyhláška č. 108/2005 Sb., </a:t>
            </a:r>
            <a:br>
              <a:rPr lang="cs-CZ" sz="5400" b="1">
                <a:latin typeface="Calibri"/>
                <a:cs typeface="Calibri"/>
              </a:rPr>
            </a:br>
            <a:r>
              <a:rPr lang="cs-CZ" sz="5400" b="1">
                <a:latin typeface="Calibri"/>
                <a:cs typeface="Calibri"/>
              </a:rPr>
              <a:t>o školských výchovných </a:t>
            </a:r>
            <a:br>
              <a:rPr lang="cs-CZ" sz="5400" b="1">
                <a:latin typeface="Calibri"/>
                <a:cs typeface="Calibri"/>
              </a:rPr>
            </a:br>
            <a:r>
              <a:rPr lang="cs-CZ" sz="5400" b="1">
                <a:latin typeface="Calibri"/>
                <a:cs typeface="Calibri"/>
              </a:rPr>
              <a:t>a ubytovacích zařízeních </a:t>
            </a:r>
            <a:br>
              <a:rPr lang="cs-CZ" sz="5400" b="1">
                <a:latin typeface="Calibri"/>
                <a:cs typeface="Calibri"/>
              </a:rPr>
            </a:br>
            <a:r>
              <a:rPr lang="cs-CZ" sz="5400" b="1">
                <a:latin typeface="Calibri"/>
                <a:cs typeface="Calibri"/>
              </a:rPr>
              <a:t>a školských účelových zařízeních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71786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Calibri"/>
                <a:cs typeface="Calibri"/>
              </a:rPr>
              <a:t>Změna vyhlášky č. 108/2005 Sb. </a:t>
            </a:r>
            <a:endParaRPr lang="cs-CZ" dirty="0"/>
          </a:p>
          <a:p>
            <a:endParaRPr lang="cs-CZ" sz="2800" b="1"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57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53" y="957580"/>
            <a:ext cx="10927193" cy="865896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 algn="just"/>
            <a:r>
              <a:rPr lang="cs-CZ" sz="2000" b="1" dirty="0">
                <a:latin typeface="Calibri"/>
                <a:cs typeface="Calibri Light"/>
              </a:rPr>
              <a:t>Navýšení úplaty za ubytování </a:t>
            </a:r>
            <a:r>
              <a:rPr lang="cs-CZ" sz="2000" dirty="0">
                <a:latin typeface="Calibri"/>
                <a:cs typeface="Calibri Light"/>
              </a:rPr>
              <a:t>v domovech mládeže a internátech zřízených státem, krajem, obcí či svazkem obcí. Pracovní návrh 2 variant řešení:  </a:t>
            </a:r>
          </a:p>
          <a:p>
            <a:pPr marL="450850" indent="-342900" algn="just"/>
            <a:endParaRPr lang="cs-CZ" sz="2000" dirty="0">
              <a:latin typeface="Calibri"/>
              <a:cs typeface="Calibri Light"/>
            </a:endParaRPr>
          </a:p>
          <a:p>
            <a:pPr marL="450850" indent="-342900" algn="just"/>
            <a:endParaRPr lang="cs-CZ" sz="2000" dirty="0">
              <a:solidFill>
                <a:srgbClr val="000000"/>
              </a:solidFill>
              <a:latin typeface="Calibri"/>
              <a:cs typeface="Calibri Light"/>
            </a:endParaRPr>
          </a:p>
          <a:p>
            <a:pPr marL="450850" indent="-342900" algn="just"/>
            <a:endParaRPr lang="cs-CZ" sz="2000" dirty="0">
              <a:solidFill>
                <a:srgbClr val="000000"/>
              </a:solidFill>
              <a:latin typeface="Calibri"/>
              <a:cs typeface="Calibri Light"/>
            </a:endParaRPr>
          </a:p>
          <a:p>
            <a:pPr marL="450850" indent="-342900" algn="just"/>
            <a:endParaRPr lang="cs-CZ" sz="2000" dirty="0">
              <a:solidFill>
                <a:srgbClr val="000000"/>
              </a:solidFill>
              <a:latin typeface="Calibri"/>
              <a:cs typeface="Calibri Light"/>
            </a:endParaRPr>
          </a:p>
          <a:p>
            <a:pPr marL="450850" indent="-342900" algn="just"/>
            <a:endParaRPr lang="cs-CZ" sz="2000" dirty="0">
              <a:solidFill>
                <a:srgbClr val="000000"/>
              </a:solidFill>
              <a:latin typeface="Calibri"/>
              <a:cs typeface="Calibri Light"/>
            </a:endParaRPr>
          </a:p>
          <a:p>
            <a:pPr marL="450850" indent="-342900" algn="just"/>
            <a:endParaRPr lang="cs-CZ" sz="2000" dirty="0">
              <a:solidFill>
                <a:srgbClr val="000000"/>
              </a:solidFill>
              <a:latin typeface="Calibri"/>
              <a:cs typeface="Calibri Light"/>
            </a:endParaRPr>
          </a:p>
          <a:p>
            <a:pPr marL="450850" indent="-342900" algn="just"/>
            <a:endParaRPr lang="cs-CZ" sz="200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0" name="Zástupný obsah 5">
            <a:extLst>
              <a:ext uri="{FF2B5EF4-FFF2-40B4-BE49-F238E27FC236}">
                <a16:creationId xmlns:a16="http://schemas.microsoft.com/office/drawing/2014/main" id="{FC52C91D-81BE-E083-E196-2BA85610F035}"/>
              </a:ext>
            </a:extLst>
          </p:cNvPr>
          <p:cNvSpPr txBox="1">
            <a:spLocks/>
          </p:cNvSpPr>
          <p:nvPr/>
        </p:nvSpPr>
        <p:spPr>
          <a:xfrm>
            <a:off x="734908" y="5250659"/>
            <a:ext cx="10222703" cy="105280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108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None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12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3850" indent="-215900" algn="just"/>
            <a:r>
              <a:rPr lang="cs-CZ" sz="2000" b="1" dirty="0">
                <a:latin typeface="Calibri Light"/>
                <a:cs typeface="Calibri Light"/>
              </a:rPr>
              <a:t>Úkol</a:t>
            </a:r>
            <a:r>
              <a:rPr lang="cs-CZ" sz="2000" dirty="0">
                <a:latin typeface="Calibri Light"/>
                <a:cs typeface="Calibri Light"/>
              </a:rPr>
              <a:t> bude zařazen do plánu vyhlášek pro rok 2025. Úprava předpisu. Konzultace. Vnitřní  a vnější připomínkové řízení k návrhu změny vyhlášky v rámci legislativního procesu. Předpoklad účinnosti k 1. 9. 2025, ev. i dříve, např. dnem vyhlášení.</a:t>
            </a:r>
            <a:endParaRPr lang="cs-CZ" dirty="0">
              <a:cs typeface="Calibri Light" panose="020F0302020204030204" pitchFamily="34" charset="0"/>
            </a:endParaRPr>
          </a:p>
          <a:p>
            <a:pPr marL="107950" indent="0" algn="just">
              <a:buNone/>
            </a:pPr>
            <a:endParaRPr lang="cs-CZ">
              <a:latin typeface="Calibri Light"/>
              <a:cs typeface="Calibri Light"/>
            </a:endParaRPr>
          </a:p>
          <a:p>
            <a:pPr marL="450850" indent="-342900" algn="just"/>
            <a:endParaRPr lang="cs-CZ" sz="2000" dirty="0">
              <a:latin typeface="Calibri Light"/>
              <a:cs typeface="Calibri Light"/>
            </a:endParaRPr>
          </a:p>
          <a:p>
            <a:pPr marL="450850" indent="-342900" algn="just"/>
            <a:endParaRPr lang="cs-CZ" sz="2000" dirty="0">
              <a:solidFill>
                <a:srgbClr val="000000"/>
              </a:solidFill>
              <a:latin typeface="Calibri Light"/>
              <a:cs typeface="Calibri Light"/>
            </a:endParaRPr>
          </a:p>
          <a:p>
            <a:pPr marL="450850" indent="-342900" algn="just"/>
            <a:endParaRPr lang="cs-CZ" sz="2000" dirty="0">
              <a:solidFill>
                <a:srgbClr val="000000"/>
              </a:solidFill>
              <a:latin typeface="Calibri Light"/>
              <a:cs typeface="Calibri Light"/>
            </a:endParaRPr>
          </a:p>
          <a:p>
            <a:pPr marL="450850" indent="-342900" algn="just"/>
            <a:endParaRPr lang="cs-CZ" sz="2000" dirty="0">
              <a:solidFill>
                <a:srgbClr val="000000"/>
              </a:solidFill>
              <a:latin typeface="Calibri Light"/>
              <a:cs typeface="Calibri Light"/>
            </a:endParaRPr>
          </a:p>
          <a:p>
            <a:pPr marL="450850" indent="-342900" algn="just"/>
            <a:endParaRPr lang="cs-CZ" sz="2000" dirty="0">
              <a:solidFill>
                <a:srgbClr val="000000"/>
              </a:solidFill>
              <a:latin typeface="Calibri Light"/>
              <a:cs typeface="Calibri Light"/>
            </a:endParaRPr>
          </a:p>
          <a:p>
            <a:pPr marL="450850" indent="-342900" algn="just"/>
            <a:endParaRPr lang="cs-CZ" sz="2000" dirty="0">
              <a:solidFill>
                <a:srgbClr val="000000"/>
              </a:solidFill>
              <a:latin typeface="Calibri Light"/>
              <a:cs typeface="Calibri Light"/>
            </a:endParaRPr>
          </a:p>
          <a:p>
            <a:pPr marL="450850" indent="-342900" algn="just"/>
            <a:endParaRPr lang="cs-CZ" sz="2000" dirty="0">
              <a:solidFill>
                <a:srgbClr val="000000"/>
              </a:solidFill>
              <a:latin typeface="Calibri Light"/>
              <a:cs typeface="Calibri Light"/>
            </a:endParaRPr>
          </a:p>
          <a:p>
            <a:pPr marL="450850" indent="-342900" algn="just"/>
            <a:endParaRPr lang="cs-CZ" sz="2000">
              <a:latin typeface="Calibri Light"/>
              <a:cs typeface="Calibri Light"/>
            </a:endParaRPr>
          </a:p>
        </p:txBody>
      </p:sp>
      <p:pic>
        <p:nvPicPr>
          <p:cNvPr id="12" name="Obrázek 11" descr="Obsah obrázku text, snímek obrazovky, Písmo, číslo">
            <a:extLst>
              <a:ext uri="{FF2B5EF4-FFF2-40B4-BE49-F238E27FC236}">
                <a16:creationId xmlns:a16="http://schemas.microsoft.com/office/drawing/2014/main" id="{8000589E-5E66-17F2-3CFE-E3F1B6308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244" y="1983095"/>
            <a:ext cx="10926794" cy="2963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63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070" y="2263806"/>
            <a:ext cx="11342433" cy="1660123"/>
          </a:xfrm>
        </p:spPr>
        <p:txBody>
          <a:bodyPr vert="horz" lIns="0" tIns="0" rIns="0" bIns="0" rtlCol="0" anchor="t" anchorCtr="0">
            <a:noAutofit/>
          </a:bodyPr>
          <a:lstStyle/>
          <a:p>
            <a:pPr algn="ctr"/>
            <a:r>
              <a:rPr lang="cs-CZ" sz="5400" b="1">
                <a:latin typeface="Calibri"/>
                <a:cs typeface="Calibri"/>
              </a:rPr>
              <a:t>vyhláška č. 61/2018 Sb., </a:t>
            </a:r>
            <a:br>
              <a:rPr lang="cs-CZ" sz="5400" b="1">
                <a:latin typeface="Calibri"/>
                <a:cs typeface="Calibri"/>
              </a:rPr>
            </a:br>
            <a:r>
              <a:rPr lang="cs-CZ" sz="5400" b="1">
                <a:latin typeface="Calibri"/>
                <a:cs typeface="Calibri"/>
              </a:rPr>
              <a:t>o seznamu nebezpečných chemických látek,...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1920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Co se mění oproti stávající vyhlášce č. 61/2018 Sb.: </a:t>
            </a:r>
            <a:endParaRPr lang="cs-CZ"/>
          </a:p>
          <a:p>
            <a:endParaRPr lang="cs-CZ" sz="2800" b="1"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59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53" y="957580"/>
            <a:ext cx="11128476" cy="5250990"/>
          </a:xfrm>
        </p:spPr>
        <p:txBody>
          <a:bodyPr vert="horz" lIns="0" tIns="0" rIns="0" bIns="0" rtlCol="0" anchor="t">
            <a:noAutofit/>
          </a:bodyPr>
          <a:lstStyle/>
          <a:p>
            <a:pPr marL="450850" indent="-342900" algn="just"/>
            <a:r>
              <a:rPr lang="cs-CZ" sz="2000">
                <a:solidFill>
                  <a:srgbClr val="000000"/>
                </a:solidFill>
                <a:latin typeface="Calibri"/>
                <a:cs typeface="Calibri"/>
              </a:rPr>
              <a:t>Stávající vyhláška se vztahuje pouze na praktické vyučování. Je </a:t>
            </a:r>
            <a:r>
              <a:rPr lang="cs-CZ" sz="2000" b="1">
                <a:solidFill>
                  <a:srgbClr val="000000"/>
                </a:solidFill>
                <a:latin typeface="Calibri"/>
                <a:cs typeface="Calibri"/>
              </a:rPr>
              <a:t>třeba ji však rozšířit </a:t>
            </a:r>
            <a:r>
              <a:rPr lang="cs-CZ" sz="2000">
                <a:solidFill>
                  <a:srgbClr val="000000"/>
                </a:solidFill>
                <a:latin typeface="Calibri"/>
                <a:cs typeface="Calibri"/>
              </a:rPr>
              <a:t>zejména v oblasti nakládání s chemickými látkami i pro žáky středních škol, kteří </a:t>
            </a:r>
            <a:r>
              <a:rPr lang="cs-CZ" sz="2000" b="1">
                <a:solidFill>
                  <a:srgbClr val="000000"/>
                </a:solidFill>
                <a:latin typeface="Calibri"/>
                <a:cs typeface="Calibri"/>
              </a:rPr>
              <a:t>nemají praktické vyučování</a:t>
            </a:r>
            <a:r>
              <a:rPr lang="cs-CZ" sz="2000">
                <a:solidFill>
                  <a:srgbClr val="000000"/>
                </a:solidFill>
                <a:latin typeface="Calibri"/>
                <a:cs typeface="Calibri"/>
              </a:rPr>
              <a:t> (jako žáci gymnázií a lyceí), ale také pro druhý stupeň základní školy </a:t>
            </a:r>
            <a:r>
              <a:rPr lang="cs-CZ" sz="2000">
                <a:latin typeface="Calibri"/>
                <a:cs typeface="Calibri"/>
              </a:rPr>
              <a:t>a zájmové vzdělávání (např. předmětové olympiády) – prozatím na základě nového zmocnění v § 29 odst. 4 a 5. </a:t>
            </a:r>
            <a:endParaRPr lang="cs-CZ" sz="2000">
              <a:latin typeface="Calibri"/>
              <a:cs typeface="Calibri Light"/>
            </a:endParaRPr>
          </a:p>
          <a:p>
            <a:pPr marL="450850" indent="-342900" algn="just"/>
            <a:r>
              <a:rPr lang="cs-CZ" sz="2000">
                <a:latin typeface="Calibri"/>
                <a:cs typeface="Calibri"/>
              </a:rPr>
              <a:t>Uvedené mocnění je však ne zcela vyhovující a přípravu vyhlášky značně komplikuje v tom, že zmocňuje k vydání nebezpečných chemických látek a směsí, přičemž ty jsou definovány dle své toxicity. S pomocí odborníka na chemické látky je lze upravit. Spolupráce je nezbytná zejména pro vymezení příloh vyhlášky, které budou uvádět nebezpečnost či toxicitu podle chemických vět o nebezpečnosti </a:t>
            </a:r>
            <a:r>
              <a:rPr lang="cs-CZ" sz="2000" b="1">
                <a:latin typeface="Calibri"/>
                <a:cs typeface="Calibri"/>
              </a:rPr>
              <a:t>(dle nařízení Evropského Parlamentu REACH a  CLP).</a:t>
            </a:r>
            <a:endParaRPr lang="cs-CZ" b="1">
              <a:cs typeface="Calibri Light"/>
            </a:endParaRPr>
          </a:p>
          <a:p>
            <a:pPr marL="450850" indent="-342900" algn="just"/>
            <a:r>
              <a:rPr lang="cs-CZ" sz="2000">
                <a:solidFill>
                  <a:srgbClr val="000000"/>
                </a:solidFill>
                <a:latin typeface="Calibri"/>
                <a:cs typeface="Calibri"/>
              </a:rPr>
              <a:t>Relativně </a:t>
            </a:r>
            <a:r>
              <a:rPr lang="cs-CZ" sz="2000" b="1">
                <a:solidFill>
                  <a:srgbClr val="000000"/>
                </a:solidFill>
                <a:latin typeface="Calibri"/>
                <a:cs typeface="Calibri"/>
              </a:rPr>
              <a:t>nová potřeba právní úpravy nakládání</a:t>
            </a:r>
            <a:r>
              <a:rPr lang="cs-CZ" sz="2000">
                <a:solidFill>
                  <a:srgbClr val="000000"/>
                </a:solidFill>
                <a:latin typeface="Calibri"/>
                <a:cs typeface="Calibri"/>
              </a:rPr>
              <a:t> s nebezpečnými  chemickými látkami a biologickými činiteli </a:t>
            </a:r>
            <a:r>
              <a:rPr lang="cs-CZ" sz="2000">
                <a:latin typeface="Calibri"/>
                <a:cs typeface="Calibri"/>
              </a:rPr>
              <a:t>a možnosti expozice prachy ve školském zákonu je v důsledku změny právních předpisech v gesci jiných rezortů (zákon o ochraně veřejného zdraví a  vyhláška o zakázaných pracích a pracovištích).</a:t>
            </a:r>
            <a:endParaRPr lang="cs-CZ"/>
          </a:p>
          <a:p>
            <a:pPr marL="450850" indent="-342900" algn="just"/>
            <a:r>
              <a:rPr lang="cs-CZ" sz="2000">
                <a:solidFill>
                  <a:srgbClr val="000000"/>
                </a:solidFill>
                <a:latin typeface="Calibri"/>
                <a:cs typeface="Calibri"/>
              </a:rPr>
              <a:t>Zatím je </a:t>
            </a:r>
            <a:r>
              <a:rPr lang="cs-CZ" sz="2000" b="1">
                <a:solidFill>
                  <a:srgbClr val="000000"/>
                </a:solidFill>
                <a:latin typeface="Calibri"/>
                <a:cs typeface="Calibri"/>
              </a:rPr>
              <a:t>oblast nakládání s nebezpečnými látkami a směsmi</a:t>
            </a:r>
            <a:r>
              <a:rPr lang="cs-CZ" sz="2000">
                <a:solidFill>
                  <a:srgbClr val="000000"/>
                </a:solidFill>
                <a:latin typeface="Calibri"/>
                <a:cs typeface="Calibri"/>
              </a:rPr>
              <a:t> upravena nařízením vlády č. 361/2007 Sb., kterým se stanoví podmínky ochrany zdraví při práci</a:t>
            </a:r>
            <a:r>
              <a:rPr lang="cs-CZ" sz="2000">
                <a:latin typeface="Calibri"/>
                <a:cs typeface="Calibri"/>
              </a:rPr>
              <a:t>, v gesci Ministerstva zdravotnictví. Nařízení bylo operativně doplněno o možnost nakládání s nebezpečnými látkami a směsmi v rámci přípravy na povolání mladistvými žáky (mezi které jsou výkladem řazeny i předmětové soutěže). To se však </a:t>
            </a:r>
            <a:r>
              <a:rPr lang="cs-CZ" sz="2000" b="1">
                <a:latin typeface="Calibri"/>
                <a:cs typeface="Calibri"/>
              </a:rPr>
              <a:t>nevztahuje na žáky mladší 15 let. </a:t>
            </a:r>
            <a:endParaRPr lang="cs-CZ" b="1">
              <a:cs typeface="Calibri Light"/>
            </a:endParaRPr>
          </a:p>
          <a:p>
            <a:pPr marL="450850" indent="-342900" algn="just"/>
            <a:endParaRPr lang="cs-CZ" sz="2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1949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070" y="1564559"/>
            <a:ext cx="11342433" cy="2359370"/>
          </a:xfrm>
        </p:spPr>
        <p:txBody>
          <a:bodyPr vert="horz" lIns="0" tIns="0" rIns="0" bIns="0" rtlCol="0" anchor="t" anchorCtr="0">
            <a:noAutofit/>
          </a:bodyPr>
          <a:lstStyle/>
          <a:p>
            <a:pPr algn="ctr"/>
            <a:r>
              <a:rPr lang="cs-CZ" sz="5400" b="1">
                <a:latin typeface="Calibri"/>
                <a:ea typeface="Calibri"/>
                <a:cs typeface="Calibri"/>
              </a:rPr>
              <a:t>Školský rejstřík</a:t>
            </a:r>
            <a:br>
              <a:rPr lang="cs-CZ" sz="5400" b="1">
                <a:latin typeface="Calibri"/>
                <a:ea typeface="Calibri"/>
                <a:cs typeface="Calibri"/>
              </a:rPr>
            </a:br>
            <a:r>
              <a:rPr lang="cs-CZ" sz="5400" b="1">
                <a:latin typeface="Calibri"/>
                <a:ea typeface="Calibri"/>
                <a:cs typeface="Calibri"/>
              </a:rPr>
              <a:t> </a:t>
            </a:r>
            <a:br>
              <a:rPr lang="cs-CZ" sz="5400" b="1">
                <a:latin typeface="Calibri"/>
                <a:ea typeface="Calibri"/>
                <a:cs typeface="Calibri"/>
              </a:rPr>
            </a:br>
            <a:r>
              <a:rPr lang="cs-CZ" sz="5400" b="1">
                <a:latin typeface="Calibri"/>
                <a:ea typeface="Calibri"/>
                <a:cs typeface="Calibri"/>
              </a:rPr>
              <a:t>stanoviska</a:t>
            </a:r>
            <a:br>
              <a:rPr lang="cs-CZ" sz="5400" b="1">
                <a:latin typeface="Calibri"/>
                <a:ea typeface="Calibri"/>
                <a:cs typeface="Calibri"/>
              </a:rPr>
            </a:br>
            <a:r>
              <a:rPr lang="cs-CZ" sz="5400" b="1">
                <a:latin typeface="Calibri"/>
                <a:ea typeface="Calibri"/>
                <a:cs typeface="Calibri"/>
              </a:rPr>
              <a:t> </a:t>
            </a:r>
            <a:r>
              <a:rPr lang="cs-CZ" sz="5400" b="1" err="1">
                <a:latin typeface="Calibri"/>
                <a:ea typeface="Calibri"/>
                <a:cs typeface="Calibri"/>
              </a:rPr>
              <a:t>khs</a:t>
            </a:r>
            <a:r>
              <a:rPr lang="cs-CZ" sz="5400" b="1">
                <a:latin typeface="Calibri"/>
                <a:ea typeface="Calibri"/>
                <a:cs typeface="Calibri"/>
              </a:rPr>
              <a:t> a stavebního úřadu</a:t>
            </a:r>
            <a:endParaRPr lang="cs-CZ" sz="5400" b="1">
              <a:ea typeface="Calibri"/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767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Shrnutí hlavních bodů vyhlášky č. 61/2018 Sb. </a:t>
            </a:r>
            <a:endParaRPr lang="cs-CZ">
              <a:cs typeface="Calibri"/>
            </a:endParaRPr>
          </a:p>
          <a:p>
            <a:endParaRPr lang="cs-CZ" sz="2800" b="1"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60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53" y="957580"/>
            <a:ext cx="11139681" cy="5385460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/>
            <a:r>
              <a:rPr lang="cs-CZ" sz="1800">
                <a:latin typeface="Calibri"/>
                <a:cs typeface="Calibri"/>
              </a:rPr>
              <a:t>Možnost </a:t>
            </a: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nakládání s nebezpečnými chemickými látkami a směsmi podle druhu nebezpečnosti rozlišenými v přílohách vyhlášky pro jednotlivé věkové</a:t>
            </a:r>
            <a:r>
              <a:rPr lang="cs-CZ" sz="1800">
                <a:latin typeface="Calibri"/>
                <a:cs typeface="Calibri"/>
              </a:rPr>
              <a:t> kategorie žáků.</a:t>
            </a:r>
            <a:endParaRPr lang="cs-CZ" sz="1800">
              <a:latin typeface="Calibri"/>
              <a:cs typeface="Calibri Light"/>
            </a:endParaRPr>
          </a:p>
          <a:p>
            <a:pPr marL="323850" indent="-215900"/>
            <a:r>
              <a:rPr lang="cs-CZ" sz="1800" b="1">
                <a:latin typeface="Calibri"/>
                <a:cs typeface="Calibri"/>
              </a:rPr>
              <a:t>Možnost nakládání:</a:t>
            </a:r>
          </a:p>
          <a:p>
            <a:pPr marL="107950" indent="0">
              <a:buNone/>
            </a:pPr>
            <a:r>
              <a:rPr lang="cs-CZ" sz="1800">
                <a:latin typeface="Calibri"/>
                <a:cs typeface="Arial"/>
              </a:rPr>
              <a:t>  a)</a:t>
            </a:r>
            <a:r>
              <a:rPr lang="cs-CZ" sz="1800">
                <a:solidFill>
                  <a:srgbClr val="000000"/>
                </a:solidFill>
                <a:latin typeface="Calibri"/>
                <a:cs typeface="Arial"/>
              </a:rPr>
              <a:t> </a:t>
            </a: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pro žáky </a:t>
            </a:r>
            <a:r>
              <a:rPr lang="cs-CZ" sz="1800">
                <a:latin typeface="Calibri"/>
                <a:cs typeface="Calibri"/>
              </a:rPr>
              <a:t>při vyučování v základním vzdělávání a žáci nižších ročníků středního,</a:t>
            </a:r>
            <a:endParaRPr lang="cs-CZ" sz="1800">
              <a:latin typeface="Calibri"/>
              <a:cs typeface="Calibri Light" panose="020F0302020204030204" pitchFamily="34" charset="0"/>
            </a:endParaRPr>
          </a:p>
          <a:p>
            <a:pPr marL="107950" indent="0">
              <a:buNone/>
            </a:pPr>
            <a:r>
              <a:rPr lang="cs-CZ" sz="1800">
                <a:latin typeface="Calibri"/>
                <a:cs typeface="Arial"/>
              </a:rPr>
              <a:t>  b) </a:t>
            </a:r>
            <a:r>
              <a:rPr lang="cs-CZ" sz="1800">
                <a:latin typeface="Calibri"/>
                <a:cs typeface="Calibri"/>
              </a:rPr>
              <a:t>pro žáky  ve věku 12 až 15 let v zájmovém vzdělávání</a:t>
            </a: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endParaRPr lang="cs-CZ" sz="1800">
              <a:latin typeface="Calibri"/>
              <a:cs typeface="Calibri Light" panose="020F0302020204030204" pitchFamily="34" charset="0"/>
            </a:endParaRPr>
          </a:p>
          <a:p>
            <a:pPr marL="107950" indent="0">
              <a:buNone/>
            </a:pPr>
            <a:r>
              <a:rPr lang="cs-CZ" sz="1800">
                <a:latin typeface="Calibri"/>
                <a:cs typeface="Arial"/>
              </a:rPr>
              <a:t>  c) </a:t>
            </a:r>
            <a:r>
              <a:rPr lang="cs-CZ" sz="1800">
                <a:latin typeface="Calibri"/>
                <a:cs typeface="Calibri"/>
              </a:rPr>
              <a:t>pro žáky ve středním vzdělávání při teoretickém a praktickém </a:t>
            </a: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vyučování žáci</a:t>
            </a:r>
            <a:r>
              <a:rPr lang="cs-CZ" sz="1800">
                <a:latin typeface="Calibri"/>
                <a:cs typeface="Calibri"/>
              </a:rPr>
              <a:t>,</a:t>
            </a:r>
            <a:endParaRPr lang="cs-CZ" sz="1800">
              <a:latin typeface="Calibri"/>
              <a:cs typeface="Calibri Light" panose="020F0302020204030204" pitchFamily="34" charset="0"/>
            </a:endParaRPr>
          </a:p>
          <a:p>
            <a:pPr marL="107950" indent="0">
              <a:buNone/>
            </a:pPr>
            <a:r>
              <a:rPr lang="cs-CZ" sz="1800">
                <a:latin typeface="Calibri"/>
                <a:cs typeface="Arial"/>
              </a:rPr>
              <a:t>  d)</a:t>
            </a:r>
            <a:r>
              <a:rPr lang="cs-CZ" sz="1800">
                <a:solidFill>
                  <a:srgbClr val="000000"/>
                </a:solidFill>
                <a:latin typeface="Calibri"/>
                <a:cs typeface="Arial"/>
              </a:rPr>
              <a:t> </a:t>
            </a: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pro </a:t>
            </a:r>
            <a:r>
              <a:rPr lang="cs-CZ" sz="1800">
                <a:latin typeface="Calibri"/>
                <a:cs typeface="Calibri"/>
              </a:rPr>
              <a:t>žáky ve věku 15 až 18 let v zájmovém vzdělávání .</a:t>
            </a:r>
            <a:endParaRPr lang="cs-CZ" sz="1800">
              <a:latin typeface="Calibri"/>
              <a:cs typeface="Calibri Light" panose="020F0302020204030204" pitchFamily="34" charset="0"/>
            </a:endParaRPr>
          </a:p>
          <a:p>
            <a:pPr marL="323850" indent="-215900"/>
            <a:r>
              <a:rPr lang="cs-CZ" sz="1800" b="1">
                <a:latin typeface="Calibri"/>
                <a:cs typeface="Calibri"/>
              </a:rPr>
              <a:t>Bude tedy </a:t>
            </a:r>
            <a:r>
              <a:rPr lang="cs-CZ" sz="1800" b="1">
                <a:solidFill>
                  <a:srgbClr val="000000"/>
                </a:solidFill>
                <a:latin typeface="Calibri"/>
                <a:cs typeface="Calibri"/>
              </a:rPr>
              <a:t>rozlišováno </a:t>
            </a:r>
            <a:endParaRPr lang="cs-CZ" sz="1800" b="1">
              <a:latin typeface="Calibri"/>
              <a:cs typeface="Calibri"/>
            </a:endParaRPr>
          </a:p>
          <a:p>
            <a:pPr marL="107950" indent="0">
              <a:buNone/>
            </a:pPr>
            <a:r>
              <a:rPr lang="cs-CZ" sz="1800">
                <a:latin typeface="Calibri"/>
                <a:cs typeface="Calibri Light"/>
              </a:rPr>
              <a:t> a)</a:t>
            </a:r>
            <a:r>
              <a:rPr lang="cs-CZ" sz="1800">
                <a:solidFill>
                  <a:srgbClr val="000000"/>
                </a:solidFill>
                <a:latin typeface="Calibri"/>
                <a:cs typeface="Calibri Light"/>
              </a:rPr>
              <a:t> </a:t>
            </a: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podle věku nezletilých </a:t>
            </a:r>
            <a:r>
              <a:rPr lang="cs-CZ" sz="1800">
                <a:latin typeface="Calibri"/>
                <a:cs typeface="Calibri"/>
              </a:rPr>
              <a:t>a </a:t>
            </a: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podle typu vzdělávání – škola, školské </a:t>
            </a:r>
            <a:r>
              <a:rPr lang="cs-CZ" sz="1800">
                <a:latin typeface="Calibri"/>
                <a:cs typeface="Calibri"/>
              </a:rPr>
              <a:t>zájmové vzdělávání (</a:t>
            </a: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mezi to se řadí i</a:t>
            </a:r>
            <a:r>
              <a:rPr lang="cs-CZ" sz="1800">
                <a:latin typeface="Calibri"/>
                <a:cs typeface="Calibri"/>
              </a:rPr>
              <a:t> předmětové olympiády), a to z důvodu rozlišení nebezpečných chemických látek, se kterými tak která skupina může nakládat,</a:t>
            </a:r>
            <a:endParaRPr lang="cs-CZ" sz="1800">
              <a:latin typeface="Calibri"/>
              <a:cs typeface="Calibri Light" panose="020F0302020204030204" pitchFamily="34" charset="0"/>
            </a:endParaRPr>
          </a:p>
          <a:p>
            <a:pPr marL="107950" indent="0">
              <a:buNone/>
            </a:pPr>
            <a:r>
              <a:rPr lang="cs-CZ" sz="1800">
                <a:latin typeface="Calibri"/>
                <a:cs typeface="Calibri Light"/>
              </a:rPr>
              <a:t> b)</a:t>
            </a:r>
            <a:r>
              <a:rPr lang="cs-CZ" sz="1800">
                <a:solidFill>
                  <a:srgbClr val="000000"/>
                </a:solidFill>
                <a:latin typeface="Calibri"/>
                <a:cs typeface="Calibri Light"/>
              </a:rPr>
              <a:t> </a:t>
            </a: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podle typu dozoru či dohledu odpovědné osoby, resp. osoby s odbornou způsobilostí. </a:t>
            </a:r>
            <a:endParaRPr lang="cs-CZ" sz="1800">
              <a:latin typeface="Calibri"/>
              <a:cs typeface="Calibri Light" panose="020F0302020204030204" pitchFamily="34" charset="0"/>
            </a:endParaRPr>
          </a:p>
          <a:p>
            <a:pPr marL="323850" indent="-215900"/>
            <a:r>
              <a:rPr lang="cs-CZ" sz="1800" b="1">
                <a:solidFill>
                  <a:srgbClr val="000000"/>
                </a:solidFill>
                <a:latin typeface="Calibri"/>
                <a:cs typeface="Calibri"/>
              </a:rPr>
              <a:t>Odlišujeme </a:t>
            </a: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však školní </a:t>
            </a:r>
            <a:r>
              <a:rPr lang="cs-CZ" sz="1800">
                <a:latin typeface="Calibri"/>
                <a:cs typeface="Calibri"/>
              </a:rPr>
              <a:t>a zájmové vzdělávání </a:t>
            </a:r>
            <a:r>
              <a:rPr lang="cs-CZ" sz="1800" b="1">
                <a:latin typeface="Calibri"/>
                <a:cs typeface="Calibri"/>
              </a:rPr>
              <a:t>a chceme</a:t>
            </a:r>
            <a:r>
              <a:rPr lang="cs-CZ" sz="1800">
                <a:latin typeface="Calibri"/>
                <a:cs typeface="Calibri"/>
              </a:rPr>
              <a:t>, aby žáci nižších ročníků středního vzdělávání nemohli </a:t>
            </a:r>
            <a:r>
              <a:rPr lang="cs-CZ" sz="1800">
                <a:solidFill>
                  <a:srgbClr val="000000"/>
                </a:solidFill>
                <a:latin typeface="Calibri"/>
                <a:cs typeface="Calibri"/>
              </a:rPr>
              <a:t>s látkami </a:t>
            </a:r>
            <a:r>
              <a:rPr lang="cs-CZ" sz="1800">
                <a:latin typeface="Calibri"/>
                <a:cs typeface="Calibri"/>
              </a:rPr>
              <a:t>v příloze 2 nakládat.</a:t>
            </a:r>
          </a:p>
          <a:p>
            <a:pPr marL="323850" indent="-215900"/>
            <a:r>
              <a:rPr lang="cs-CZ" sz="1800">
                <a:latin typeface="Calibri"/>
                <a:cs typeface="Calibri"/>
              </a:rPr>
              <a:t>Obdobně bude v jednotlivých věkových kategoriích upravena možnost </a:t>
            </a:r>
            <a:r>
              <a:rPr lang="cs-CZ" sz="1800" b="1">
                <a:latin typeface="Calibri"/>
                <a:cs typeface="Calibri"/>
              </a:rPr>
              <a:t>expozice s biologickými činiteli</a:t>
            </a:r>
            <a:r>
              <a:rPr lang="cs-CZ" sz="1800">
                <a:latin typeface="Calibri"/>
                <a:cs typeface="Calibri"/>
              </a:rPr>
              <a:t>, přičemž výčet bude taktéž v příloze, a bude zde nutný dohled odpovědné osoby.</a:t>
            </a:r>
          </a:p>
          <a:p>
            <a:pPr marL="323850" indent="-215900"/>
            <a:r>
              <a:rPr lang="cs-CZ" sz="1800">
                <a:latin typeface="Calibri"/>
                <a:cs typeface="Calibri"/>
              </a:rPr>
              <a:t>Možnost </a:t>
            </a:r>
            <a:r>
              <a:rPr lang="cs-CZ" sz="1800" b="1">
                <a:latin typeface="Calibri"/>
                <a:cs typeface="Calibri"/>
              </a:rPr>
              <a:t>nebezpečné expozice prachu </a:t>
            </a:r>
            <a:r>
              <a:rPr lang="cs-CZ" sz="1800">
                <a:latin typeface="Calibri"/>
                <a:cs typeface="Calibri"/>
              </a:rPr>
              <a:t>bude umožněna </a:t>
            </a:r>
            <a:r>
              <a:rPr lang="cs-CZ" sz="1800" b="1">
                <a:latin typeface="Calibri"/>
                <a:cs typeface="Calibri"/>
              </a:rPr>
              <a:t>jen</a:t>
            </a:r>
            <a:r>
              <a:rPr lang="cs-CZ" sz="1800">
                <a:latin typeface="Calibri"/>
                <a:cs typeface="Calibri"/>
              </a:rPr>
              <a:t> pro věkovou kategorii </a:t>
            </a:r>
            <a:r>
              <a:rPr lang="cs-CZ" sz="1800" b="1">
                <a:latin typeface="Calibri"/>
                <a:cs typeface="Calibri"/>
              </a:rPr>
              <a:t>mladistvých.</a:t>
            </a:r>
          </a:p>
          <a:p>
            <a:pPr marL="450850" indent="-342900" algn="just"/>
            <a:endParaRPr lang="cs-CZ" sz="1800">
              <a:latin typeface="Calibri"/>
              <a:cs typeface="Calibri"/>
            </a:endParaRPr>
          </a:p>
          <a:p>
            <a:pPr marL="450850" indent="-342900" algn="just"/>
            <a:endParaRPr lang="cs-CZ" sz="2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963892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2263806"/>
            <a:ext cx="10838169" cy="1660123"/>
          </a:xfrm>
        </p:spPr>
        <p:txBody>
          <a:bodyPr>
            <a:normAutofit/>
          </a:bodyPr>
          <a:lstStyle/>
          <a:p>
            <a:pPr algn="ctr"/>
            <a:r>
              <a:rPr lang="cs-CZ" sz="6000" b="1"/>
              <a:t>Inovace oborové soustavy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61800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1007E-BB08-F71F-0914-A484116EA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915" y="369968"/>
            <a:ext cx="10838169" cy="622138"/>
          </a:xfrm>
        </p:spPr>
        <p:txBody>
          <a:bodyPr>
            <a:normAutofit/>
          </a:bodyPr>
          <a:lstStyle/>
          <a:p>
            <a:r>
              <a:rPr lang="cs-CZ" sz="4000" b="1" dirty="0"/>
              <a:t>inovace oborové soustavy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DDFCA5-A4BE-0E63-86F6-32CE95497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915" y="1423447"/>
            <a:ext cx="10515600" cy="4892511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7558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cs-CZ" sz="2400" b="1" u="none" strike="noStrike" kern="1200" cap="none" spc="0" normalizeH="0" baseline="0" noProof="0" dirty="0">
                <a:ln>
                  <a:noFill/>
                </a:ln>
                <a:solidFill>
                  <a:srgbClr val="5F7184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Východisko: </a:t>
            </a:r>
            <a:r>
              <a:rPr kumimoji="0" lang="cs-CZ" sz="2400" b="0" u="none" strike="noStrike" kern="1200" cap="none" spc="0" normalizeH="0" baseline="0" noProof="0" dirty="0">
                <a:ln>
                  <a:noFill/>
                </a:ln>
                <a:solidFill>
                  <a:srgbClr val="5F7184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 2030+, IK S 2030+ Inovace oborové soustavy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7558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cs-CZ" sz="2400" b="1" u="none" strike="noStrike" kern="1200" cap="none" spc="0" normalizeH="0" baseline="0" noProof="0" dirty="0">
                <a:ln>
                  <a:noFill/>
                </a:ln>
                <a:solidFill>
                  <a:srgbClr val="5F7184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Cílem je vytvořit transparentní, přehlednou, srozumitelnou a funkční soustavu odborného vzdělání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7558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cs-CZ" sz="2400" b="1" u="none" strike="noStrike" kern="1200" cap="none" spc="0" normalizeH="0" baseline="0" noProof="0" dirty="0">
                <a:ln>
                  <a:noFill/>
                </a:ln>
                <a:solidFill>
                  <a:srgbClr val="5F7184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Princip koncepce IOS</a:t>
            </a:r>
          </a:p>
          <a:p>
            <a:pPr marL="9715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7558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0" u="none" strike="noStrike" kern="1200" cap="none" spc="0" normalizeH="0" baseline="0" noProof="0" dirty="0">
                <a:ln>
                  <a:noFill/>
                </a:ln>
                <a:solidFill>
                  <a:srgbClr val="5F7184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uplatnění absolventů na trhu práce (nové technologie, měnící se požadavky zaměstnavatelů, nové pozice, …)</a:t>
            </a:r>
          </a:p>
          <a:p>
            <a:pPr marL="9715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7558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0" u="none" strike="noStrike" kern="1200" cap="none" spc="0" normalizeH="0" baseline="0" noProof="0" dirty="0">
                <a:ln>
                  <a:noFill/>
                </a:ln>
                <a:solidFill>
                  <a:srgbClr val="5F7184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společný odborný základ + navazující kvalifikace/zaměření</a:t>
            </a:r>
          </a:p>
          <a:p>
            <a:pPr marL="9715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7558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0" u="none" strike="noStrike" kern="1200" cap="none" spc="0" normalizeH="0" baseline="0" noProof="0" dirty="0">
                <a:ln>
                  <a:noFill/>
                </a:ln>
                <a:solidFill>
                  <a:srgbClr val="5F7184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prostupná (otevřená) vzdělávací cesta</a:t>
            </a:r>
          </a:p>
          <a:p>
            <a:pPr marL="9715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7558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2400" b="0" u="none" strike="noStrike" kern="1200" cap="none" spc="0" normalizeH="0" baseline="0" noProof="0" dirty="0">
                <a:ln>
                  <a:noFill/>
                </a:ln>
                <a:solidFill>
                  <a:srgbClr val="5F7184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podpora celoživotního vzdělávání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A587DBB-5356-3EF4-D8C3-73B70A1D0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53395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itle 1">
            <a:extLst>
              <a:ext uri="{FF2B5EF4-FFF2-40B4-BE49-F238E27FC236}">
                <a16:creationId xmlns:a16="http://schemas.microsoft.com/office/drawing/2014/main" id="{A64001B1-EABE-4572-61AA-A2290E39C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515" y="369968"/>
            <a:ext cx="10838169" cy="622138"/>
          </a:xfrm>
        </p:spPr>
        <p:txBody>
          <a:bodyPr>
            <a:normAutofit/>
          </a:bodyPr>
          <a:lstStyle/>
          <a:p>
            <a:r>
              <a:rPr lang="cs-CZ" sz="4000" b="1" dirty="0"/>
              <a:t>Konference </a:t>
            </a:r>
            <a:r>
              <a:rPr lang="cs-CZ" sz="4000" b="1" dirty="0" err="1"/>
              <a:t>Currirulum</a:t>
            </a:r>
            <a:r>
              <a:rPr lang="cs-CZ" sz="4000" b="1" dirty="0"/>
              <a:t> 2024</a:t>
            </a:r>
            <a:endParaRPr lang="en-US" sz="4000" b="1" dirty="0"/>
          </a:p>
        </p:txBody>
      </p:sp>
      <p:pic>
        <p:nvPicPr>
          <p:cNvPr id="2050" name="Picture 2" descr="Náhled obrázku">
            <a:extLst>
              <a:ext uri="{FF2B5EF4-FFF2-40B4-BE49-F238E27FC236}">
                <a16:creationId xmlns:a16="http://schemas.microsoft.com/office/drawing/2014/main" id="{E301294D-9013-F084-1BD7-058DB46EC29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40631" y="1825625"/>
            <a:ext cx="4351338" cy="4351338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057" name="Content Placeholder 3">
            <a:extLst>
              <a:ext uri="{FF2B5EF4-FFF2-40B4-BE49-F238E27FC236}">
                <a16:creationId xmlns:a16="http://schemas.microsoft.com/office/drawing/2014/main" id="{8EC1A1F5-0FFE-11E1-9410-3DE90EF21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599" y="1825625"/>
            <a:ext cx="51562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Konference byla informační a diskusní platformou pro všechny aktéry zainteresované ve vzdělávání, jimž není lhostejná budoucnost českého středního odborného školství.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Program reflektoval aktuální výzvy a trendy </a:t>
            </a:r>
            <a:br>
              <a:rPr lang="cs-CZ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v této oblasti. Účastníky čekají odborné přednášky, panelové diskuse, workshopy </a:t>
            </a:r>
            <a:br>
              <a:rPr lang="cs-CZ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 příležitost pro neformální networking.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Hlavním cílem konference bylo představit inovaci oborové soustavy a diskutovat o možnostech a směrech, které mohou napomoci rozvoji kvalitního a moderního středního odborného vzdělávání v České republice.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41DC6E-F836-ADF0-7621-0E5650B71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4566" y="101218"/>
            <a:ext cx="49743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EB70F08-41D3-4C49-9139-1BF5B9A15634}" type="slidenum">
              <a:rPr lang="cs-CZ" smtClean="0"/>
              <a:pPr>
                <a:spcAft>
                  <a:spcPts val="600"/>
                </a:spcAft>
              </a:pPr>
              <a:t>63</a:t>
            </a:fld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5059E6B-F4B8-3904-191D-317C9B74F048}"/>
              </a:ext>
            </a:extLst>
          </p:cNvPr>
          <p:cNvSpPr txBox="1"/>
          <p:nvPr/>
        </p:nvSpPr>
        <p:spPr>
          <a:xfrm>
            <a:off x="3506772" y="992106"/>
            <a:ext cx="51980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00B050"/>
                </a:solidFill>
              </a:rPr>
              <a:t>= otevření veřejné konzultace</a:t>
            </a:r>
          </a:p>
        </p:txBody>
      </p:sp>
    </p:spTree>
    <p:extLst>
      <p:ext uri="{BB962C8B-B14F-4D97-AF65-F5344CB8AC3E}">
        <p14:creationId xmlns:p14="http://schemas.microsoft.com/office/powerpoint/2010/main" val="262055178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23360" y="295888"/>
            <a:ext cx="10219240" cy="724139"/>
          </a:xfrm>
        </p:spPr>
        <p:txBody>
          <a:bodyPr lIns="91440" tIns="45720" rIns="91440" bIns="45720" anchor="t"/>
          <a:lstStyle/>
          <a:p>
            <a:r>
              <a:rPr lang="cs-CZ" sz="4000" dirty="0">
                <a:solidFill>
                  <a:srgbClr val="F47839"/>
                </a:solidFill>
                <a:latin typeface="Open Sans Extrabold"/>
                <a:ea typeface="Open Sans Extrabold"/>
                <a:cs typeface="Open Sans Extrabold"/>
              </a:rPr>
              <a:t>Co plánujeme v nejbližší době?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568206" y="1150338"/>
            <a:ext cx="10491303" cy="4958800"/>
          </a:xfrm>
        </p:spPr>
        <p:txBody>
          <a:bodyPr lIns="91440" tIns="45720" rIns="91440" bIns="45720" anchor="t"/>
          <a:lstStyle/>
          <a:p>
            <a:r>
              <a:rPr lang="cs-CZ" sz="2400" b="1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Otevíráme téma středních škol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Koncepční kulaté stoly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vize středního vzdělávání (8. 11)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lycea (22.11.)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IOS (5. 12.)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9 oborových kulatých stolů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sběr zpětné vazby po veřejném představení návrhů jednotlivých sektorů - dotazník</a:t>
            </a:r>
            <a:endParaRPr lang="cs-CZ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doladění návrhu IOS a předložení na MŠMT do konce roku 2024</a:t>
            </a:r>
          </a:p>
          <a:p>
            <a:r>
              <a:rPr lang="cs-CZ" sz="2400" b="1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Dále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Zahájení a tvorba RVP SOV (01/25)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vytvoření RVP nového Lycea (11/24)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zahájení vzdělávání podle pokusného ověřování k nově koncipovanému OV Lyceum (09/25)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23263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2263806"/>
            <a:ext cx="10838169" cy="1660123"/>
          </a:xfrm>
        </p:spPr>
        <p:txBody>
          <a:bodyPr>
            <a:normAutofit/>
          </a:bodyPr>
          <a:lstStyle/>
          <a:p>
            <a:pPr algn="ctr"/>
            <a:r>
              <a:rPr lang="cs-CZ" sz="6000" b="1"/>
              <a:t>Děkujeme vám za pozornost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65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23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915" y="283780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Calibri"/>
                <a:cs typeface="Calibri"/>
              </a:rPr>
              <a:t>Stavební a hygienická vyhláška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7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340" y="735291"/>
            <a:ext cx="11152093" cy="5522354"/>
          </a:xfrm>
        </p:spPr>
        <p:txBody>
          <a:bodyPr vert="horz" lIns="0" tIns="0" rIns="0" bIns="0" rtlCol="0" anchor="t">
            <a:noAutofit/>
          </a:bodyPr>
          <a:lstStyle/>
          <a:p>
            <a:pPr algn="just">
              <a:lnSpc>
                <a:spcPct val="150000"/>
              </a:lnSpc>
              <a:spcAft>
                <a:spcPts val="300"/>
              </a:spcAft>
            </a:pPr>
            <a:r>
              <a:rPr lang="cs-CZ" sz="2000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</a:t>
            </a:r>
            <a:r>
              <a:rPr lang="cs-CZ" sz="20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polovině června 2024 byly ve Sbírce zákonů zveřejněny nové vyhlášky:</a:t>
            </a:r>
          </a:p>
          <a:p>
            <a:pPr marL="897750" lvl="2" indent="-285750" algn="just">
              <a:lnSpc>
                <a:spcPct val="150000"/>
              </a:lnSpc>
              <a:spcAft>
                <a:spcPts val="300"/>
              </a:spcAft>
              <a:buFontTx/>
              <a:buChar char="-"/>
            </a:pPr>
            <a:r>
              <a:rPr lang="cs-CZ" sz="20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Vyhláška č. 146/2024 Sb. o požadavcích na výstavbu (tzv. 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stavební vyhláška</a:t>
            </a:r>
            <a:r>
              <a:rPr lang="cs-CZ" sz="20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897750" lvl="2" indent="-285750" algn="just">
              <a:lnSpc>
                <a:spcPct val="150000"/>
              </a:lnSpc>
              <a:spcAft>
                <a:spcPts val="300"/>
              </a:spcAft>
              <a:buFontTx/>
              <a:buChar char="-"/>
            </a:pPr>
            <a:r>
              <a:rPr lang="cs-CZ" sz="20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Vyhláška č. 160/2024 Sb. o hygienických požadavcích na prostory a provoz zařízení a provozoven pro výchovu a vzdělávání dětí a mladistvých a dětských skupin (tzv. 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hygienická vyhláška</a:t>
            </a:r>
            <a:r>
              <a:rPr lang="cs-CZ" sz="20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 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300"/>
              </a:spcAft>
            </a:pPr>
            <a:r>
              <a:rPr lang="cs-CZ" sz="20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Obě vyhlášky je třeba vnímat jako celek. Každá reguluje odlišnou oblast, ale dohromady určují pravidla pro výstavbu a provoz škol a školských zařízení. 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Společně tak přinášejí nová pravidla pro stavbu a provoz škol, umožní vytvářet vzdělávací prostory pro moderní výuku i jednodušší přestavby stávajících objektů.</a:t>
            </a:r>
            <a:endParaRPr lang="cs-CZ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Stavební vyhláška reguluje výstavbu a rekonstrukce samotných budov a technické požadavky spojené se stavbou jako takovou. Definuje podmínky, za kterých je možné budovu zkolaudovat. </a:t>
            </a:r>
            <a:endParaRPr lang="cs-CZ" sz="2000" b="1" dirty="0"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cs-CZ" sz="2000" b="1" dirty="0">
                <a:latin typeface="Calibri" panose="020F0502020204030204" pitchFamily="34" charset="0"/>
                <a:ea typeface="Aptos" panose="020B0004020202020204" pitchFamily="34" charset="0"/>
              </a:rPr>
              <a:t>H</a:t>
            </a:r>
            <a:r>
              <a:rPr lang="cs-CZ" sz="20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ygienická vyhláška nově stanovuje zejména podmínky pro provoz škol a školských zařízení, tedy to, co je při provozování škol potřeba dodržovat, případně to, co lze měnit bez stavebního či kolaudačního řízení</a:t>
            </a:r>
            <a:r>
              <a:rPr lang="cs-CZ" sz="20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.</a:t>
            </a:r>
            <a:endParaRPr lang="cs-CZ" sz="2000" dirty="0">
              <a:latin typeface="Calibri"/>
              <a:ea typeface="Calibri"/>
              <a:cs typeface="Calibri"/>
            </a:endParaRPr>
          </a:p>
          <a:p>
            <a:pPr marL="107950" indent="0">
              <a:buNone/>
            </a:pPr>
            <a:br>
              <a:rPr lang="cs-CZ" sz="2000" dirty="0">
                <a:latin typeface="Calibri"/>
                <a:cs typeface="Calibri"/>
              </a:rPr>
            </a:br>
            <a:r>
              <a:rPr lang="cs-CZ" sz="2000" dirty="0">
                <a:latin typeface="Calibri"/>
                <a:cs typeface="Calibri"/>
              </a:rPr>
              <a:t> </a:t>
            </a:r>
            <a:endParaRPr lang="cs-CZ" sz="2000" dirty="0">
              <a:latin typeface="Calibri"/>
              <a:ea typeface="Calibri"/>
              <a:cs typeface="Calibri"/>
            </a:endParaRPr>
          </a:p>
          <a:p>
            <a:pPr marL="107950" indent="0">
              <a:buNone/>
            </a:pPr>
            <a:endParaRPr lang="cs-CZ" sz="2000" b="1" dirty="0">
              <a:latin typeface="Calibri"/>
              <a:cs typeface="Calibri"/>
            </a:endParaRPr>
          </a:p>
          <a:p>
            <a:pPr marL="323850" indent="-215900" algn="just"/>
            <a:endParaRPr lang="cs-CZ" sz="2400" dirty="0">
              <a:effectLst/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323850" indent="-215900" algn="just"/>
            <a:endParaRPr lang="cs-CZ" sz="2400" dirty="0">
              <a:latin typeface="+mn-lt"/>
              <a:cs typeface="Calibri" panose="020F0502020204030204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  <a:p>
            <a:pPr marL="565150" indent="-457200">
              <a:buAutoNum type="arabicPeriod"/>
            </a:pPr>
            <a:endParaRPr lang="cs-CZ" dirty="0">
              <a:cs typeface="Calibri Light" panose="020F0302020204030204" pitchFamily="34" charset="0"/>
            </a:endParaRPr>
          </a:p>
          <a:p>
            <a:pPr marL="107950" lvl="1"/>
            <a:r>
              <a:rPr lang="cs-CZ" dirty="0">
                <a:latin typeface="Calibri Light"/>
                <a:ea typeface="Calibri Light"/>
                <a:cs typeface="Calibri Light"/>
              </a:rPr>
              <a:t>	</a:t>
            </a: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325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E6AED-B396-9880-0CE9-6E35AAE8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25989-139C-0969-BBAD-B6055456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622138"/>
          </a:xfrm>
        </p:spPr>
        <p:txBody>
          <a:bodyPr>
            <a:normAutofit/>
          </a:bodyPr>
          <a:lstStyle/>
          <a:p>
            <a:r>
              <a:rPr lang="cs-CZ" sz="2800" b="1">
                <a:latin typeface="Calibri"/>
                <a:cs typeface="Calibri"/>
              </a:rPr>
              <a:t>Změny v souvislosti s novou vyhláškou č. 160/2024 sb.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893AE6-C3B6-DCB1-EE97-10E0F6E62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8</a:t>
            </a:fld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94E4E4-3905-B14B-EA11-E4C24B8DA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340" y="1088481"/>
            <a:ext cx="11152093" cy="5169164"/>
          </a:xfrm>
        </p:spPr>
        <p:txBody>
          <a:bodyPr vert="horz" lIns="0" tIns="0" rIns="0" bIns="0" rtlCol="0" anchor="t">
            <a:noAutofit/>
          </a:bodyPr>
          <a:lstStyle/>
          <a:p>
            <a:pPr marL="107950" indent="0" algn="just">
              <a:buNone/>
            </a:pPr>
            <a:r>
              <a:rPr lang="cs-CZ" sz="2000" dirty="0">
                <a:latin typeface="Calibri"/>
                <a:ea typeface="Calibri Light"/>
                <a:cs typeface="Calibri Light"/>
              </a:rPr>
              <a:t>I po nabytí účinnosti nové vyhlášky č. 160/2024 Sb. dnem 1. července 2024 </a:t>
            </a:r>
            <a:r>
              <a:rPr lang="cs-CZ" sz="2000" b="1" dirty="0">
                <a:latin typeface="Calibri"/>
                <a:ea typeface="Calibri Light"/>
                <a:cs typeface="Calibri Light"/>
              </a:rPr>
              <a:t>zůstává zachována povinnost</a:t>
            </a:r>
            <a:r>
              <a:rPr lang="cs-CZ" sz="2000" dirty="0">
                <a:latin typeface="Calibri"/>
                <a:ea typeface="Calibri Light"/>
                <a:cs typeface="Calibri Light"/>
              </a:rPr>
              <a:t> vydávat stanoviska orgánu ochrany veřejného zdraví podle § 147 odst. 1 písm. h) školského zákona pro účely zápisů do školského rejstříku.</a:t>
            </a:r>
            <a:endParaRPr lang="cs-CZ" sz="2000" dirty="0">
              <a:latin typeface="Calibri"/>
              <a:ea typeface="Calibri"/>
              <a:cs typeface="Calibri"/>
            </a:endParaRPr>
          </a:p>
          <a:p>
            <a:pPr marL="107950" indent="0" algn="just">
              <a:buNone/>
            </a:pPr>
            <a:r>
              <a:rPr lang="cs-CZ" sz="2000" dirty="0">
                <a:latin typeface="Calibri"/>
                <a:ea typeface="Calibri Light"/>
                <a:cs typeface="Calibri Light"/>
              </a:rPr>
              <a:t>Zákon vyžaduje, aby stanovisko obsahovalo závěr „</a:t>
            </a:r>
            <a:r>
              <a:rPr lang="cs-CZ" sz="2000" b="1" dirty="0">
                <a:latin typeface="Calibri"/>
                <a:ea typeface="Calibri Light"/>
                <a:cs typeface="Calibri Light"/>
              </a:rPr>
              <a:t>že příslušné prostory lze užívat pro navrhovaný účel,</a:t>
            </a:r>
            <a:r>
              <a:rPr lang="cs-CZ" sz="2000" dirty="0">
                <a:latin typeface="Calibri"/>
                <a:ea typeface="Calibri Light"/>
                <a:cs typeface="Calibri Light"/>
              </a:rPr>
              <a:t> </a:t>
            </a:r>
            <a:r>
              <a:rPr lang="cs-CZ" sz="2000" b="1" dirty="0">
                <a:latin typeface="Calibri"/>
                <a:ea typeface="Calibri Light"/>
                <a:cs typeface="Calibri Light"/>
              </a:rPr>
              <a:t>včetně údaje o nejvyšším počtu osob, které lze v těchto prostorách vzdělávat nebo jim poskytovat školské služby</a:t>
            </a:r>
            <a:r>
              <a:rPr lang="cs-CZ" sz="2000" dirty="0">
                <a:latin typeface="Calibri"/>
                <a:ea typeface="Calibri Light"/>
                <a:cs typeface="Calibri Light"/>
              </a:rPr>
              <a:t>“. </a:t>
            </a:r>
            <a:endParaRPr lang="cs-CZ" sz="2000" dirty="0">
              <a:latin typeface="Calibri"/>
              <a:ea typeface="Calibri"/>
              <a:cs typeface="Calibri"/>
            </a:endParaRPr>
          </a:p>
          <a:p>
            <a:pPr marL="107950" indent="0" algn="just">
              <a:buNone/>
            </a:pPr>
            <a:r>
              <a:rPr lang="cs-CZ" sz="2000" dirty="0">
                <a:latin typeface="Calibri"/>
                <a:ea typeface="Calibri Light"/>
                <a:cs typeface="Calibri Light"/>
              </a:rPr>
              <a:t>Pro čely posuzování žádostí do školského rejstříku je </a:t>
            </a:r>
            <a:r>
              <a:rPr lang="cs-CZ" sz="2000" b="1" u="sng" dirty="0">
                <a:latin typeface="Calibri"/>
                <a:ea typeface="Calibri Light"/>
                <a:cs typeface="Calibri Light"/>
              </a:rPr>
              <a:t>dostačující závěr krajské hygienické stanice, že dané prostory naplňují hygienické předpisy (zejména novou vyhlášku č. 160/2024 Sb.,) a že hygienické předpisy nebrání tomu, aby v prostorách uvedených v žádosti bylo možné vzdělávat počet osob uvedený v žádosti (tento počet bude obsažený v žádosti o zápis </a:t>
            </a:r>
            <a:r>
              <a:rPr lang="cs-CZ" sz="2000" b="1" u="sng" dirty="0">
                <a:latin typeface="Calibri"/>
                <a:ea typeface="Calibri"/>
                <a:cs typeface="Calibri"/>
              </a:rPr>
              <a:t>do školského rejstříku</a:t>
            </a:r>
            <a:r>
              <a:rPr lang="cs-CZ" sz="2000" b="1" u="sng" dirty="0">
                <a:latin typeface="Calibri"/>
                <a:ea typeface="Calibri Light"/>
                <a:cs typeface="Calibri Light"/>
              </a:rPr>
              <a:t>). </a:t>
            </a:r>
            <a:endParaRPr lang="cs-CZ" sz="2000" b="1" u="sng" dirty="0">
              <a:latin typeface="Calibri"/>
              <a:ea typeface="Calibri"/>
              <a:cs typeface="Calibri"/>
            </a:endParaRPr>
          </a:p>
          <a:p>
            <a:pPr marL="107950" indent="0" algn="just">
              <a:buNone/>
            </a:pPr>
            <a:r>
              <a:rPr lang="cs-CZ" sz="2000" dirty="0">
                <a:latin typeface="Calibri"/>
                <a:ea typeface="Calibri Light"/>
                <a:cs typeface="Calibri Light"/>
              </a:rPr>
              <a:t>Do doby změny školského zákona není možné zápis do rejstříku bez stanoviska orgánu ochrany veřejného zdraví provést, a proto je nezbytné, aby orgány ochrany veřejného zdraví stanovisko i nadále vydávaly. </a:t>
            </a:r>
            <a:endParaRPr lang="cs-CZ" sz="2000" dirty="0">
              <a:latin typeface="Calibri"/>
              <a:ea typeface="Calibri"/>
              <a:cs typeface="Calibri"/>
            </a:endParaRPr>
          </a:p>
          <a:p>
            <a:pPr marL="107950" indent="0" algn="just">
              <a:buNone/>
            </a:pPr>
            <a:r>
              <a:rPr lang="cs-CZ" sz="2000" dirty="0">
                <a:latin typeface="Calibri"/>
                <a:ea typeface="Calibri"/>
                <a:cs typeface="Calibri"/>
              </a:rPr>
              <a:t>Pro splnění zákonné podmínky je nutné, aby údaj o nejvyšším počtu osob, které lze </a:t>
            </a:r>
            <a:r>
              <a:rPr lang="cs-CZ" sz="2000" b="1" dirty="0">
                <a:latin typeface="Calibri"/>
                <a:ea typeface="Calibri"/>
                <a:cs typeface="Calibri"/>
              </a:rPr>
              <a:t>v daných prostorách</a:t>
            </a:r>
            <a:r>
              <a:rPr lang="cs-CZ" sz="2000" dirty="0">
                <a:latin typeface="Calibri"/>
                <a:ea typeface="Calibri"/>
                <a:cs typeface="Calibri"/>
              </a:rPr>
              <a:t> vzdělávat nebo jim poskytovat školské služby, </a:t>
            </a:r>
            <a:r>
              <a:rPr lang="cs-CZ" sz="2000" b="1" dirty="0">
                <a:latin typeface="Calibri"/>
                <a:ea typeface="Calibri"/>
                <a:cs typeface="Calibri"/>
              </a:rPr>
              <a:t>uváděl ve svém stanovisku též příslušný stavební úřad</a:t>
            </a:r>
            <a:r>
              <a:rPr lang="cs-CZ" sz="2000" dirty="0">
                <a:latin typeface="Calibri"/>
                <a:ea typeface="Calibri"/>
                <a:cs typeface="Calibri"/>
              </a:rPr>
              <a:t>.</a:t>
            </a:r>
          </a:p>
          <a:p>
            <a:pPr marL="107950" indent="0" algn="just">
              <a:buNone/>
            </a:pPr>
            <a:endParaRPr lang="cs-CZ" sz="2000" dirty="0">
              <a:latin typeface="Calibri"/>
              <a:ea typeface="Calibri"/>
              <a:cs typeface="Calibri"/>
            </a:endParaRPr>
          </a:p>
          <a:p>
            <a:pPr marL="107950" indent="0">
              <a:buNone/>
            </a:pPr>
            <a:br>
              <a:rPr lang="cs-CZ" sz="2000" dirty="0">
                <a:latin typeface="Calibri"/>
                <a:cs typeface="Calibri"/>
              </a:rPr>
            </a:br>
            <a:r>
              <a:rPr lang="cs-CZ" sz="2000" dirty="0">
                <a:latin typeface="Calibri"/>
                <a:cs typeface="Calibri"/>
              </a:rPr>
              <a:t> </a:t>
            </a:r>
            <a:endParaRPr lang="cs-CZ" sz="2000" dirty="0">
              <a:latin typeface="Calibri"/>
              <a:ea typeface="Calibri"/>
              <a:cs typeface="Calibri"/>
            </a:endParaRPr>
          </a:p>
          <a:p>
            <a:pPr marL="107950" indent="0">
              <a:buNone/>
            </a:pPr>
            <a:endParaRPr lang="cs-CZ" sz="2000" b="1" dirty="0">
              <a:latin typeface="Calibri"/>
              <a:cs typeface="Calibri"/>
            </a:endParaRPr>
          </a:p>
          <a:p>
            <a:pPr marL="323850" indent="-215900" algn="just"/>
            <a:endParaRPr lang="cs-CZ" sz="2400" dirty="0">
              <a:effectLst/>
              <a:latin typeface="+mn-lt"/>
              <a:ea typeface="Times New Roman" panose="02020603050405020304" pitchFamily="18" charset="0"/>
              <a:cs typeface="Calibri" panose="020F0502020204030204"/>
            </a:endParaRPr>
          </a:p>
          <a:p>
            <a:pPr marL="323850" indent="-215900" algn="just"/>
            <a:endParaRPr lang="cs-CZ" sz="2400" dirty="0">
              <a:latin typeface="+mn-lt"/>
              <a:cs typeface="Calibri" panose="020F0502020204030204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  <a:p>
            <a:pPr marL="565150" indent="-457200">
              <a:buAutoNum type="arabicPeriod"/>
            </a:pPr>
            <a:endParaRPr lang="cs-CZ" dirty="0">
              <a:cs typeface="Calibri Light" panose="020F0302020204030204" pitchFamily="34" charset="0"/>
            </a:endParaRPr>
          </a:p>
          <a:p>
            <a:pPr marL="107950" lvl="1"/>
            <a:r>
              <a:rPr lang="cs-CZ" dirty="0">
                <a:latin typeface="Calibri Light"/>
                <a:ea typeface="Calibri Light"/>
                <a:cs typeface="Calibri Light"/>
              </a:rPr>
              <a:t>	</a:t>
            </a:r>
          </a:p>
          <a:p>
            <a:pPr marL="107950" indent="0">
              <a:buNone/>
            </a:pPr>
            <a:endParaRPr lang="cs-CZ" dirty="0">
              <a:cs typeface="Calibri Light" panose="020F0302020204030204" pitchFamily="34" charset="0"/>
            </a:endParaRPr>
          </a:p>
          <a:p>
            <a:pPr marL="323850" indent="-215900"/>
            <a:endParaRPr lang="cs-CZ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306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1206D-7407-EECD-0A7E-D65CB42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2263805"/>
            <a:ext cx="10838169" cy="2808379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latin typeface="Calibri"/>
                <a:cs typeface="Calibri"/>
              </a:rPr>
              <a:t>Bezplatná jazyková příprava ve středních školách</a:t>
            </a:r>
            <a:br>
              <a:rPr lang="cs-CZ" sz="6000" b="1" dirty="0">
                <a:latin typeface="Calibri"/>
                <a:cs typeface="Calibri"/>
              </a:rPr>
            </a:br>
            <a:r>
              <a:rPr lang="cs-CZ" sz="6000" dirty="0">
                <a:solidFill>
                  <a:srgbClr val="C00000"/>
                </a:solidFill>
                <a:latin typeface="+mn-lt"/>
              </a:rPr>
              <a:t>(již platné)</a:t>
            </a:r>
            <a:endParaRPr lang="cs-CZ" sz="6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416A2-F99E-9F3E-D0BF-3B790AC3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61942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8D96"/>
      </a:accent1>
      <a:accent2>
        <a:srgbClr val="CFDBD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54CE5AB4A28224A961E01E508C51E8D" ma:contentTypeVersion="4" ma:contentTypeDescription="Vytvoří nový dokument" ma:contentTypeScope="" ma:versionID="2d785b1e14b55775ca427cd249fbaa9b">
  <xsd:schema xmlns:xsd="http://www.w3.org/2001/XMLSchema" xmlns:xs="http://www.w3.org/2001/XMLSchema" xmlns:p="http://schemas.microsoft.com/office/2006/metadata/properties" xmlns:ns2="cd8f1949-87a7-43bf-a562-8d3cc4857106" targetNamespace="http://schemas.microsoft.com/office/2006/metadata/properties" ma:root="true" ma:fieldsID="f7a7b0b2945f26238d948c0545cf3b5a" ns2:_="">
    <xsd:import namespace="cd8f1949-87a7-43bf-a562-8d3cc48571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8f1949-87a7-43bf-a562-8d3cc48571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02107A-8117-47B0-A9D5-6F7875E91A57}">
  <ds:schemaRefs>
    <ds:schemaRef ds:uri="cd8f1949-87a7-43bf-a562-8d3cc485710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8CB4F7A-5747-48AB-B797-E6AB3ACDF327}">
  <ds:schemaRefs>
    <ds:schemaRef ds:uri="cd8f1949-87a7-43bf-a562-8d3cc485710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18F6E3C-A148-41A0-A955-93EA588551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7067</Words>
  <Application>Microsoft Office PowerPoint</Application>
  <PresentationFormat>Širokoúhlá obrazovka</PresentationFormat>
  <Paragraphs>620</Paragraphs>
  <Slides>65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75" baseType="lpstr">
      <vt:lpstr>Aptos</vt:lpstr>
      <vt:lpstr>Arial</vt:lpstr>
      <vt:lpstr>Calibri</vt:lpstr>
      <vt:lpstr>Calibri Light</vt:lpstr>
      <vt:lpstr>Courier New</vt:lpstr>
      <vt:lpstr>Open Sans</vt:lpstr>
      <vt:lpstr>Open Sans Extrabold</vt:lpstr>
      <vt:lpstr>Times New Roman</vt:lpstr>
      <vt:lpstr>Wingdings</vt:lpstr>
      <vt:lpstr>Vlastní návrh</vt:lpstr>
      <vt:lpstr>  Odborná konference  Asociace zdravotnických škol ČR </vt:lpstr>
      <vt:lpstr>Prezentace aplikace PowerPoint</vt:lpstr>
      <vt:lpstr>Dlouhodobé záměry vs. správní procesy </vt:lpstr>
      <vt:lpstr>Zásadní změny v dz u středních škol </vt:lpstr>
      <vt:lpstr>harmonogram, procesy – ve vztahu ke středním školám </vt:lpstr>
      <vt:lpstr>Školský rejstřík   stanoviska  khs a stavebního úřadu</vt:lpstr>
      <vt:lpstr>Stavební a hygienická vyhláška</vt:lpstr>
      <vt:lpstr>Změny v souvislosti s novou vyhláškou č. 160/2024 sb.</vt:lpstr>
      <vt:lpstr>Bezplatná jazyková příprava ve středních školách (již platné)</vt:lpstr>
      <vt:lpstr>Novelizovaná vyhláška č. 13/2005 Sb.</vt:lpstr>
      <vt:lpstr>Změna v nastavení PHmax (již platné)</vt:lpstr>
      <vt:lpstr>Náběh implementace ve změně nastavení PHmax</vt:lpstr>
      <vt:lpstr>Přijímací řízení jaro 2025</vt:lpstr>
      <vt:lpstr>ve školním roce 2024/2025</vt:lpstr>
      <vt:lpstr>Přijímací řízení na střední školy v návrhu budoucíCh změn (účinnost od jara 2026)</vt:lpstr>
      <vt:lpstr>Témata navrhovaných úprav       1/4</vt:lpstr>
      <vt:lpstr>Témata navrhovaných úprav       2/4</vt:lpstr>
      <vt:lpstr>Témata navrhovaných úprav 3/4</vt:lpstr>
      <vt:lpstr>Témata navrhovaných úprav 4/4</vt:lpstr>
      <vt:lpstr>Pokusné ověřování  lyceum 2.0 (vyhlášení PO v tomto týdnu)</vt:lpstr>
      <vt:lpstr>Co je lyceum 2.0? </vt:lpstr>
      <vt:lpstr>Zavedení nového všeobecného lycea</vt:lpstr>
      <vt:lpstr>Pokusné ověřování nového oboru vzdělání 1/6</vt:lpstr>
      <vt:lpstr>Pokusné ověřování nového oboru vzdělání 2/6</vt:lpstr>
      <vt:lpstr>Pokusné ověřování nového oboru vzdělání 3/6</vt:lpstr>
      <vt:lpstr> Pokusné ověřování nového oboru vzdělání 4/6</vt:lpstr>
      <vt:lpstr>Pokusné ověřování nového oboru vzdělání 5/6 </vt:lpstr>
      <vt:lpstr>Pokusné ověřování nového oboru vzdělání 6/6</vt:lpstr>
      <vt:lpstr>Harmonogram pokusného ověřování</vt:lpstr>
      <vt:lpstr>NOVELA MATURITNÍ VYHLÁŠKY  Č. 177/2009 sB. (v režimu vypořádávání připomínek  z meziresortního připomínkového řízení)</vt:lpstr>
      <vt:lpstr>NAVRHOVANÉ ÚPRAVY u MATURItNÍ ZKOUŠky (a vyhlášky č. 3/2015 Sb.)</vt:lpstr>
      <vt:lpstr>Novely Zákona č. 561/2004 Sb.,  školský zákon </vt:lpstr>
      <vt:lpstr>tzv. „Únorová novela“  školského zákonA (vláda ČR dne 2.10.2024)</vt:lpstr>
      <vt:lpstr>TZV. „DUBNOVÁ NOVELA“ ŠKOLSKÉHO ZÁKONA (vypořádávání MPŘ)</vt:lpstr>
      <vt:lpstr>Inovace v oblasti maturitních zkoušek (širší popis)</vt:lpstr>
      <vt:lpstr>StatistikA pokusných ověřování v oblasti maturitních zkoušek</vt:lpstr>
      <vt:lpstr>Vyšší odborné vzdělávání</vt:lpstr>
      <vt:lpstr>Přijímání ke vzdělávání do VOV –  !!! Pozor výklad !!!</vt:lpstr>
      <vt:lpstr>Vyhláška č. 10/2005 Sb.,  o vyšším odborném vzdělávání (vypořádání Meziresortního připomínkového řízení)</vt:lpstr>
      <vt:lpstr>Změny v novele </vt:lpstr>
      <vt:lpstr>Změny v novele </vt:lpstr>
      <vt:lpstr>Změny v novele </vt:lpstr>
      <vt:lpstr>„dubnová“ novela školského zákona ve vztahu k VOV (vypořádání Meziresortního připomínkového řízení)</vt:lpstr>
      <vt:lpstr>Navrhované změny </vt:lpstr>
      <vt:lpstr>Nový model Absolventské práce </vt:lpstr>
      <vt:lpstr>programy krátkého cyklu (v přípravě)</vt:lpstr>
      <vt:lpstr>VOV – programy krátkého cyklu</vt:lpstr>
      <vt:lpstr>VOV – programy krátkého cyklu</vt:lpstr>
      <vt:lpstr>Novela Zákona č. 111/1998 Sb.,  o vysokých školách - akreditační novela (poslanecká iniciativa)</vt:lpstr>
      <vt:lpstr>Novela vysokoškolského zákona s vazbou na vyšší odborné školy</vt:lpstr>
      <vt:lpstr>Novela vysokoškolského zákona s vazbou na vyšší odborné školy</vt:lpstr>
      <vt:lpstr>zákon č. 179/2006 Sb.,  o ověřování a uznávání  výsledků dalšího vzdělávání (vypořádání meziresortního připomínkového řízení)</vt:lpstr>
      <vt:lpstr>hlavní změny</vt:lpstr>
      <vt:lpstr>Mšmt směřuje k jednotnému přístupu k mikrocertifikátům</vt:lpstr>
      <vt:lpstr>Legislativní práce pro rok 2025</vt:lpstr>
      <vt:lpstr>vyhláška č. 108/2005 Sb.,  o školských výchovných  a ubytovacích zařízeních  a školských účelových zařízeních</vt:lpstr>
      <vt:lpstr>Změna vyhlášky č. 108/2005 Sb.  </vt:lpstr>
      <vt:lpstr>vyhláška č. 61/2018 Sb.,  o seznamu nebezpečných chemických látek,...</vt:lpstr>
      <vt:lpstr>Co se mění oproti stávající vyhlášce č. 61/2018 Sb.:  </vt:lpstr>
      <vt:lpstr>Shrnutí hlavních bodů vyhlášky č. 61/2018 Sb.  </vt:lpstr>
      <vt:lpstr>Inovace oborové soustavy</vt:lpstr>
      <vt:lpstr>inovace oborové soustavy </vt:lpstr>
      <vt:lpstr>Konference Currirulum 2024</vt:lpstr>
      <vt:lpstr>Prezentace aplikace PowerPoint</vt:lpstr>
      <vt:lpstr>Děkujeme vám za pozornost</vt:lpstr>
    </vt:vector>
  </TitlesOfParts>
  <Company>Ministerstvo školství, mládeže a tělovýchovy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Změny financování regionálního školství</dc:title>
  <dc:creator>Matušková Zuzana</dc:creator>
  <cp:lastModifiedBy>Bannert Petr</cp:lastModifiedBy>
  <cp:revision>370</cp:revision>
  <cp:lastPrinted>2024-09-30T06:51:18Z</cp:lastPrinted>
  <dcterms:created xsi:type="dcterms:W3CDTF">2019-01-09T13:02:45Z</dcterms:created>
  <dcterms:modified xsi:type="dcterms:W3CDTF">2024-10-22T14:54:11Z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0x010100E54CE5AB4A28224A961E01E508C51E8D</vt:lpwstr>
  </property>
</Properties>
</file>