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73" r:id="rId2"/>
    <p:sldId id="298" r:id="rId3"/>
    <p:sldId id="302" r:id="rId4"/>
    <p:sldId id="278" r:id="rId5"/>
    <p:sldId id="279" r:id="rId6"/>
    <p:sldId id="287" r:id="rId7"/>
    <p:sldId id="296" r:id="rId8"/>
    <p:sldId id="281" r:id="rId9"/>
    <p:sldId id="303" r:id="rId10"/>
    <p:sldId id="304" r:id="rId11"/>
    <p:sldId id="29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80CF44-EB99-4706-AA8F-3E0E5325643D}">
          <p14:sldIdLst>
            <p14:sldId id="273"/>
          </p14:sldIdLst>
        </p14:section>
        <p14:section name="Oddíl bez názvu" id="{61BACD06-67B1-42B3-8A9B-926F5F6904B3}">
          <p14:sldIdLst>
            <p14:sldId id="298"/>
            <p14:sldId id="302"/>
            <p14:sldId id="278"/>
            <p14:sldId id="279"/>
          </p14:sldIdLst>
        </p14:section>
        <p14:section name="Oddíl bez názvu" id="{DDBFC5B7-5D88-4888-936C-7572EE06EDCA}">
          <p14:sldIdLst>
            <p14:sldId id="287"/>
            <p14:sldId id="296"/>
            <p14:sldId id="281"/>
            <p14:sldId id="303"/>
            <p14:sldId id="304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tix Karel" initials="ŠK" lastIdx="0" clrIdx="0">
    <p:extLst>
      <p:ext uri="{19B8F6BF-5375-455C-9EA6-DF929625EA0E}">
        <p15:presenceInfo xmlns:p15="http://schemas.microsoft.com/office/powerpoint/2012/main" userId="S-1-5-21-5929571-2429027550-1684154211-11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1921" autoAdjust="0"/>
  </p:normalViewPr>
  <p:slideViewPr>
    <p:cSldViewPr snapToGrid="0">
      <p:cViewPr varScale="1">
        <p:scale>
          <a:sx n="61" d="100"/>
          <a:sy n="61" d="100"/>
        </p:scale>
        <p:origin x="84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A08E1-48C3-4F80-9510-C31B8AFD43E8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338F3-2A3C-4BC9-B272-1DD09037D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67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17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71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93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19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19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23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99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80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41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5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027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0391B08-89AE-416B-85F3-96C5D5ADD64E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D2AE16-36EA-46B8-8E9D-3F0E29761D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040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90002"/>
          </a:xfrm>
        </p:spPr>
        <p:txBody>
          <a:bodyPr>
            <a:normAutofit/>
          </a:bodyPr>
          <a:lstStyle/>
          <a:p>
            <a:br>
              <a:rPr lang="cs-CZ" b="1" dirty="0">
                <a:latin typeface="+mn-lt"/>
              </a:rPr>
            </a:br>
            <a:br>
              <a:rPr lang="cs-CZ" b="1" dirty="0">
                <a:latin typeface="+mn-lt"/>
              </a:rPr>
            </a:br>
            <a:br>
              <a:rPr lang="cs-CZ" b="1" dirty="0">
                <a:latin typeface="+mn-lt"/>
              </a:rPr>
            </a:br>
            <a:r>
              <a:rPr lang="cs-CZ" sz="4800" b="1" dirty="0">
                <a:latin typeface="+mn-lt"/>
              </a:rPr>
              <a:t>kulatý stůl</a:t>
            </a:r>
            <a:br>
              <a:rPr lang="cs-CZ" sz="4800" b="1" dirty="0">
                <a:latin typeface="+mn-lt"/>
              </a:rPr>
            </a:br>
            <a:r>
              <a:rPr lang="cs-CZ" sz="2400" b="1" dirty="0">
                <a:latin typeface="+mn-lt"/>
              </a:rPr>
              <a:t>k problematice profese dětská sestra</a:t>
            </a:r>
            <a:br>
              <a:rPr lang="cs-CZ" sz="4800" b="1" dirty="0">
                <a:latin typeface="+mn-lt"/>
              </a:rPr>
            </a:br>
            <a:br>
              <a:rPr lang="cs-CZ" sz="4800" b="1" dirty="0">
                <a:latin typeface="+mn-lt"/>
              </a:rPr>
            </a:br>
            <a:r>
              <a:rPr lang="cs-CZ" sz="3200" b="1" dirty="0">
                <a:latin typeface="+mn-lt"/>
              </a:rPr>
              <a:t>(ne)zastupitelnost</a:t>
            </a:r>
            <a:br>
              <a:rPr lang="cs-CZ" sz="3200" b="1" dirty="0">
                <a:latin typeface="+mn-lt"/>
              </a:rPr>
            </a:br>
            <a:r>
              <a:rPr lang="cs-CZ" sz="3200" b="1" dirty="0">
                <a:latin typeface="+mn-lt"/>
              </a:rPr>
              <a:t>dětské sestry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921321"/>
            <a:ext cx="10515600" cy="14688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200" b="1" dirty="0"/>
              <a:t>	</a:t>
            </a:r>
            <a:r>
              <a:rPr lang="cs-CZ" b="1" dirty="0"/>
              <a:t>							</a:t>
            </a:r>
            <a:endParaRPr lang="cs-CZ" sz="2200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/>
              <a:t>7. října 2024							Karel Štix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/>
              <a:t>	</a:t>
            </a:r>
            <a:r>
              <a:rPr lang="cs-CZ" sz="2000" dirty="0"/>
              <a:t>							</a:t>
            </a:r>
            <a:r>
              <a:rPr lang="cs-CZ" sz="2000" b="1" dirty="0"/>
              <a:t>Předseda Asociace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b="1" dirty="0"/>
              <a:t>Poslanecká sněmovna Parlamentu ČR				zdravotnických škol ČR 											</a:t>
            </a:r>
            <a:r>
              <a:rPr lang="cs-CZ" dirty="0"/>
              <a:t>	</a:t>
            </a:r>
          </a:p>
        </p:txBody>
      </p:sp>
      <p:pic>
        <p:nvPicPr>
          <p:cNvPr id="6" name="Obrázek 5" descr="C:\Users\stix\Pictures\asociace_reditelu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492" y="534049"/>
            <a:ext cx="2475346" cy="8993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459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F7C69-A295-4F3A-A19C-8CB499F06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40145"/>
            <a:ext cx="10834255" cy="1043709"/>
          </a:xfrm>
        </p:spPr>
        <p:txBody>
          <a:bodyPr/>
          <a:lstStyle/>
          <a:p>
            <a:r>
              <a:rPr lang="cs-CZ" b="1" dirty="0"/>
              <a:t>profese dětská sestra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B3544A-5564-4EEC-AF9A-347162F96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60945"/>
            <a:ext cx="10834255" cy="4895273"/>
          </a:xfrm>
        </p:spPr>
        <p:txBody>
          <a:bodyPr/>
          <a:lstStyle/>
          <a:p>
            <a:r>
              <a:rPr lang="cs-CZ" b="1" dirty="0"/>
              <a:t>MINIANKETA</a:t>
            </a:r>
          </a:p>
          <a:p>
            <a:r>
              <a:rPr lang="cs-CZ" b="1" dirty="0"/>
              <a:t>Respondenti: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dvě odborné učitelky se specializací dětská sestra</a:t>
            </a:r>
          </a:p>
          <a:p>
            <a:pPr lvl="1"/>
            <a:r>
              <a:rPr lang="cs-CZ" dirty="0"/>
              <a:t>dětská sestra v praxi (nemocnice)</a:t>
            </a:r>
          </a:p>
          <a:p>
            <a:pPr lvl="1"/>
            <a:r>
              <a:rPr lang="cs-CZ" dirty="0"/>
              <a:t>lékař-pediatr s dlouholetou praxí</a:t>
            </a:r>
            <a:endParaRPr lang="cs-CZ" b="1" dirty="0"/>
          </a:p>
          <a:p>
            <a:pPr marL="228600" lvl="1" indent="0">
              <a:buNone/>
            </a:pPr>
            <a:r>
              <a:rPr lang="cs-CZ" b="1" dirty="0"/>
              <a:t>Okruhy k diskuzi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Jaké výhody a nevýhody vidíte u absolventek oboru DS v minulosti (kterou jste samy vystudovaly)?</a:t>
            </a:r>
          </a:p>
          <a:p>
            <a:pPr lvl="0"/>
            <a:r>
              <a:rPr lang="cs-CZ" dirty="0"/>
              <a:t>Je vůbec v současnosti vedle profese všeobecné sestry specifické zaměření DS potřebné? Pokud ano, zdůvodněte, prosím.</a:t>
            </a:r>
          </a:p>
          <a:p>
            <a:pPr lvl="0"/>
            <a:r>
              <a:rPr lang="cs-CZ" dirty="0"/>
              <a:t>Proč není studium DS na VOŠ v současné době příliš atraktivní? Případně, proč atraktivní je?</a:t>
            </a:r>
          </a:p>
          <a:p>
            <a:pPr lvl="0"/>
            <a:r>
              <a:rPr lang="cs-CZ" dirty="0"/>
              <a:t>Jak by měl dnešní vzdělávací systém na absenci DS v praxi reagovat? Jaké doporučujete pro tento obor studium nebo specializaci?</a:t>
            </a:r>
          </a:p>
          <a:p>
            <a:endParaRPr lang="cs-CZ" dirty="0"/>
          </a:p>
        </p:txBody>
      </p:sp>
      <p:pic>
        <p:nvPicPr>
          <p:cNvPr id="5" name="Obrázek 4" descr="C:\Users\stix\Pictures\asociace_reditelu-LOGO.jpg">
            <a:extLst>
              <a:ext uri="{FF2B5EF4-FFF2-40B4-BE49-F238E27FC236}">
                <a16:creationId xmlns:a16="http://schemas.microsoft.com/office/drawing/2014/main" id="{503AFB2E-13F3-49BF-A4D8-4C4CBC1D4D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240145"/>
            <a:ext cx="1500027" cy="566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6832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425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5CAA2-9DE2-4108-B328-B3B5195D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63"/>
            <a:ext cx="10515600" cy="1274619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latin typeface="+mn-lt"/>
              </a:rPr>
              <a:t>	Profese dětská sestra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5704F-EA14-48FC-AB1B-A3BE91D90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8109"/>
            <a:ext cx="10515600" cy="4775199"/>
          </a:xfrm>
        </p:spPr>
        <p:txBody>
          <a:bodyPr>
            <a:normAutofit/>
          </a:bodyPr>
          <a:lstStyle/>
          <a:p>
            <a:r>
              <a:rPr lang="cs-CZ" dirty="0"/>
              <a:t>Profese DĚTSKÉ SESTRY:</a:t>
            </a:r>
          </a:p>
          <a:p>
            <a:r>
              <a:rPr lang="cs-CZ" dirty="0"/>
              <a:t>Důležitá a nezastupitelná součást v systému NLZP</a:t>
            </a:r>
          </a:p>
          <a:p>
            <a:r>
              <a:rPr lang="cs-CZ" dirty="0"/>
              <a:t>Kompetence:</a:t>
            </a:r>
          </a:p>
          <a:p>
            <a:pPr lvl="1"/>
            <a:r>
              <a:rPr lang="cs-CZ" dirty="0"/>
              <a:t>komplexní péči o dítě od narození do skončení devatenáctého roku života</a:t>
            </a:r>
          </a:p>
          <a:p>
            <a:pPr lvl="1"/>
            <a:r>
              <a:rPr lang="cs-CZ" dirty="0"/>
              <a:t>organizuje a řídí ošetřovatelskou péči v pediatrii, ošetřuje zdravé a nemocné děti</a:t>
            </a:r>
          </a:p>
          <a:p>
            <a:pPr lvl="1"/>
            <a:r>
              <a:rPr lang="cs-CZ" dirty="0"/>
              <a:t>ve svých činnostech se zaměřuje na spolupráci s rodinou dítěte.</a:t>
            </a:r>
          </a:p>
          <a:p>
            <a:r>
              <a:rPr lang="cs-CZ" dirty="0"/>
              <a:t>Vyhláška č. 424/2004 Sb., kterou se stanoví činnosti zdravotnických pracovníků a jiných odborných pracovníků § 51:</a:t>
            </a:r>
          </a:p>
          <a:p>
            <a:pPr lvl="1"/>
            <a:r>
              <a:rPr lang="cs-CZ" dirty="0"/>
              <a:t>Dětská sestra se řadí ke zdravotnickým pracovníkům se specializovanou působností</a:t>
            </a:r>
          </a:p>
          <a:p>
            <a:pPr lvl="1"/>
            <a:r>
              <a:rPr lang="cs-CZ" dirty="0"/>
              <a:t>vykonává činnosti, při nichž pečuje o zdravé i nemocné děti, včetně novorozenců a adolescentů, s výjimkou péče o děti, u kterých selhávají základní životní funkce nebo selhávání hrozí, nebo mají patologické změny psychického stavu, které vyžadují stálý dozor či použití omezujících prostředků z důvodu ohrožení života nebo zdraví pacienta nebo jeho okolí.</a:t>
            </a:r>
          </a:p>
          <a:p>
            <a:endParaRPr lang="cs-CZ" dirty="0"/>
          </a:p>
        </p:txBody>
      </p:sp>
      <p:pic>
        <p:nvPicPr>
          <p:cNvPr id="4" name="Obrázek 3" descr="C:\Users\stix\Pictures\asociace_reditelu-LOGO.jpg">
            <a:extLst>
              <a:ext uri="{FF2B5EF4-FFF2-40B4-BE49-F238E27FC236}">
                <a16:creationId xmlns:a16="http://schemas.microsoft.com/office/drawing/2014/main" id="{2E222067-A4A5-4A37-BB23-5CBC1ACF29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3963"/>
            <a:ext cx="1554018" cy="5344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3176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A0DCD-CC70-4D04-BA87-9D8721E68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526" y="588281"/>
            <a:ext cx="10132291" cy="1379063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r>
              <a:rPr lang="cs-CZ" sz="4000" b="1" dirty="0"/>
              <a:t>profese dětská sestra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1430A8-D637-4942-B379-A691310C1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527" y="2650836"/>
            <a:ext cx="10132291" cy="3860800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Cíl ošetřovatelství zaměřeného na dítě:</a:t>
            </a:r>
          </a:p>
          <a:p>
            <a:pPr lvl="1"/>
            <a:r>
              <a:rPr lang="cs-CZ" dirty="0"/>
              <a:t>ve spolupráci s dětským lékařem zajistit harmonický vývoj tělesných a duševních schopností jedince od narození po dosažení dospělosti</a:t>
            </a:r>
          </a:p>
          <a:p>
            <a:pPr lvl="1"/>
            <a:r>
              <a:rPr lang="cs-CZ" dirty="0"/>
              <a:t>v každém vývojovém mezníku (novorozenec, kojenec…) je zapotřebí SPECIFICKÝCH znalostí ke správnému působení v oblasti péče o dítě a dospívajícího, tzv. </a:t>
            </a:r>
            <a:r>
              <a:rPr lang="cs-CZ" i="1" dirty="0"/>
              <a:t>soft care</a:t>
            </a:r>
          </a:p>
          <a:p>
            <a:pPr lvl="1"/>
            <a:r>
              <a:rPr lang="cs-CZ" dirty="0"/>
              <a:t>Rozmanitost ve vývoji – klade náročné požadavky na dětskou sestru (flexibilita a vysoká míra empatie)</a:t>
            </a:r>
          </a:p>
          <a:p>
            <a:pPr lvl="1"/>
            <a:r>
              <a:rPr lang="cs-CZ" dirty="0"/>
              <a:t>Chápání dítěte se všemi jeho potřebami = „NĚCO NAVÍC“</a:t>
            </a:r>
          </a:p>
          <a:p>
            <a:pPr lvl="1"/>
            <a:r>
              <a:rPr lang="cs-CZ" dirty="0"/>
              <a:t>Nezastupitelná je systematická a správná spolupráce se zákonnými zástupci dítěte</a:t>
            </a:r>
          </a:p>
          <a:p>
            <a:pPr marL="228600" lvl="1" indent="0">
              <a:buNone/>
            </a:pPr>
            <a:endParaRPr lang="cs-CZ" dirty="0"/>
          </a:p>
        </p:txBody>
      </p:sp>
      <p:pic>
        <p:nvPicPr>
          <p:cNvPr id="4" name="Obrázek 3" descr="C:\Users\stix\Pictures\asociace_reditelu-LOGO.jpg">
            <a:extLst>
              <a:ext uri="{FF2B5EF4-FFF2-40B4-BE49-F238E27FC236}">
                <a16:creationId xmlns:a16="http://schemas.microsoft.com/office/drawing/2014/main" id="{A19EBAA9-DA6B-4BD9-86D2-5797089F75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526" y="588281"/>
            <a:ext cx="1483384" cy="492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765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498764"/>
            <a:ext cx="10584872" cy="1126836"/>
          </a:xfrm>
        </p:spPr>
        <p:txBody>
          <a:bodyPr>
            <a:normAutofit/>
          </a:bodyPr>
          <a:lstStyle/>
          <a:p>
            <a:r>
              <a:rPr lang="cs-CZ" sz="3600" b="1" dirty="0"/>
              <a:t>profese dětská sestra</a:t>
            </a:r>
            <a:endParaRPr lang="cs-CZ" sz="31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1" y="1819564"/>
            <a:ext cx="10584872" cy="4561387"/>
          </a:xfrm>
        </p:spPr>
        <p:txBody>
          <a:bodyPr>
            <a:normAutofit/>
          </a:bodyPr>
          <a:lstStyle/>
          <a:p>
            <a:endParaRPr lang="cs-CZ" dirty="0"/>
          </a:p>
          <a:p>
            <a:pPr lvl="1"/>
            <a:r>
              <a:rPr lang="cs-CZ" dirty="0"/>
              <a:t>HISTORICKÉ UKOTVENÍ PROFESE:</a:t>
            </a:r>
          </a:p>
          <a:p>
            <a:pPr lvl="1"/>
            <a:r>
              <a:rPr lang="cs-CZ" dirty="0"/>
              <a:t>Výnos ministerstva zdravotnictví ze dne 25. 9. 1946 - stanovena samostatná skupina zdravotnických povolání.</a:t>
            </a:r>
          </a:p>
          <a:p>
            <a:pPr lvl="1"/>
            <a:r>
              <a:rPr lang="cs-CZ" dirty="0"/>
              <a:t>Členění ošetřovatelského personálu:</a:t>
            </a:r>
          </a:p>
          <a:p>
            <a:pPr lvl="2"/>
            <a:r>
              <a:rPr lang="cs-CZ" dirty="0"/>
              <a:t>Zaměstnanci zdravotnické prevence (sociálně zdravotní sestra)</a:t>
            </a:r>
          </a:p>
          <a:p>
            <a:pPr lvl="2"/>
            <a:r>
              <a:rPr lang="cs-CZ" dirty="0"/>
              <a:t>Ošetřovatelky a ošetřovatelé nemocných (pomocná ošetřovatelka, ošetřovatelka, diplomovaná sestra, dětská sestra, dietní sestra)</a:t>
            </a:r>
          </a:p>
          <a:p>
            <a:pPr lvl="1"/>
            <a:r>
              <a:rPr lang="cs-CZ" dirty="0"/>
              <a:t>Převažovaly řádové sestry (OŠ církevní) nad civilními ošetřovatelkami</a:t>
            </a:r>
          </a:p>
          <a:p>
            <a:pPr lvl="1"/>
            <a:r>
              <a:rPr lang="cs-CZ" dirty="0"/>
              <a:t>Diverzifikace vzdělávání (až do r. 1951 ještě nedefinován „obor“, ale pouze „zaměření“):</a:t>
            </a:r>
          </a:p>
          <a:p>
            <a:pPr lvl="2"/>
            <a:r>
              <a:rPr lang="cs-CZ" dirty="0"/>
              <a:t>školy pro výchovu ošetřovatelek kojenců a dětí</a:t>
            </a:r>
          </a:p>
          <a:p>
            <a:pPr lvl="2"/>
            <a:r>
              <a:rPr lang="cs-CZ" dirty="0"/>
              <a:t>státní školy pro výcvik a vzdělávání porodních asistentek </a:t>
            </a:r>
            <a:endParaRPr lang="cs-CZ" sz="1800" dirty="0"/>
          </a:p>
          <a:p>
            <a:pPr lvl="1"/>
            <a:r>
              <a:rPr lang="cs-CZ" dirty="0"/>
              <a:t>S platností působnosti školského zákona č. 95 z r. 1948 byl název „sestra ke kojencům a dětem“ změněn na dětská sestra</a:t>
            </a:r>
          </a:p>
          <a:p>
            <a:pPr lvl="1"/>
            <a:endParaRPr lang="cs-CZ" sz="1700" dirty="0"/>
          </a:p>
        </p:txBody>
      </p:sp>
      <p:pic>
        <p:nvPicPr>
          <p:cNvPr id="4" name="Obrázek 3" descr="C:\Users\stix\Pictures\asociace_reditelu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477049"/>
            <a:ext cx="1625599" cy="538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796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63" y="365125"/>
            <a:ext cx="10991271" cy="1592984"/>
          </a:xfrm>
        </p:spPr>
        <p:txBody>
          <a:bodyPr>
            <a:normAutofit fontScale="90000"/>
          </a:bodyPr>
          <a:lstStyle/>
          <a:p>
            <a:br>
              <a:rPr lang="cs-CZ" sz="3600" b="1" dirty="0">
                <a:latin typeface="+mn-lt"/>
              </a:rPr>
            </a:br>
            <a:br>
              <a:rPr lang="cs-CZ" sz="3600" b="1" dirty="0">
                <a:latin typeface="+mn-lt"/>
              </a:rPr>
            </a:br>
            <a:br>
              <a:rPr lang="cs-CZ" sz="3600" b="1" dirty="0">
                <a:latin typeface="+mn-lt"/>
              </a:rPr>
            </a:br>
            <a:r>
              <a:rPr lang="cs-CZ" sz="4000" b="1" dirty="0"/>
              <a:t>profese dětská sestra</a:t>
            </a:r>
            <a:br>
              <a:rPr lang="cs-CZ" sz="3100" b="1" dirty="0">
                <a:latin typeface="+mn-lt"/>
              </a:rPr>
            </a:br>
            <a:br>
              <a:rPr lang="cs-CZ" sz="3100" b="1" dirty="0">
                <a:latin typeface="+mn-lt"/>
              </a:rPr>
            </a:br>
            <a:endParaRPr lang="cs-CZ" sz="31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8764" y="2174876"/>
            <a:ext cx="10991272" cy="4317999"/>
          </a:xfrm>
        </p:spPr>
        <p:txBody>
          <a:bodyPr>
            <a:normAutofit/>
          </a:bodyPr>
          <a:lstStyle/>
          <a:p>
            <a:pPr lvl="1"/>
            <a:r>
              <a:rPr lang="pl-PL" dirty="0"/>
              <a:t>ZMĚNA: Zákon o jednotné škole (r. 1948) - jednotný systém všeobecného a odborného vzdělávání (Ministerstvo školství a osvěty)</a:t>
            </a:r>
          </a:p>
          <a:p>
            <a:pPr lvl="1"/>
            <a:r>
              <a:rPr lang="pl-PL" dirty="0"/>
              <a:t>Dodnes – permanentní spor o podíl všeobecné a odborné složky v učebních osnovách (s respektem ke státní maturitě)</a:t>
            </a:r>
          </a:p>
          <a:p>
            <a:pPr lvl="1"/>
            <a:r>
              <a:rPr lang="pl-PL" dirty="0"/>
              <a:t>Změna názvu škol (z tzv. ošetřovatelských na VOŠ sociálně zdravotní) a délky studia (ze dvou let na čtyři roky ukončené maturitou)</a:t>
            </a:r>
          </a:p>
          <a:p>
            <a:pPr lvl="1"/>
            <a:r>
              <a:rPr lang="pl-PL" dirty="0"/>
              <a:t>Koncepce tzv. dvouletého společného základu a dvouleté specializace (ošetřovatelka, dětská sestra, porodní asistentka...)</a:t>
            </a:r>
          </a:p>
          <a:p>
            <a:pPr lvl="1"/>
            <a:r>
              <a:rPr lang="pl-PL" dirty="0"/>
              <a:t>Praktický výcvik – 3. a 4. ročník  ve zdravotnickém zařízení</a:t>
            </a:r>
          </a:p>
          <a:p>
            <a:pPr lvl="1"/>
            <a:r>
              <a:rPr lang="cs-CZ" dirty="0"/>
              <a:t>Vznik sítě zdravotnických škol (od r. 1951) – zkrácení studia na 3 roky; ustálen počet 11 zdravotnických oborů (ZS, DS, PA, </a:t>
            </a:r>
            <a:r>
              <a:rPr lang="cs-CZ" dirty="0" err="1"/>
              <a:t>DiS</a:t>
            </a:r>
            <a:r>
              <a:rPr lang="cs-CZ" dirty="0"/>
              <a:t>, RP, </a:t>
            </a:r>
            <a:r>
              <a:rPr lang="cs-CZ" dirty="0" err="1"/>
              <a:t>SaP</a:t>
            </a:r>
            <a:r>
              <a:rPr lang="cs-CZ" dirty="0"/>
              <a:t>, ZL, </a:t>
            </a:r>
            <a:r>
              <a:rPr lang="cs-CZ" dirty="0" err="1"/>
              <a:t>RtgL</a:t>
            </a:r>
            <a:r>
              <a:rPr lang="cs-CZ" dirty="0"/>
              <a:t>, </a:t>
            </a:r>
            <a:r>
              <a:rPr lang="cs-CZ" dirty="0" err="1"/>
              <a:t>LéL</a:t>
            </a:r>
            <a:r>
              <a:rPr lang="cs-CZ" dirty="0"/>
              <a:t>, </a:t>
            </a:r>
            <a:r>
              <a:rPr lang="cs-CZ" dirty="0" err="1"/>
              <a:t>ZuL</a:t>
            </a:r>
            <a:r>
              <a:rPr lang="cs-CZ" dirty="0"/>
              <a:t>, OO)</a:t>
            </a:r>
          </a:p>
          <a:p>
            <a:pPr lvl="1"/>
            <a:r>
              <a:rPr lang="cs-CZ" dirty="0"/>
              <a:t>1953 – 1996 - zdravotnické školství pod vedení MZ</a:t>
            </a:r>
          </a:p>
          <a:p>
            <a:pPr lvl="1"/>
            <a:r>
              <a:rPr lang="cs-CZ" dirty="0"/>
              <a:t>1955 – studium opět čtyřleté</a:t>
            </a:r>
          </a:p>
          <a:p>
            <a:pPr lvl="1"/>
            <a:r>
              <a:rPr lang="cs-CZ" dirty="0"/>
              <a:t>Povinnost tzv. dalšího vzdělávání v oboru (r. 1960 – NCO NZO Brno)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 descr="C:\Users\stix\Pictures\asociace_reditelu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63" y="365125"/>
            <a:ext cx="1736437" cy="595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7578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8218" y="521856"/>
            <a:ext cx="10418618" cy="1205344"/>
          </a:xfrm>
        </p:spPr>
        <p:txBody>
          <a:bodyPr>
            <a:normAutofit/>
          </a:bodyPr>
          <a:lstStyle/>
          <a:p>
            <a:r>
              <a:rPr lang="cs-CZ" sz="3600" b="1" dirty="0"/>
              <a:t>profese dětská sestra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8218" y="1893455"/>
            <a:ext cx="10418618" cy="4571999"/>
          </a:xfrm>
        </p:spPr>
        <p:txBody>
          <a:bodyPr>
            <a:noAutofit/>
          </a:bodyPr>
          <a:lstStyle/>
          <a:p>
            <a:r>
              <a:rPr lang="cs-CZ" sz="1600" dirty="0"/>
              <a:t>vzdělávání DS ve čtyřletém maturitním studiu – 1950-1997 </a:t>
            </a:r>
          </a:p>
          <a:p>
            <a:r>
              <a:rPr lang="cs-CZ" sz="1600" dirty="0"/>
              <a:t>vzdělávání DDS v tříletém studiu na VOŠ – 1997-2006 (specifické pregraduální studium)</a:t>
            </a:r>
          </a:p>
          <a:p>
            <a:r>
              <a:rPr lang="cs-CZ" sz="1600" dirty="0"/>
              <a:t>od roku 1984 - sbližování studijních oborů zdravotní sestra (1949-1995, s návazností na obor všeobecná sestra, 1992-2007) a dětská sestra </a:t>
            </a:r>
          </a:p>
          <a:p>
            <a:r>
              <a:rPr lang="cs-CZ" sz="1600" dirty="0"/>
              <a:t>společný studijní základ a dosažení vzájemné zastupitelnosti těchto oborů (???) – otázka legislativy</a:t>
            </a:r>
          </a:p>
          <a:p>
            <a:r>
              <a:rPr lang="cs-CZ" sz="1600" dirty="0"/>
              <a:t>zákon č. 96/2004 Sb., Zákon o podmínkách získávání a uznávání způsobilosti k výkonu nelékařských zdravotnických povolání a k výkonu činností souvisejících s poskytováním zdravotní péče a o změně některých souvisejících zákonů (Zákon o nelékařských zdravotnických povoláních 2004)</a:t>
            </a:r>
          </a:p>
          <a:p>
            <a:r>
              <a:rPr lang="cs-CZ" sz="1600" dirty="0"/>
              <a:t>vyhláška č. 424/2004 Sb., která stanoví činnosti zdravotnických pracovníků a jiných odborných pracovníků</a:t>
            </a:r>
          </a:p>
          <a:p>
            <a:r>
              <a:rPr lang="cs-CZ" sz="1600" dirty="0"/>
              <a:t>Současné kvalifikační vzdělávání dětské sestry: pouze pregraduální studium (VOŠ a VŠ)</a:t>
            </a:r>
          </a:p>
          <a:p>
            <a:pPr lvl="1"/>
            <a:r>
              <a:rPr lang="cs-CZ" sz="1400" dirty="0"/>
              <a:t>Bakalářské a magisterské studium na VŠ (3 roky, Bc; 2 roky navazující Mgr.) – akreditovaný program VŠ</a:t>
            </a:r>
          </a:p>
          <a:p>
            <a:pPr lvl="1"/>
            <a:r>
              <a:rPr lang="cs-CZ" sz="1400" dirty="0"/>
              <a:t>Vyšší odborné vzdělávání na VOŠ (3 roky, </a:t>
            </a:r>
            <a:r>
              <a:rPr lang="cs-CZ" sz="1400" dirty="0" err="1"/>
              <a:t>DiS</a:t>
            </a:r>
            <a:r>
              <a:rPr lang="cs-CZ" sz="1400" dirty="0"/>
              <a:t>) – </a:t>
            </a:r>
            <a:r>
              <a:rPr lang="cs-CZ" sz="1400"/>
              <a:t>akreditovaný program VOV</a:t>
            </a:r>
            <a:endParaRPr lang="cs-CZ" sz="1400" dirty="0"/>
          </a:p>
        </p:txBody>
      </p:sp>
      <p:pic>
        <p:nvPicPr>
          <p:cNvPr id="4" name="Obrázek 3" descr="C:\Users\stix\Pictures\asociace_reditelu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64" y="557688"/>
            <a:ext cx="1579418" cy="566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533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F0998-6EFE-4734-8BEF-A3D2AE784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854" y="50818"/>
            <a:ext cx="11148291" cy="1126837"/>
          </a:xfrm>
        </p:spPr>
        <p:txBody>
          <a:bodyPr>
            <a:noAutofit/>
          </a:bodyPr>
          <a:lstStyle/>
          <a:p>
            <a:br>
              <a:rPr lang="cs-CZ" sz="3600" b="1" dirty="0">
                <a:solidFill>
                  <a:srgbClr val="000000"/>
                </a:solidFill>
                <a:latin typeface="+mn-lt"/>
              </a:rPr>
            </a:br>
            <a:r>
              <a:rPr lang="cs-CZ" sz="3200" b="1" dirty="0" err="1"/>
              <a:t>voš</a:t>
            </a:r>
            <a:r>
              <a:rPr lang="cs-CZ" sz="2400" b="1" dirty="0"/>
              <a:t> - OBOR DDS – POČTY STUDENTŮ </a:t>
            </a:r>
            <a:br>
              <a:rPr lang="cs-CZ" sz="2400" b="1" dirty="0"/>
            </a:br>
            <a:r>
              <a:rPr lang="cs-CZ" sz="2400" b="1" dirty="0"/>
              <a:t>A ABSOLVENTŮ</a:t>
            </a:r>
            <a:br>
              <a:rPr lang="cs-CZ" sz="2400" b="1" dirty="0"/>
            </a:br>
            <a:endParaRPr lang="cs-CZ" sz="2400" dirty="0">
              <a:latin typeface="+mn-lt"/>
            </a:endParaRPr>
          </a:p>
        </p:txBody>
      </p:sp>
      <p:pic>
        <p:nvPicPr>
          <p:cNvPr id="5" name="Obrázek 4" descr="C:\Users\stix\Pictures\asociace_reditelu-LOGO.jpg">
            <a:extLst>
              <a:ext uri="{FF2B5EF4-FFF2-40B4-BE49-F238E27FC236}">
                <a16:creationId xmlns:a16="http://schemas.microsoft.com/office/drawing/2014/main" id="{929822B0-3080-4DB2-9BF8-B01D38F1E0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54" y="50818"/>
            <a:ext cx="1607129" cy="6073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2747DAF6-438D-46E8-8BE3-93F33BD73E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558409"/>
              </p:ext>
            </p:extLst>
          </p:nvPr>
        </p:nvGraphicFramePr>
        <p:xfrm>
          <a:off x="521854" y="1622414"/>
          <a:ext cx="11148291" cy="4999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1813">
                  <a:extLst>
                    <a:ext uri="{9D8B030D-6E8A-4147-A177-3AD203B41FA5}">
                      <a16:colId xmlns:a16="http://schemas.microsoft.com/office/drawing/2014/main" val="1836181195"/>
                    </a:ext>
                  </a:extLst>
                </a:gridCol>
                <a:gridCol w="1488420">
                  <a:extLst>
                    <a:ext uri="{9D8B030D-6E8A-4147-A177-3AD203B41FA5}">
                      <a16:colId xmlns:a16="http://schemas.microsoft.com/office/drawing/2014/main" val="1486239551"/>
                    </a:ext>
                  </a:extLst>
                </a:gridCol>
                <a:gridCol w="1949973">
                  <a:extLst>
                    <a:ext uri="{9D8B030D-6E8A-4147-A177-3AD203B41FA5}">
                      <a16:colId xmlns:a16="http://schemas.microsoft.com/office/drawing/2014/main" val="452634327"/>
                    </a:ext>
                  </a:extLst>
                </a:gridCol>
                <a:gridCol w="2135006">
                  <a:extLst>
                    <a:ext uri="{9D8B030D-6E8A-4147-A177-3AD203B41FA5}">
                      <a16:colId xmlns:a16="http://schemas.microsoft.com/office/drawing/2014/main" val="4164100010"/>
                    </a:ext>
                  </a:extLst>
                </a:gridCol>
                <a:gridCol w="1921506">
                  <a:extLst>
                    <a:ext uri="{9D8B030D-6E8A-4147-A177-3AD203B41FA5}">
                      <a16:colId xmlns:a16="http://schemas.microsoft.com/office/drawing/2014/main" val="3061564444"/>
                    </a:ext>
                  </a:extLst>
                </a:gridCol>
                <a:gridCol w="2291573">
                  <a:extLst>
                    <a:ext uri="{9D8B030D-6E8A-4147-A177-3AD203B41FA5}">
                      <a16:colId xmlns:a16="http://schemas.microsoft.com/office/drawing/2014/main" val="2470903568"/>
                    </a:ext>
                  </a:extLst>
                </a:gridCol>
              </a:tblGrid>
              <a:tr h="103646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Kraj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Vyšší odborná škola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Počet přihlášek do oboru vzdělání DDS v roce 2023: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Počet studentů v oboru DDS v 1. ročníku k 31. 10. 2023: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Počet absolventů oboru DDS v roce 2023: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Uplatnění absolventů oboru DDS: nástup do zaměstnání (v %):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6224050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Jihomoravský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Brno, Kounicova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131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5230174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Karlovarský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SZŠ a VOŠZ Karlovy Vary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99686"/>
                  </a:ext>
                </a:extLst>
              </a:tr>
              <a:tr h="514775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Královéhradecký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VOŠZ a SZŠ, Hradec Králové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9496123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Moravskoslezský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Prigo, SZŠ a VOŠZ Ostrava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77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93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1614302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Olomoucký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SZŠ a VOŠZ Olomouc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6240943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Plzeňský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SZŠ a VOŠZ Plzeň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93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0644006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Praha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5. května Praha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90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6491200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Středočeský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Příbram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9229825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Ústecký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Most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1821840"/>
                  </a:ext>
                </a:extLst>
              </a:tr>
              <a:tr h="34548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Jihočeský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SZŠ a VOŠZ Č. Budějovice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9134410"/>
                  </a:ext>
                </a:extLst>
              </a:tr>
              <a:tr h="24909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524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201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102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89,43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5249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122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8837" y="341745"/>
            <a:ext cx="10929316" cy="942110"/>
          </a:xfrm>
        </p:spPr>
        <p:txBody>
          <a:bodyPr>
            <a:normAutofit fontScale="90000"/>
          </a:bodyPr>
          <a:lstStyle/>
          <a:p>
            <a:br>
              <a:rPr lang="cs-CZ" sz="3600" b="1" dirty="0">
                <a:latin typeface="+mn-lt"/>
              </a:rPr>
            </a:br>
            <a:r>
              <a:rPr lang="cs-CZ" sz="3600" b="1" dirty="0">
                <a:latin typeface="+mn-lt"/>
              </a:rPr>
              <a:t>	</a:t>
            </a:r>
            <a:r>
              <a:rPr lang="cs-CZ" sz="3600" b="1" dirty="0" err="1">
                <a:latin typeface="+mn-lt"/>
              </a:rPr>
              <a:t>voš</a:t>
            </a:r>
            <a:r>
              <a:rPr lang="cs-CZ" sz="3600" b="1" dirty="0">
                <a:latin typeface="+mn-lt"/>
              </a:rPr>
              <a:t> - </a:t>
            </a:r>
            <a:r>
              <a:rPr lang="cs-CZ" sz="2700" b="1" dirty="0">
                <a:latin typeface="+mn-lt"/>
              </a:rPr>
              <a:t>OBOR DDS – POČTY STUDENTŮ </a:t>
            </a:r>
            <a:br>
              <a:rPr lang="cs-CZ" sz="2700" b="1" dirty="0">
                <a:latin typeface="+mn-lt"/>
              </a:rPr>
            </a:br>
            <a:r>
              <a:rPr lang="cs-CZ" sz="2700" b="1" dirty="0">
                <a:latin typeface="+mn-lt"/>
              </a:rPr>
              <a:t>A ABSOLVENTŮ</a:t>
            </a:r>
            <a:br>
              <a:rPr lang="cs-CZ" sz="2700" b="1" dirty="0">
                <a:latin typeface="+mn-lt"/>
              </a:rPr>
            </a:br>
            <a:endParaRPr lang="cs-CZ" sz="2700" b="1" dirty="0">
              <a:latin typeface="+mn-lt"/>
            </a:endParaRPr>
          </a:p>
        </p:txBody>
      </p:sp>
      <p:pic>
        <p:nvPicPr>
          <p:cNvPr id="4" name="Obrázek 3" descr="C:\Users\stix\Pictures\asociace_reditelu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47" y="341744"/>
            <a:ext cx="1515415" cy="57265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FE7ABA1E-9A60-4F63-884F-8BE0888CA6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192174"/>
              </p:ext>
            </p:extLst>
          </p:nvPr>
        </p:nvGraphicFramePr>
        <p:xfrm>
          <a:off x="618836" y="1450109"/>
          <a:ext cx="10929315" cy="52647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947">
                  <a:extLst>
                    <a:ext uri="{9D8B030D-6E8A-4147-A177-3AD203B41FA5}">
                      <a16:colId xmlns:a16="http://schemas.microsoft.com/office/drawing/2014/main" val="1744961960"/>
                    </a:ext>
                  </a:extLst>
                </a:gridCol>
                <a:gridCol w="1334561">
                  <a:extLst>
                    <a:ext uri="{9D8B030D-6E8A-4147-A177-3AD203B41FA5}">
                      <a16:colId xmlns:a16="http://schemas.microsoft.com/office/drawing/2014/main" val="3760444197"/>
                    </a:ext>
                  </a:extLst>
                </a:gridCol>
                <a:gridCol w="1459376">
                  <a:extLst>
                    <a:ext uri="{9D8B030D-6E8A-4147-A177-3AD203B41FA5}">
                      <a16:colId xmlns:a16="http://schemas.microsoft.com/office/drawing/2014/main" val="1652995409"/>
                    </a:ext>
                  </a:extLst>
                </a:gridCol>
                <a:gridCol w="1446573">
                  <a:extLst>
                    <a:ext uri="{9D8B030D-6E8A-4147-A177-3AD203B41FA5}">
                      <a16:colId xmlns:a16="http://schemas.microsoft.com/office/drawing/2014/main" val="2970942184"/>
                    </a:ext>
                  </a:extLst>
                </a:gridCol>
                <a:gridCol w="1488179">
                  <a:extLst>
                    <a:ext uri="{9D8B030D-6E8A-4147-A177-3AD203B41FA5}">
                      <a16:colId xmlns:a16="http://schemas.microsoft.com/office/drawing/2014/main" val="461610754"/>
                    </a:ext>
                  </a:extLst>
                </a:gridCol>
                <a:gridCol w="1510582">
                  <a:extLst>
                    <a:ext uri="{9D8B030D-6E8A-4147-A177-3AD203B41FA5}">
                      <a16:colId xmlns:a16="http://schemas.microsoft.com/office/drawing/2014/main" val="1082445967"/>
                    </a:ext>
                  </a:extLst>
                </a:gridCol>
                <a:gridCol w="1142537">
                  <a:extLst>
                    <a:ext uri="{9D8B030D-6E8A-4147-A177-3AD203B41FA5}">
                      <a16:colId xmlns:a16="http://schemas.microsoft.com/office/drawing/2014/main" val="1955290814"/>
                    </a:ext>
                  </a:extLst>
                </a:gridCol>
                <a:gridCol w="1318560">
                  <a:extLst>
                    <a:ext uri="{9D8B030D-6E8A-4147-A177-3AD203B41FA5}">
                      <a16:colId xmlns:a16="http://schemas.microsoft.com/office/drawing/2014/main" val="3930499734"/>
                    </a:ext>
                  </a:extLst>
                </a:gridCol>
              </a:tblGrid>
              <a:tr h="11416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VYŠŠÍ ODBORNÁ ŠKOLA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Celkový počet studentů v oboru vzdělání DDS: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Počet přihlášek do oboru DDS ve </a:t>
                      </a:r>
                      <a:r>
                        <a:rPr lang="cs-CZ" sz="1200" b="1" u="none" strike="noStrike" dirty="0" err="1">
                          <a:effectLst/>
                        </a:rPr>
                        <a:t>šk</a:t>
                      </a:r>
                      <a:r>
                        <a:rPr lang="cs-CZ" sz="1200" b="1" u="none" strike="noStrike" dirty="0">
                          <a:effectLst/>
                        </a:rPr>
                        <a:t>. roce 2024/2025: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Počet studentů v prvním ročníku ve </a:t>
                      </a:r>
                      <a:r>
                        <a:rPr lang="cs-CZ" sz="1200" b="1" u="none" strike="noStrike" dirty="0" err="1">
                          <a:effectLst/>
                        </a:rPr>
                        <a:t>šk</a:t>
                      </a:r>
                      <a:r>
                        <a:rPr lang="cs-CZ" sz="1200" b="1" u="none" strike="noStrike" dirty="0">
                          <a:effectLst/>
                        </a:rPr>
                        <a:t>. roce 2024/2025 na oboru DDS: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Počet absolventů oboru DDS ve </a:t>
                      </a:r>
                      <a:r>
                        <a:rPr lang="cs-CZ" sz="1200" b="1" u="none" strike="noStrike" dirty="0" err="1">
                          <a:effectLst/>
                        </a:rPr>
                        <a:t>šk</a:t>
                      </a:r>
                      <a:r>
                        <a:rPr lang="cs-CZ" sz="1200" b="1" u="none" strike="noStrike" dirty="0">
                          <a:effectLst/>
                        </a:rPr>
                        <a:t>. roce 2023/2024: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Uplatnění absolventů: nástup do zaměstnání ve vystudovaném oboru</a:t>
                      </a:r>
                      <a:endParaRPr lang="cs-CZ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>
                          <a:effectLst/>
                        </a:rPr>
                        <a:t>Uplatnění absolventů: další studium</a:t>
                      </a:r>
                      <a:endParaRPr lang="cs-CZ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>
                          <a:effectLst/>
                        </a:rPr>
                        <a:t>Zanechání studia ve školním roce 2023/2024</a:t>
                      </a:r>
                      <a:endParaRPr lang="es-E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7694532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Jihlava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26834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Karlovy Vary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100%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5514884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Brno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121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212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46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38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není k dispozici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není k dispozici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5712759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5. května, Praha 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42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50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85%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10%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2810611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Olomouc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31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86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9628391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Ostrava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51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32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100%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10%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24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081844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Hradec Králové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73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72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39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71%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7%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3277651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Příbram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35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100%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970544"/>
                  </a:ext>
                </a:extLst>
              </a:tr>
              <a:tr h="49947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Liberec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>
                          <a:effectLst/>
                        </a:rPr>
                        <a:t>30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>
                          <a:effectLst/>
                        </a:rPr>
                        <a:t>39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>
                          <a:effectLst/>
                        </a:rPr>
                        <a:t>14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>
                          <a:effectLst/>
                        </a:rPr>
                        <a:t>10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>
                          <a:effectLst/>
                        </a:rPr>
                        <a:t>100%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>
                          <a:effectLst/>
                        </a:rPr>
                        <a:t>40 % (doplnění vzdělání DVS na VOŠ)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2450373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Zlín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22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78%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3051489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Plzeň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43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69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100%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66868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Prigo Ostrava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77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101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37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90%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>
                          <a:effectLst/>
                        </a:rPr>
                        <a:t>10%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13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3177081"/>
                  </a:ext>
                </a:extLst>
              </a:tr>
              <a:tr h="43483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 CELKEM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514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701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113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--------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---------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87</a:t>
                      </a:r>
                      <a:endParaRPr lang="cs-CZ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2636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428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67FA8-21DA-4F0B-B47B-D672E5828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3" y="397164"/>
            <a:ext cx="11055927" cy="1200727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profese dětská sestra</a:t>
            </a:r>
            <a:br>
              <a:rPr lang="cs-CZ" sz="4000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BA3909-1542-48E4-A24F-355BF4726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1893455"/>
            <a:ext cx="11055927" cy="4442689"/>
          </a:xfrm>
        </p:spPr>
        <p:txBody>
          <a:bodyPr/>
          <a:lstStyle/>
          <a:p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Důvody pro zanechání studia: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obor nebyl otevřen</a:t>
            </a:r>
          </a:p>
          <a:p>
            <a:pPr lvl="1"/>
            <a:r>
              <a:rPr 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vysoká náročnost studia / vysoké požadavky na vstupní testy</a:t>
            </a:r>
          </a:p>
          <a:p>
            <a:pPr lvl="1"/>
            <a:r>
              <a:rPr lang="cs-CZ" alt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u denního studia jak nevhodný obor, tak náročnost, u kombinované formy často časová i studijní náročnost</a:t>
            </a:r>
          </a:p>
          <a:p>
            <a:pPr lvl="1"/>
            <a:r>
              <a:rPr lang="cs-CZ" alt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nevhodná volba oboru</a:t>
            </a:r>
          </a:p>
          <a:p>
            <a:pPr lvl="1"/>
            <a:r>
              <a:rPr lang="cs-CZ" alt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v roce 2022/2023 – „přestupní stanice“ před dalším pokusem o přijetí na VŠ</a:t>
            </a:r>
          </a:p>
          <a:p>
            <a:pPr lvl="1"/>
            <a:r>
              <a:rPr lang="cs-CZ" alt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nedostatečné studijní předpoklady</a:t>
            </a:r>
          </a:p>
          <a:p>
            <a:pPr lvl="1"/>
            <a:r>
              <a:rPr lang="cs-CZ" alt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osobní (těhotenství, manželství, rozpad manželství, úmrtí a nemoc v rodině) a zdravotní důvody</a:t>
            </a:r>
          </a:p>
          <a:p>
            <a:pPr lvl="1"/>
            <a:r>
              <a:rPr lang="cs-CZ" alt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nástup na jinou VOŠ / VŠ</a:t>
            </a:r>
          </a:p>
          <a:p>
            <a:pPr lvl="1"/>
            <a:r>
              <a:rPr lang="cs-CZ" alt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preference - přednost zaměstnání před studiem</a:t>
            </a:r>
          </a:p>
          <a:p>
            <a:pPr lvl="1"/>
            <a:r>
              <a:rPr lang="cs-CZ" altLang="cs-CZ" dirty="0">
                <a:solidFill>
                  <a:schemeClr val="tx1">
                    <a:lumMod val="95000"/>
                  </a:schemeClr>
                </a:solidFill>
                <a:latin typeface="+mj-lt"/>
              </a:rPr>
              <a:t>finanční náročnost a dojíždění</a:t>
            </a:r>
          </a:p>
          <a:p>
            <a:pPr lvl="1"/>
            <a:endParaRPr lang="cs-CZ" altLang="cs-CZ" dirty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lvl="1"/>
            <a:endParaRPr lang="cs-CZ" altLang="cs-CZ" dirty="0">
              <a:solidFill>
                <a:schemeClr val="tx1">
                  <a:lumMod val="95000"/>
                </a:schemeClr>
              </a:solidFill>
              <a:latin typeface="+mj-lt"/>
            </a:endParaRPr>
          </a:p>
          <a:p>
            <a:pPr lvl="1"/>
            <a:endParaRPr lang="cs-CZ" altLang="cs-CZ" dirty="0">
              <a:solidFill>
                <a:schemeClr val="tx1">
                  <a:lumMod val="95000"/>
                </a:schemeClr>
              </a:solidFill>
              <a:latin typeface="Arial" panose="020B0604020202020204" pitchFamily="34" charset="0"/>
            </a:endParaRP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4" name="Obrázek 3" descr="C:\Users\stix\Pictures\asociace_reditelu-LOGO.jpg">
            <a:extLst>
              <a:ext uri="{FF2B5EF4-FFF2-40B4-BE49-F238E27FC236}">
                <a16:creationId xmlns:a16="http://schemas.microsoft.com/office/drawing/2014/main" id="{B192860B-761D-4CA5-994F-00D1D41308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63" y="397164"/>
            <a:ext cx="1500027" cy="5668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238AC166-F2EF-4408-81FA-801757690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924149"/>
            <a:ext cx="184731" cy="784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pto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solidFill>
                <a:srgbClr val="000000"/>
              </a:solidFill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426665009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2878</TotalTime>
  <Words>1358</Words>
  <Application>Microsoft Office PowerPoint</Application>
  <PresentationFormat>Širokoúhlá obrazovka</PresentationFormat>
  <Paragraphs>305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Gill Sans MT</vt:lpstr>
      <vt:lpstr>Balík</vt:lpstr>
      <vt:lpstr>   kulatý stůl k problematice profese dětská sestra  (ne)zastupitelnost dětské sestry</vt:lpstr>
      <vt:lpstr> Profese dětská sestra</vt:lpstr>
      <vt:lpstr>  profese dětská sestra</vt:lpstr>
      <vt:lpstr>profese dětská sestra</vt:lpstr>
      <vt:lpstr>   profese dětská sestra  </vt:lpstr>
      <vt:lpstr>profese dětská sestra</vt:lpstr>
      <vt:lpstr> voš - OBOR DDS – POČTY STUDENTŮ  A ABSOLVENTŮ </vt:lpstr>
      <vt:lpstr>  voš - OBOR DDS – POČTY STUDENTŮ  A ABSOLVENTŮ </vt:lpstr>
      <vt:lpstr>profese dětská sestra </vt:lpstr>
      <vt:lpstr>profese dětská sestra</vt:lpstr>
      <vt:lpstr>DĚKUJI ZA POZORNOST</vt:lpstr>
    </vt:vector>
  </TitlesOfParts>
  <Company>SZŠ a VOŠZ ČB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Štix Karel</dc:creator>
  <cp:lastModifiedBy>Karel Štix</cp:lastModifiedBy>
  <cp:revision>231</cp:revision>
  <dcterms:created xsi:type="dcterms:W3CDTF">2014-02-04T12:27:40Z</dcterms:created>
  <dcterms:modified xsi:type="dcterms:W3CDTF">2024-10-07T07:11:06Z</dcterms:modified>
</cp:coreProperties>
</file>