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8" r:id="rId4"/>
    <p:sldId id="289" r:id="rId5"/>
    <p:sldId id="299" r:id="rId6"/>
    <p:sldId id="297" r:id="rId7"/>
    <p:sldId id="300" r:id="rId8"/>
    <p:sldId id="266" r:id="rId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37E"/>
    <a:srgbClr val="C7A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EAB912-843A-4EB4-8457-A6B419BC98F3}" v="226" dt="2024-10-23T06:01:52.2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vetlý štýl 2 - zvýrazneni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Svetlý štýl 3 - zvýrazneni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redný štýl 1 - zvýrazneni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8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3T12:19:01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1981 45 24575,'-32'-2'0,"1"-1"0,-44-11 0,23 5 0,-2 3 0,1 1 0,-64 4 0,171-1 0,-24 0 0,1 2 0,-1 0 0,1 2 0,46 9 0,-77-12 0,1 1 0,-1 0 0,0 0 0,1 0 0,-1 0 0,0 0 0,1 0 0,-1 0 0,1 0 0,-1 0 0,0 0 0,1 1 0,-1-1 0,1 0 0,-1 0 0,0 0 0,1 0 0,-1 0 0,0 1 0,1-1 0,-1 0 0,0 0 0,0 1 0,1-1 0,-1 0 0,0 1 0,1-1 0,-1 0 0,0 0 0,0 1 0,0-1 0,1 1 0,-1-1 0,0 0 0,0 1 0,0-1 0,0 0 0,0 1 0,-16 6 0,-28-2 0,-7-4 0,1 2 0,-1 2 0,1 3 0,0 2 0,-61 20 0,46-2 0,43-18 0,-1 0 0,-33 9 0,-508 96 0,561-115 0,1 0 0,0 0 0,0 0 0,-1 1 0,1-1 0,0 1 0,0 0 0,-1-1 0,1 1 0,0 0 0,0 0 0,0 0 0,0 1 0,0-1 0,1 0 0,-1 1 0,0-1 0,0 1 0,-2 3 0,3-1 0,0 0 0,0 0 0,0 1 0,1-1 0,-1 0 0,1 0 0,0 0 0,1 1 0,0 5 0,-1-9 0,1 14 0,-1-1 0,-1 1 0,0-1 0,-1 1 0,-1-1 0,0 0 0,-1 0 0,-6 17 0,-6 6 0,-34 56 0,34-67 0,6-4 0,0-1 0,2 1 0,0 1 0,2 0 0,-6 36 0,0-5 0,10-47 0,-1 1 0,0-1 0,0 0 0,-1 0 0,0 0 0,0 0 0,0-1 0,-1 0 0,0 0 0,-7 7 0,-64 53 0,40-38 0,33-24 0,0 0 0,0 1 0,0 0 0,0-1 0,1 1 0,0 0 0,0 0 0,-2 9 0,-8 15 0,0 0 0,0 0 0,2 0 0,1 1 0,2 1 0,-6 46 0,7-37 0,-2 0 0,-19 54 0,23-85 0,-1 0 0,-1 0 0,1-1 0,-1 0 0,-1 0 0,0 0 0,0-1 0,0 0 0,-1-1 0,0 0 0,0 0 0,-13 7 0,-37 32 0,71-55 0,-1 0 0,2 0 0,0 1 0,0 1 0,0 0 0,1 1 0,26-8 0,-30 11 0,-2 2 0,0-1 0,0 0 0,-1-1 0,15-8 0,-22 11 0,0 1 0,0-1 0,0 0 0,0 1 0,0-1 0,-1 0 0,1 0 0,0 0 0,-1 1 0,1-1 0,0 0 0,-1 0 0,1 0 0,-1 0 0,0 0 0,1 0 0,-1 0 0,0 0 0,1-2 0,-1 1 0,-1 1 0,1-1 0,-1 1 0,1-1 0,-1 1 0,1 0 0,-1-1 0,0 1 0,0 0 0,0 0 0,1-1 0,-1 1 0,0 0 0,-1 0 0,1 0 0,0 0 0,0 0 0,-3-1 0,-27-14 0,29 16 0,0 0 0,1-1 0,-1 1 0,0-1 0,1 0 0,-1 1 0,0-1 0,1 0 0,-1 0 0,1 0 0,-1 0 0,1 0 0,0-1 0,0 1 0,-1 0 0,1 0 0,0-1 0,0 1 0,0-1 0,0 1 0,0-1 0,1 0 0,-1 1 0,0-1 0,1 0 0,-1 1 0,1-1 0,0 0 0,0 0 0,-1 1 0,1-1 0,0 0 0,0 0 0,1 0 0,-1-1 0,0-16 0,-1 12 0,0 0 0,1 0 0,0 0 0,0 0 0,1 1 0,0-1 0,0 0 0,1 0 0,3-9 0,-2 14-1365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3T12:19:50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24575,'0'-2'0,"0"-3"0,0-4 0,0-1 0,0-3 0,0-2 0,0 0-8191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3T12:19:52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1 736 24575,'2'0'0,"0"1"0,1-1 0,-1 1 0,0-1 0,0 1 0,0 0 0,0 0 0,0 0 0,0 0 0,0 1 0,0-1 0,0 1 0,0-1 0,-1 1 0,1-1 0,-1 1 0,3 2 0,-4-2 0,1-1 0,0 0 0,0 0 0,0 1 0,0-1 0,0 0 0,0 0 0,0 0 0,0 0 0,0 0 0,0 0 0,0-1 0,1 1 0,-1 0 0,0-1 0,1 1 0,-1 0 0,0-1 0,1 0 0,-1 1 0,1-1 0,-1 0 0,1 0 0,-1 0 0,1 0 0,-1 0 0,1 0 0,-1 0 0,0 0 0,1 0 0,-1-1 0,1 1 0,-1-1 0,1 1 0,-1-1 0,0 0 0,1 1 0,-1-1 0,0 0 0,2-1 0,9-9 0,-1 1 0,0-2 0,-1 1 0,0-2 0,-1 1 0,13-23 0,-8 9 0,-1 0 0,15-45 0,-26 61 0,-1-1 0,-1 1 0,0-1 0,0 0 0,-1 1 0,0-1 0,-1 1 0,0-1 0,-1 1 0,0 0 0,-6-15 0,-3-13 0,8 25 0,-10-35 0,2-1 0,2-1 0,2 0 0,-2-69 0,8 89 0,-3 26 0,-3 18 0,-7 25 0,1 0 0,-11 56 0,22-77 0,1 0 0,0 0 0,1 1 0,1-1 0,1 0 0,0 1 0,8 33 0,2 6 0,-3 1 0,-3 0 0,-3 110 0,-2-102 0,-4-48 0,-6-16 0,9-4 0,0 0 0,-1 0 0,1 1 0,0-1 0,0 0 0,0-1 0,0 1 0,0 0 0,1 0 0,-1 0 0,0 0 0,0-1 0,1 1 0,-1 0 0,1-1 0,-1 1 0,1-1 0,0 1 0,-1 0 0,1-1 0,0-1 0,-11-301 0,7 266 0,-6-56 0,4-1 0,6-97 0,1 178-1365,2 2-5461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3T12:19:55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417 1461 24575,'-3'-43'0,"2"35"0,0 1 0,1-1 0,-1 1 0,2-1 0,-1 1 0,1-1 0,0 1 0,0 0 0,1-1 0,0 1 0,5-10 0,38-71 0,-21 42 0,23-59 0,-30 58 0,2-4 0,17-70 0,-21 69 0,2 0 0,2 1 0,3 1 0,39-66 0,42-41 0,-88 130 0,17-47 0,-22 49 0,1 0 0,27-42 0,73-97 0,-135 203 0,11-15 0,-27 35 0,-17 6 0,-105 95 0,-80 39 0,163-136 0,-2 3 0,2 3 0,4 4 0,-116 144 0,188-212-59,0-1 0,1 1 0,-1 0 0,1 0 0,0 0 0,0 0 0,1 1 0,-1-1 0,1 0 0,0 1-1,0-1 1,1 1 0,0 6 0,-1-5-479,0 6-6288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3T12:19:58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1 314 24575,'0'-1'0,"0"-5"0,2-6 0,2-6 0,0-6 0,0 0 0,-1-5 0,-1-6 0,-1-7 0,0-3 0,-1 2 0,0 8-8191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3T12:19:05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870 0 24575,'-1'144'0,"3"152"0,0-269 0,-1-20 0,0 0 0,-1-1 0,1 1 0,-1 0 0,-2 10 0,1-15 0,0 1 0,0 0 0,0-1 0,0 1 0,0-1 0,0 1 0,-1-1 0,1 0 0,-1 0 0,0 1 0,0-1 0,0 0 0,0 0 0,0-1 0,0 1 0,0 0 0,-4 1 0,-51 27 0,44-25 0,0 1 0,1 1 0,0 0 0,0 1 0,-20 17 0,-80 93 0,100-102 0,0 0 0,1 2 0,0-1 0,1 1 0,-13 37 0,11-22 0,-1-1 0,-1-1 0,-2 0 0,-1-1 0,-31 42 0,37-55 0,0 1 0,2 1 0,0 0 0,-10 30 0,-3 8 0,-3-3 0,-52 83 0,15-53 0,43-61 0,0 1 0,2 1 0,-24 47 0,29-44-10,9-18-329,-1 0 1,-1 0-1,-9 17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3T12:19:14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2718 24575,'0'-4'0,"-1"0"0,0 0 0,-1 0 0,1 0 0,-1 0 0,1 0 0,-1 0 0,0 1 0,-5-6 0,-11-30 0,13 5 0,3 1 0,0-1 0,5-51 0,0 1 0,-3 36 0,1 1 0,2-1 0,3 1 0,12-52 0,66-257 0,-61 295 0,-18 51 0,-1 0 0,1-1 0,-2 0 0,1 1 0,-2-1 0,1 0 0,-1-1 0,-1 1 0,0-21 0,-1 32 0,0 0 0,0 0 0,0 0 0,0 0 0,0-1 0,0 1 0,0 0 0,0 0 0,0 0 0,0-1 0,0 1 0,0 0 0,0 0 0,0 0 0,0-1 0,0 1 0,0 0 0,0 0 0,0 0 0,0 0 0,-1 0 0,1-1 0,0 1 0,0 0 0,0 0 0,0 0 0,0 0 0,-1 0 0,1 0 0,0-1 0,0 1 0,0 0 0,0 0 0,-1 0 0,1 0 0,0 0 0,0 0 0,0 0 0,0 0 0,-1 0 0,1 0 0,0 0 0,0 0 0,0 0 0,-1 0 0,1 0 0,0 0 0,0 0 0,0 0 0,-1 0 0,-9 10 0,-7 15 0,-24 50 0,34-72 0,4-14 0,2-17 0,5-22 0,17-82 0,-18 263 0,-24 291 0,16-300 0,6-94 0,-2 0 0,0 0 0,-2 1 0,-10 39 0,-6 9 0,11-40 0,-22 60 0,-43 67 0,70-157 0,0 0 0,0 0 0,1-1 0,0 2 0,1-1 0,-1 0 0,1 0 0,1 0 0,-1 1 0,1-1 0,1 10 0,2 5 0,2 1 0,8 27 0,-7-31 0,-1 1 0,-1-1 0,3 32 0,-7-49 0,-1 222 0,-13-165 0,11-49 0,0-1 0,1 1 0,0 0 0,-2 18 0,5-5 0,0 0 0,1 0 0,1 0 0,11 39 0,39 84 0,-52-144 0,3 6 0,-1 1 0,0 0 0,-1 0 0,0 0 0,0 1 0,-1-1 0,0 0 0,0 1 0,-1-1 0,-2 12 0,0-8 0,-1 0 0,-1-1 0,0 1 0,-1-1 0,0 0 0,-12 20 0,16-30 0,-1 1 0,1-1 0,-1 1 0,1 0 0,0 0 0,0 0 0,0-1 0,0 1 0,0 0 0,1 0 0,0 0 0,-1 1 0,1-1 0,0 0 0,1 0 0,-1 0 0,0 0 0,1 0 0,0 0 0,1 5 0,2-2 0,-1-1 0,1 0 0,0 0 0,0 0 0,1-1 0,-1 1 0,1-1 0,0 0 0,7 4 0,-8-5 0,0 0 0,1 0 0,0 0 0,-1-1 0,1 1 0,0-1 0,0 0 0,7 2 0,-11-4 0,1 0 0,-1 0 0,0-1 0,1 1 0,-1 0 0,0 0 0,0 0 0,1-1 0,-1 1 0,0-1 0,0 1 0,0-1 0,0 0 0,1 1 0,-1-1 0,0 0 0,0 0 0,0 1 0,0-1 0,-1 0 0,1 0 0,0 0 0,0 0 0,0 0 0,-1-1 0,1 1 0,-1 0 0,1 0 0,-1 0 0,1 0 0,-1-1 0,0 1 0,1 0 0,-1-1 0,0 1 0,0 0 0,0 0 0,0-2 0,5-47 0,-2 0 0,-8-99 0,3 109 0,-2 1 0,-13-56 0,10 60 0,1 1 0,-2-50 0,6 42 0,-15-78 0,9 80 0,2 1 0,0-59 0,7 18 0,-2-156 0,-13 170 0,11 53 0,-1 0 0,2 0 0,-3-24 0,4-30 0,2 0 0,11-70 0,29-61 0,-11 73 0,-6 25 0,-18 60 0,-2 0 0,-1 0 0,-3-1 0,-1 1 0,-2-1 0,-11-56 0,8 32 0,5 47 0,-1-1 0,0 1 0,-10-33 0,-43-128 0,26 44 0,5-6 0,-38-174 0,58 305 0,1 1 0,-1 0 0,-1 1 0,0-1 0,0 1 0,-1 0 0,-8-10 0,-55-55 0,36 39 0,15 15 0,-5-5 0,1 0 0,-24-36 0,40 51 0,0-1 0,1 1 0,0-1 0,1 0 0,1 0 0,-1-1 0,1 1 0,1-1 0,0 1 0,1-1 0,-1-11 0,2 20-31,0-10-117,0-1 0,0 1 0,-2 0-1,1 0 1,-2 0 0,1 0 0,-2 0-1,-4-13 1,1 14-6678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3T12:19:26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24575,'1'1'0,"0"-1"0,0 1 0,0-1 0,-1 1 0,1 0 0,0 0 0,-1-1 0,1 1 0,-1 0 0,1 0 0,-1-1 0,1 1 0,-1 0 0,0 0 0,1 0 0,-1 0 0,0 0 0,0 0 0,1 0 0,-1 0 0,0 0 0,0-1 0,0 1 0,0 0 0,-1 2 0,2 30 0,-1-28 0,-11 160 0,11-124 0,5 99 0,-3-123 0,1-1 0,1 0 0,0 1 0,1-2 0,0 1 0,12 21 0,-12-25 0,0 1 0,0-1 0,-1 1 0,-1 0 0,0 0 0,-1 0 0,1 18 0,-4 99 0,-1-59 0,1-21 0,-1-19 0,5 54 0,-3-77 0,1-1 0,0 0 0,1 0 0,0 0 0,0 0 0,0 0 0,1 0 0,0-1 0,1 1 0,-1-1 0,1 0 0,8 11 0,6-6-1365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3T12:19:31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2615 24575,'1'-13'0,"0"0"0,2 0 0,-1 0 0,1 0 0,8-18 0,-7 19 0,0-1 0,0 1 0,-1-1 0,-1 0 0,2-22 0,-3 17 0,0 0 0,7-26 0,-5 26 0,0 1 0,1-32 0,-5-12 0,2-113 0,9 51 0,11-10 0,-11 84 0,0-8 0,2-48 0,-8 86 0,-1-1 0,0 0 0,-2-1 0,-1 1 0,0 0 0,-5-31 0,-13-7 0,13 46 0,1-1 0,0 0 0,1 0 0,-3-19 0,-4-144 0,8 159 0,-1 1 0,-1-1 0,-1 1 0,-9-21 0,-8-32 0,-43-183 0,51 199 0,-2 1 0,-2 1 0,-3 0 0,-34-60 0,43 86 27,1-1-1,1 0 0,1-1 0,-9-49 1,9 38-776,-20-56 1,24 81-6078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3T12:19:32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 24575,'-12'61'0,"4"-25"0,-5 40-455,3 1 0,1 112 0,9-176-6371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3T12:19:34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299 191 24575,'-5'-2'0,"1"1"0,0-1 0,0 0 0,0-1 0,0 1 0,0-1 0,-5-5 0,-9-5 0,-56-25 0,47 26 0,1-2 0,-28-18 0,4-16-1365,38 38-5461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3T12:19:42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1559 0 24575,'-200'186'0,"178"-167"0,-9 10 0,-46 54 0,-94 145 0,125-147 0,35-58 0,-1-1 0,-21 29 0,-10 3 0,-64 109 0,45-23 0,3-19 0,2-5 0,24-57 0,-60 96 0,77-131 0,4-8 0,0 0 0,2 1 0,0 1 0,0-1 0,2 1 0,0 1 0,-9 37 0,5 19 0,-5 141 0,18-178 0,1-22 0,-2 1 0,0 0 0,-1 0 0,-1-1 0,0 1 0,-7 22 0,-62 170 0,67-193 0,1 0 0,0 0 0,1 1 0,1-1 0,0 1 0,1-1 0,3 19 0,-2 50 0,-3-74 0,0 0 0,-1 0 0,-1 0 0,0 0 0,-7 14 0,-9 26 0,-16 61 0,23-77 0,1 0 0,2 1 0,2 1 0,1 0 0,-5 68 0,13 650 0,-3-734 0,-1 1 0,-1-1 0,-1 0 0,0 0 0,-2-1 0,0 0 0,-2 0 0,-20 35 0,26-49 0,-1 0 0,0 0 0,0 0 0,0 0 0,-1-1 0,1 0 0,-1 0 0,-1 0 0,1-1 0,-8 5 0,13-9 0,0 1 0,-1-1 0,1 0 0,0 0 0,0 0 0,0 0 0,-1 0 0,1 0 0,0 0 0,0 0 0,0 0 0,-1 0 0,1-1 0,0 1 0,0 0 0,0 0 0,-1 0 0,1 0 0,0 0 0,0 0 0,0 0 0,0 0 0,-1-1 0,1 1 0,0 0 0,0 0 0,0 0 0,0 0 0,0 0 0,-1-1 0,1 1 0,0 0 0,0 0 0,0 0 0,0-1 0,0 1 0,0 0 0,0 0 0,0 0 0,0-1 0,0 1 0,0 0 0,0 0 0,0 0 0,0-1 0,0 1 0,0 0 0,1-18 0,8-15 0,22-35 0,-25 58 0,0 0 0,-1-1 0,0 0 0,-1-1 0,0 1 0,-1-1 0,0 1 0,-1-1 0,0 0 0,0-16 0,-6-28 0,-3-1 0,-18-70 0,-6-46 0,28 149 0,-1-1 0,1-48 0,4 63 0,0 1 0,0-1 0,1 0 0,0 1 0,1-1 0,0 1 0,1 0 0,5-11 0,11-14 0,2 1 0,29-34 0,-32 44 0,-2 0 0,0-1 0,-1-1 0,-1-1 0,16-38 0,-28 48 0,0 0 0,-1 0 0,-1 0 0,0 0 0,-1 0 0,-1 0 0,0 0 0,-5-21 0,-1-17 0,-5-175 0,12 183 0,2 0 0,15-90 0,-17 133 0,1-1 0,-1 1 0,1 0 0,0-1 0,0 1 0,0 0 0,1 0 0,-1-1 0,1 1 0,0 0 0,0 0 0,0 1 0,0-1 0,0 0 0,5-3 0,-5 5 0,0 1 0,0-1 0,0 1 0,-1 0 0,1-1 0,0 1 0,0 0 0,0 0 0,0 1 0,0-1 0,0 0 0,0 1 0,0-1 0,0 1 0,0-1 0,-1 1 0,1 0 0,0 0 0,0 0 0,-1 0 0,1 0 0,-1 0 0,1 0 0,-1 1 0,1-1 0,-1 0 0,2 3 0,3 1 0,-1 0 0,0 0 0,0 0 0,0 1 0,-1-1 0,1 1 0,-1 0 0,-1 1 0,6 9 0,-8-12 0,0 0 0,-1 0 0,1 0 0,-1 0 0,0 0 0,0 0 0,0 0 0,0 0 0,0 0 0,-1-1 0,0 1 0,0 0 0,0 0 0,0 0 0,-1 0 0,1-1 0,-1 1 0,0-1 0,-3 4 0,-12 25 0,2 0 0,-18 53 0,-13 28 0,34-93-1365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3T12:19:4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853 0 24575,'-1'5'0,"0"0"0,-1-1 0,1 1 0,-1 0 0,0-1 0,-6 8 0,-2 9 0,7-13 0,-1 0 0,-1 0 0,1 0 0,-1 0 0,-1 0 0,1-1 0,-1 0 0,-1 0 0,-6 5 0,-9 6 0,-38 24 0,42-31 0,1 0 0,0 2 0,0 0 0,-18 20 0,15-10 0,0 0 0,2 2 0,1 0 0,1 1 0,-18 39 0,19-36 0,-28 42 0,-3 6 0,11-10 0,-4-1 0,-2-2 0,-66 77 0,85-112 61,-33 53 1,8-9-1550,41-65-5338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FBEE24-0FCA-41C8-A917-5E669BB86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E230E95-4681-4F0F-9EB9-0F21BCA55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4C75070-FA70-4AC2-8F10-F2FAEDB57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9D88-F215-449D-A9A1-0F8E52120418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B1C8DA5-D7D6-4330-B679-79C68309C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F280D3E-E434-46FD-8EB8-00286C79A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C1F2-22A7-49CB-B557-07250A4905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282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D2796-E0B9-4301-B88C-F10637AED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E46AB24A-EF80-44C8-B949-21AC416E7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070828B-9076-443D-9C80-9F31EC371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9D88-F215-449D-A9A1-0F8E52120418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6B5BBF6-C3BD-4CC5-90A8-7F804F230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3FC82D2-9FCB-4343-B47E-D0601DD66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C1F2-22A7-49CB-B557-07250A4905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498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F3034AF8-5CA0-4D91-B5E8-CB7BE9E4B4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69E9EFC4-284E-4ACA-9135-49D750401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5775D9F-E120-42ED-8E7E-8685A23BE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9D88-F215-449D-A9A1-0F8E52120418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40B66E4-7D82-4FE9-AB89-C273A244B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338F193-57B6-404B-BECE-7BAB092FB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C1F2-22A7-49CB-B557-07250A4905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116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3A778-ADCB-4D6A-BE5A-A8EB8CBEB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1C6D15-B26C-417F-9A33-47203B995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0C15035-4D2D-4916-A0E8-82EFF68F7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9D88-F215-449D-A9A1-0F8E52120418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CAD31DF-240D-4340-85AD-D3EA85BA9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DCBBD0C-155E-4ADB-BD46-D4AA4E47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C1F2-22A7-49CB-B557-07250A4905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60401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F7098C-B684-4552-8B55-2543C661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61EC2F1-AA15-4B7E-A6B9-E495FAE10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4CCA9D1-74AD-4EB9-8359-78CE553B2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9D88-F215-449D-A9A1-0F8E52120418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A7A3150-29DB-4647-B122-D8DDF5F71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03CB966-0BC2-491A-859F-D7A8CB34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C1F2-22A7-49CB-B557-07250A4905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326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E24263-042A-4BA9-8EA6-255FC58CC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01D4064-482F-40E6-A574-C6A93DC35A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C9B4751-00B8-45C7-BCDD-6AE170E2F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7C3A164-6308-4EAF-9D8B-7F8755F25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9D88-F215-449D-A9A1-0F8E52120418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FF2EB45-CFB9-4943-A886-03FDA2D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013D61D-F7FD-4FDC-909E-0FDE97AFB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C1F2-22A7-49CB-B557-07250A4905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32669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05E397-1DF3-49CD-88F8-05E299DF1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DA54A44-9751-475A-9974-6E7666325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077B384-5AC6-4BB6-8050-21A52BCB5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94624C2-1EBD-41F5-AD14-3E9C3F7E91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CE38CD45-312D-4201-A7B0-F46B3E446E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77C1AEFA-AC7E-4523-B9E8-2BC2F1057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9D88-F215-449D-A9A1-0F8E52120418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DA1BE1EE-0712-4812-A3DE-77296C78B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46F5AE06-6335-42FA-8A81-D5E9BB99D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C1F2-22A7-49CB-B557-07250A4905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816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F3D3D9-5CFF-416D-8A90-D357436D1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0DBCEED0-473C-49E2-8F5E-DCE23D506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9D88-F215-449D-A9A1-0F8E52120418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7CAEB660-3003-4D75-85D0-8C9B3A5A1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14ECC344-C9CA-4101-8E32-B06253209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C1F2-22A7-49CB-B557-07250A4905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7608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B23804B-7B7D-408D-9CB2-3268B36D3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9D88-F215-449D-A9A1-0F8E52120418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DA7C837D-1339-4AA4-863A-C4E08CEF2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30680CB-10BB-457C-980C-2221AD0A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C1F2-22A7-49CB-B557-07250A4905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05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77BE4C-C6C5-45FC-9874-A61E3A325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2CABE7-4D2B-478E-847F-15EBF2EE8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49E017C-31D8-4CCE-853D-8D5CEF4403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E50FD4D-6D7E-4E0A-A79D-D612B683F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9D88-F215-449D-A9A1-0F8E52120418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9035D7E-A17F-4C12-BBCC-618CEDA53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DA89342-BFC2-4CA8-A416-294FFED24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C1F2-22A7-49CB-B557-07250A4905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7900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21C566-5B11-4C97-AB29-BC7DBBC29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4AE8CE9C-3FCB-41F1-A9DE-C39EDC3E3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44974B9-A38F-4D7A-BCEF-11F33465E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63E4ED6-F0FF-4B1F-9ED6-51EAE15A7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9D88-F215-449D-A9A1-0F8E52120418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5E6DD6F-D621-4AFE-B815-67E63B6A4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C580E67-BAA7-418C-803E-7319C25E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C1F2-22A7-49CB-B557-07250A4905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399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A665718C-97A2-41A6-9444-2EF338F68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B8A4AA2-5766-48C2-8EFC-3EEA0A30D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F6A56BC-7E69-43FA-80EF-EC37F21B39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69D88-F215-449D-A9A1-0F8E52120418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AD448F4-CCA9-449B-8B23-C8B94CB054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5BDE0E2-F7B2-4EEF-A990-6B39071AF6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6C1F2-22A7-49CB-B557-07250A4905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4175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hyperlink" Target="https://www.aktuality.sk/clanok/osnpNHL/biela-rasa-vymiera-kvoli-lgbti-tvrdi-martina-simkovicova-podoba-sa-to-na-neonacisticku-konspiraciu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hyperlink" Target="https://www.youtube.com/watch?v=Tc8tud5fjoE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customXml" Target="../ink/ink5.xml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image" Target="../media/image11.png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10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2" Type="http://schemas.openxmlformats.org/officeDocument/2006/relationships/image" Target="../media/image10.jpe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customXml" Target="../ink/ink4.xml"/><Relationship Id="rId24" Type="http://schemas.openxmlformats.org/officeDocument/2006/relationships/image" Target="../media/image16.png"/><Relationship Id="rId32" Type="http://schemas.openxmlformats.org/officeDocument/2006/relationships/image" Target="../media/image12.jpg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18.png"/><Relationship Id="rId10" Type="http://schemas.openxmlformats.org/officeDocument/2006/relationships/image" Target="../media/image90.png"/><Relationship Id="rId19" Type="http://schemas.openxmlformats.org/officeDocument/2006/relationships/customXml" Target="../ink/ink8.xml"/><Relationship Id="rId31" Type="http://schemas.openxmlformats.org/officeDocument/2006/relationships/image" Target="../media/image1.jpg"/><Relationship Id="rId4" Type="http://schemas.microsoft.com/office/2007/relationships/hdphoto" Target="../media/hdphoto2.wdp"/><Relationship Id="rId9" Type="http://schemas.openxmlformats.org/officeDocument/2006/relationships/customXml" Target="../ink/ink3.xml"/><Relationship Id="rId14" Type="http://schemas.openxmlformats.org/officeDocument/2006/relationships/image" Target="../media/image110.png"/><Relationship Id="rId22" Type="http://schemas.openxmlformats.org/officeDocument/2006/relationships/image" Target="../media/image15.png"/><Relationship Id="rId27" Type="http://schemas.openxmlformats.org/officeDocument/2006/relationships/customXml" Target="../ink/ink12.xml"/><Relationship Id="rId30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DB9AB1-439D-4998-9BCA-BC941BACF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1741"/>
            <a:ext cx="9144000" cy="2387600"/>
          </a:xfrm>
        </p:spPr>
        <p:txBody>
          <a:bodyPr/>
          <a:lstStyle/>
          <a:p>
            <a:r>
              <a:rPr lang="sk-SK" sz="2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Aktuální</a:t>
            </a:r>
            <a:r>
              <a:rPr lang="sk-SK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sk-SK" sz="2800" b="0" i="0" u="none" strike="sng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změny</a:t>
            </a:r>
            <a:r>
              <a:rPr lang="sk-SK" sz="2800" b="0" i="0" u="none" strike="sng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r>
              <a:rPr lang="sk-SK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sk-SK" sz="2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situace</a:t>
            </a:r>
            <a:r>
              <a:rPr lang="sk-SK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sk-SK" sz="2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ve</a:t>
            </a:r>
            <a:r>
              <a:rPr lang="sk-SK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sk-SK" sz="2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vzdělávání</a:t>
            </a:r>
            <a:r>
              <a:rPr lang="sk-SK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sk-SK" sz="2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zdravotníckých</a:t>
            </a:r>
            <a:r>
              <a:rPr lang="sk-SK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sk-SK" sz="2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profesí</a:t>
            </a:r>
            <a:r>
              <a:rPr lang="sk-SK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na Slovensku	</a:t>
            </a:r>
            <a:br>
              <a:rPr lang="sk-SK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F34939-0799-4487-BDE1-5D0B7792F8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endParaRPr lang="sk-SK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sk-SK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sk-SK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ODBORNÁ KONFERENCE ASOCIACE ZDRAVOTNICKÝCH ŠKOL ČR </a:t>
            </a:r>
          </a:p>
          <a:p>
            <a:r>
              <a:rPr lang="sk-SK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BRNO 2024</a:t>
            </a: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9C00BBD-F021-4D95-9B16-ED0354BD5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073" y="160992"/>
            <a:ext cx="1655696" cy="961372"/>
          </a:xfrm>
          <a:prstGeom prst="rect">
            <a:avLst/>
          </a:prstGeom>
        </p:spPr>
      </p:pic>
      <p:pic>
        <p:nvPicPr>
          <p:cNvPr id="7" name="Obrázok 6" descr="Obrázok, na ktorom je pózujúci, skupina, osoba&#10;&#10;Automaticky generovaný popis">
            <a:extLst>
              <a:ext uri="{FF2B5EF4-FFF2-40B4-BE49-F238E27FC236}">
                <a16:creationId xmlns:a16="http://schemas.microsoft.com/office/drawing/2014/main" id="{66CFAD44-67E0-4F51-B9E3-C5B5882C69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8172"/>
          <a:stretch/>
        </p:blipFill>
        <p:spPr>
          <a:xfrm>
            <a:off x="0" y="5054201"/>
            <a:ext cx="12192000" cy="180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ok 5" descr="Obrázok, na ktorom je ľudská tvár, osoba, čelo, chlap&#10;&#10;Automaticky generovaný popis">
            <a:extLst>
              <a:ext uri="{FF2B5EF4-FFF2-40B4-BE49-F238E27FC236}">
                <a16:creationId xmlns:a16="http://schemas.microsoft.com/office/drawing/2014/main" id="{787DEA14-93BC-0957-B227-FCD8CD6C20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7A560C40-4398-2BAC-5BC4-64575CC90086}"/>
              </a:ext>
            </a:extLst>
          </p:cNvPr>
          <p:cNvSpPr txBox="1">
            <a:spLocks/>
          </p:cNvSpPr>
          <p:nvPr/>
        </p:nvSpPr>
        <p:spPr>
          <a:xfrm>
            <a:off x="404552" y="5326144"/>
            <a:ext cx="11382895" cy="10156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dirty="0">
                <a:solidFill>
                  <a:schemeClr val="bg1"/>
                </a:solidFill>
              </a:rPr>
              <a:t>...</a:t>
            </a:r>
            <a:r>
              <a:rPr lang="en-US" sz="5400" dirty="0" err="1">
                <a:solidFill>
                  <a:schemeClr val="bg1"/>
                </a:solidFill>
              </a:rPr>
              <a:t>na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Slovensku</a:t>
            </a:r>
            <a:r>
              <a:rPr lang="sk-SK" sz="5400" dirty="0">
                <a:solidFill>
                  <a:schemeClr val="bg1"/>
                </a:solidFill>
              </a:rPr>
              <a:t> </a:t>
            </a:r>
            <a:r>
              <a:rPr lang="en-US" sz="5400" dirty="0">
                <a:solidFill>
                  <a:schemeClr val="bg1"/>
                </a:solidFill>
              </a:rPr>
              <a:t>- </a:t>
            </a:r>
            <a:r>
              <a:rPr lang="en-US" sz="5400" dirty="0" err="1">
                <a:solidFill>
                  <a:schemeClr val="bg1"/>
                </a:solidFill>
              </a:rPr>
              <a:t>nič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nové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9" name="Picture 6" descr="Odstránil vlajku EÚ a portrét prezidentky nahradil portrétom Che Guevaru">
            <a:extLst>
              <a:ext uri="{FF2B5EF4-FFF2-40B4-BE49-F238E27FC236}">
                <a16:creationId xmlns:a16="http://schemas.microsoft.com/office/drawing/2014/main" id="{838D3C06-1B66-4C3B-4CDF-969FA4071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0" r="5752" b="-1"/>
          <a:stretch/>
        </p:blipFill>
        <p:spPr bwMode="auto">
          <a:xfrm>
            <a:off x="404552" y="278843"/>
            <a:ext cx="3997327" cy="3299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 descr="Obrázok, na ktorom je nebo, exteriér, chlap, osoba&#10;&#10;Automaticky generovaný popis">
            <a:extLst>
              <a:ext uri="{FF2B5EF4-FFF2-40B4-BE49-F238E27FC236}">
                <a16:creationId xmlns:a16="http://schemas.microsoft.com/office/drawing/2014/main" id="{3DE66D8F-69CD-1C50-A303-ED3BEEE06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179" r="10000" b="-179"/>
          <a:stretch/>
        </p:blipFill>
        <p:spPr>
          <a:xfrm>
            <a:off x="121675" y="333667"/>
            <a:ext cx="4771273" cy="3188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ok 2" descr="Obrázok, na ktorom je osoba, spotrebič, práčka, ošatenie&#10;&#10;Automaticky generovaný popis">
            <a:extLst>
              <a:ext uri="{FF2B5EF4-FFF2-40B4-BE49-F238E27FC236}">
                <a16:creationId xmlns:a16="http://schemas.microsoft.com/office/drawing/2014/main" id="{62E54344-FF99-9623-7CF0-C2E46736F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" y="304834"/>
            <a:ext cx="4962877" cy="3308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930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8999FDBC-8865-5329-8453-E26197A4360A}"/>
              </a:ext>
            </a:extLst>
          </p:cNvPr>
          <p:cNvSpPr txBox="1"/>
          <p:nvPr/>
        </p:nvSpPr>
        <p:spPr>
          <a:xfrm>
            <a:off x="238406" y="288485"/>
            <a:ext cx="11512964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lumMod val="75000"/>
                </a:schemeClr>
              </a:gs>
              <a:gs pos="90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sk-SK" sz="2800" b="1" dirty="0" err="1">
                <a:solidFill>
                  <a:schemeClr val="bg1"/>
                </a:solidFill>
              </a:rPr>
              <a:t>Dezinfoscéna</a:t>
            </a:r>
            <a:r>
              <a:rPr lang="sk-SK" sz="2800" b="1" dirty="0">
                <a:solidFill>
                  <a:schemeClr val="bg1"/>
                </a:solidFill>
              </a:rPr>
              <a:t> vo vedení štátu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0248BC6A-F2DF-AEC5-0D7B-E91E578D425D}"/>
              </a:ext>
            </a:extLst>
          </p:cNvPr>
          <p:cNvGrpSpPr/>
          <p:nvPr/>
        </p:nvGrpSpPr>
        <p:grpSpPr>
          <a:xfrm>
            <a:off x="238405" y="1789664"/>
            <a:ext cx="4717538" cy="4663479"/>
            <a:chOff x="238405" y="1789664"/>
            <a:chExt cx="4717538" cy="4663479"/>
          </a:xfrm>
        </p:grpSpPr>
        <p:pic>
          <p:nvPicPr>
            <p:cNvPr id="7" name="Obrázok 6" descr="Obrázok, na ktorom je ľudská tvár, osoba, ošatenie, dlhé vlasy&#10;&#10;Automaticky generovaný popis">
              <a:extLst>
                <a:ext uri="{FF2B5EF4-FFF2-40B4-BE49-F238E27FC236}">
                  <a16:creationId xmlns:a16="http://schemas.microsoft.com/office/drawing/2014/main" id="{D7FCF9AE-A991-B22E-D931-B69A4B03F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54" r="16435"/>
            <a:stretch/>
          </p:blipFill>
          <p:spPr>
            <a:xfrm>
              <a:off x="238405" y="1789664"/>
              <a:ext cx="4717538" cy="4663479"/>
            </a:xfrm>
            <a:prstGeom prst="rect">
              <a:avLst/>
            </a:prstGeom>
          </p:spPr>
        </p:pic>
        <p:sp>
          <p:nvSpPr>
            <p:cNvPr id="4" name="BlokTextu 3">
              <a:extLst>
                <a:ext uri="{FF2B5EF4-FFF2-40B4-BE49-F238E27FC236}">
                  <a16:creationId xmlns:a16="http://schemas.microsoft.com/office/drawing/2014/main" id="{A37F825D-7626-B5A8-9FAC-59D85D77FFB0}"/>
                </a:ext>
              </a:extLst>
            </p:cNvPr>
            <p:cNvSpPr txBox="1"/>
            <p:nvPr/>
          </p:nvSpPr>
          <p:spPr>
            <a:xfrm>
              <a:off x="434176" y="6038987"/>
              <a:ext cx="4289128" cy="369332"/>
            </a:xfrm>
            <a:prstGeom prst="rect">
              <a:avLst/>
            </a:prstGeom>
            <a:gradFill flip="none" rotWithShape="1">
              <a:gsLst>
                <a:gs pos="0">
                  <a:srgbClr val="C7AF83">
                    <a:shade val="30000"/>
                    <a:satMod val="115000"/>
                  </a:srgbClr>
                </a:gs>
                <a:gs pos="37000">
                  <a:srgbClr val="C7AF83">
                    <a:shade val="67500"/>
                    <a:satMod val="115000"/>
                  </a:srgbClr>
                </a:gs>
                <a:gs pos="100000">
                  <a:schemeClr val="bg1"/>
                </a:gs>
              </a:gsLst>
              <a:lin ang="162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sk-SK" b="1" dirty="0">
                  <a:solidFill>
                    <a:schemeClr val="bg1"/>
                  </a:solidFill>
                </a:rPr>
                <a:t>Ministerka kultúry</a:t>
              </a: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238BE293-162B-8FED-567B-2B2996093902}"/>
              </a:ext>
            </a:extLst>
          </p:cNvPr>
          <p:cNvGrpSpPr/>
          <p:nvPr/>
        </p:nvGrpSpPr>
        <p:grpSpPr>
          <a:xfrm>
            <a:off x="7089231" y="1753595"/>
            <a:ext cx="4763251" cy="4683158"/>
            <a:chOff x="7089231" y="1753595"/>
            <a:chExt cx="4763251" cy="4683158"/>
          </a:xfrm>
        </p:grpSpPr>
        <p:pic>
          <p:nvPicPr>
            <p:cNvPr id="3" name="Obrázok 2" descr="Obrázok, na ktorom je osoba, ľudská tvár, ošatenie, chlap&#10;&#10;Automaticky generovaný popis">
              <a:extLst>
                <a:ext uri="{FF2B5EF4-FFF2-40B4-BE49-F238E27FC236}">
                  <a16:creationId xmlns:a16="http://schemas.microsoft.com/office/drawing/2014/main" id="{896F4995-3288-C614-5AB4-54FF0E8CA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r="17233"/>
            <a:stretch/>
          </p:blipFill>
          <p:spPr>
            <a:xfrm>
              <a:off x="7190344" y="1753595"/>
              <a:ext cx="4561026" cy="4683158"/>
            </a:xfrm>
            <a:prstGeom prst="rect">
              <a:avLst/>
            </a:prstGeom>
          </p:spPr>
        </p:pic>
        <p:sp>
          <p:nvSpPr>
            <p:cNvPr id="6" name="BlokTextu 5">
              <a:extLst>
                <a:ext uri="{FF2B5EF4-FFF2-40B4-BE49-F238E27FC236}">
                  <a16:creationId xmlns:a16="http://schemas.microsoft.com/office/drawing/2014/main" id="{843A949C-8D77-5A34-F6D0-836711BD5D9F}"/>
                </a:ext>
              </a:extLst>
            </p:cNvPr>
            <p:cNvSpPr txBox="1"/>
            <p:nvPr/>
          </p:nvSpPr>
          <p:spPr>
            <a:xfrm>
              <a:off x="7089231" y="6038987"/>
              <a:ext cx="4763251" cy="369332"/>
            </a:xfrm>
            <a:prstGeom prst="rect">
              <a:avLst/>
            </a:prstGeom>
            <a:gradFill flip="none" rotWithShape="1">
              <a:gsLst>
                <a:gs pos="0">
                  <a:srgbClr val="C7AF83">
                    <a:shade val="30000"/>
                    <a:satMod val="115000"/>
                  </a:srgbClr>
                </a:gs>
                <a:gs pos="37000">
                  <a:srgbClr val="C7AF83">
                    <a:shade val="67500"/>
                    <a:satMod val="115000"/>
                  </a:srgbClr>
                </a:gs>
                <a:gs pos="100000">
                  <a:schemeClr val="bg1"/>
                </a:gs>
              </a:gsLst>
              <a:lin ang="162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sk-SK" b="1" dirty="0">
                  <a:solidFill>
                    <a:schemeClr val="bg1"/>
                  </a:solidFill>
                </a:rPr>
                <a:t>Splnomocnenec vlády pre prešetrenie pandémie</a:t>
              </a:r>
            </a:p>
          </p:txBody>
        </p:sp>
      </p:grpSp>
      <p:pic>
        <p:nvPicPr>
          <p:cNvPr id="5" name="Obrázok 4" descr="Obrázok, na ktorom je náčrt, kresba, ilustrácia, kreslený obrázok&#10;&#10;Automaticky generovaný popis">
            <a:hlinkClick r:id="rId4"/>
            <a:extLst>
              <a:ext uri="{FF2B5EF4-FFF2-40B4-BE49-F238E27FC236}">
                <a16:creationId xmlns:a16="http://schemas.microsoft.com/office/drawing/2014/main" id="{09676E6E-B73E-7598-98EC-40424FBD1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49" b="89888" l="10000" r="90000">
                        <a14:foregroundMark x1="43535" y1="9149" x2="43535" y2="9149"/>
                        <a14:foregroundMark x1="31616" y1="86035" x2="31616" y2="86035"/>
                        <a14:foregroundMark x1="24343" y1="84751" x2="32828" y2="86196"/>
                        <a14:foregroundMark x1="32828" y1="86196" x2="33030" y2="86517"/>
                        <a14:foregroundMark x1="11616" y1="85554" x2="22727" y2="85072"/>
                        <a14:foregroundMark x1="22727" y1="85072" x2="28081" y2="86517"/>
                        <a14:foregroundMark x1="47172" y1="87961" x2="62424" y2="88283"/>
                        <a14:foregroundMark x1="62424" y1="88283" x2="69899" y2="88283"/>
                        <a14:foregroundMark x1="69899" y1="88283" x2="80808" y2="88925"/>
                        <a14:foregroundMark x1="69899" y1="83467" x2="84444" y2="88283"/>
                        <a14:foregroundMark x1="84444" y1="88283" x2="86061" y2="8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346" y="203326"/>
            <a:ext cx="6787308" cy="4276004"/>
          </a:xfrm>
          <a:prstGeom prst="rect">
            <a:avLst/>
          </a:prstGeom>
          <a:ln>
            <a:noFill/>
          </a:ln>
        </p:spPr>
      </p:pic>
      <p:grpSp>
        <p:nvGrpSpPr>
          <p:cNvPr id="19" name="Skupina 18">
            <a:extLst>
              <a:ext uri="{FF2B5EF4-FFF2-40B4-BE49-F238E27FC236}">
                <a16:creationId xmlns:a16="http://schemas.microsoft.com/office/drawing/2014/main" id="{F095623D-58B3-C4CC-5043-D96276F23BF9}"/>
              </a:ext>
            </a:extLst>
          </p:cNvPr>
          <p:cNvGrpSpPr/>
          <p:nvPr/>
        </p:nvGrpSpPr>
        <p:grpSpPr>
          <a:xfrm>
            <a:off x="9072409" y="209929"/>
            <a:ext cx="2897841" cy="1822076"/>
            <a:chOff x="9072409" y="209929"/>
            <a:chExt cx="2897841" cy="1822076"/>
          </a:xfrm>
        </p:grpSpPr>
        <p:sp>
          <p:nvSpPr>
            <p:cNvPr id="17" name="Bublina reči: oválna 16">
              <a:extLst>
                <a:ext uri="{FF2B5EF4-FFF2-40B4-BE49-F238E27FC236}">
                  <a16:creationId xmlns:a16="http://schemas.microsoft.com/office/drawing/2014/main" id="{2290130F-D962-7910-19D3-B4E3B7DC4F7A}"/>
                </a:ext>
              </a:extLst>
            </p:cNvPr>
            <p:cNvSpPr/>
            <p:nvPr/>
          </p:nvSpPr>
          <p:spPr>
            <a:xfrm>
              <a:off x="9072409" y="209929"/>
              <a:ext cx="2897841" cy="1822076"/>
            </a:xfrm>
            <a:prstGeom prst="wedgeEllipseCallout">
              <a:avLst>
                <a:gd name="adj1" fmla="val -18745"/>
                <a:gd name="adj2" fmla="val 56965"/>
              </a:avLst>
            </a:prstGeom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BlokTextu 12">
              <a:extLst>
                <a:ext uri="{FF2B5EF4-FFF2-40B4-BE49-F238E27FC236}">
                  <a16:creationId xmlns:a16="http://schemas.microsoft.com/office/drawing/2014/main" id="{FE836150-9DFE-36B6-F7AD-7412DBAEFDCA}"/>
                </a:ext>
              </a:extLst>
            </p:cNvPr>
            <p:cNvSpPr txBox="1"/>
            <p:nvPr/>
          </p:nvSpPr>
          <p:spPr>
            <a:xfrm>
              <a:off x="9131292" y="517792"/>
              <a:ext cx="278007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k-SK" sz="1600" dirty="0"/>
                <a:t>Ako jediný štát na svete sa Slovensko na rokovaní s WHO dištancovalo od aktualizovaných zdravotníckych predpisov</a:t>
              </a:r>
            </a:p>
          </p:txBody>
        </p:sp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5177EB97-38D3-F368-84F9-2D16FF9AD640}"/>
              </a:ext>
            </a:extLst>
          </p:cNvPr>
          <p:cNvGrpSpPr/>
          <p:nvPr/>
        </p:nvGrpSpPr>
        <p:grpSpPr>
          <a:xfrm>
            <a:off x="6170379" y="4248573"/>
            <a:ext cx="2131359" cy="850985"/>
            <a:chOff x="9990455" y="572673"/>
            <a:chExt cx="2131359" cy="850985"/>
          </a:xfrm>
        </p:grpSpPr>
        <p:sp>
          <p:nvSpPr>
            <p:cNvPr id="23" name="Bublina reči: oválna 22">
              <a:extLst>
                <a:ext uri="{FF2B5EF4-FFF2-40B4-BE49-F238E27FC236}">
                  <a16:creationId xmlns:a16="http://schemas.microsoft.com/office/drawing/2014/main" id="{3045EAEB-66C5-FF26-3ACD-0556B2D8FF44}"/>
                </a:ext>
              </a:extLst>
            </p:cNvPr>
            <p:cNvSpPr/>
            <p:nvPr/>
          </p:nvSpPr>
          <p:spPr>
            <a:xfrm>
              <a:off x="9990455" y="572673"/>
              <a:ext cx="2131359" cy="850985"/>
            </a:xfrm>
            <a:prstGeom prst="wedgeEllipseCallout">
              <a:avLst>
                <a:gd name="adj1" fmla="val 87056"/>
                <a:gd name="adj2" fmla="val -50784"/>
              </a:avLst>
            </a:prstGeom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4" name="BlokTextu 23">
              <a:extLst>
                <a:ext uri="{FF2B5EF4-FFF2-40B4-BE49-F238E27FC236}">
                  <a16:creationId xmlns:a16="http://schemas.microsoft.com/office/drawing/2014/main" id="{916ADC8B-F4D2-69F7-F755-3F9811AF386F}"/>
                </a:ext>
              </a:extLst>
            </p:cNvPr>
            <p:cNvSpPr txBox="1"/>
            <p:nvPr/>
          </p:nvSpPr>
          <p:spPr>
            <a:xfrm>
              <a:off x="10086405" y="839893"/>
              <a:ext cx="182207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k-SK" sz="1600" dirty="0"/>
                <a:t>Pandémia nebola</a:t>
              </a:r>
            </a:p>
          </p:txBody>
        </p:sp>
      </p:grp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23DF1F06-216C-60E5-1635-D5C19405413B}"/>
              </a:ext>
            </a:extLst>
          </p:cNvPr>
          <p:cNvGrpSpPr/>
          <p:nvPr/>
        </p:nvGrpSpPr>
        <p:grpSpPr>
          <a:xfrm>
            <a:off x="2999202" y="3916830"/>
            <a:ext cx="2162464" cy="850985"/>
            <a:chOff x="2999202" y="3916830"/>
            <a:chExt cx="2162464" cy="850985"/>
          </a:xfrm>
        </p:grpSpPr>
        <p:sp>
          <p:nvSpPr>
            <p:cNvPr id="28" name="Bublina reči: oválna 27">
              <a:extLst>
                <a:ext uri="{FF2B5EF4-FFF2-40B4-BE49-F238E27FC236}">
                  <a16:creationId xmlns:a16="http://schemas.microsoft.com/office/drawing/2014/main" id="{2C4D96FE-F1AB-98BB-435D-0020625C780D}"/>
                </a:ext>
              </a:extLst>
            </p:cNvPr>
            <p:cNvSpPr/>
            <p:nvPr/>
          </p:nvSpPr>
          <p:spPr>
            <a:xfrm>
              <a:off x="2999202" y="3916830"/>
              <a:ext cx="2131359" cy="850985"/>
            </a:xfrm>
            <a:prstGeom prst="wedgeEllipseCallout">
              <a:avLst>
                <a:gd name="adj1" fmla="val -75720"/>
                <a:gd name="adj2" fmla="val -36563"/>
              </a:avLst>
            </a:prstGeom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6" name="BlokTextu 25">
              <a:extLst>
                <a:ext uri="{FF2B5EF4-FFF2-40B4-BE49-F238E27FC236}">
                  <a16:creationId xmlns:a16="http://schemas.microsoft.com/office/drawing/2014/main" id="{099DF99F-885A-C366-397F-A5A12B0CB1C8}"/>
                </a:ext>
              </a:extLst>
            </p:cNvPr>
            <p:cNvSpPr txBox="1"/>
            <p:nvPr/>
          </p:nvSpPr>
          <p:spPr>
            <a:xfrm>
              <a:off x="3030307" y="4035427"/>
              <a:ext cx="213135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k-SK" dirty="0"/>
                <a:t>Biela rasa vymiera kvôli LGBTI</a:t>
              </a:r>
              <a:endParaRPr lang="sk-SK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</p:grp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9727975A-8B5F-2D08-00E7-68859AAD146F}"/>
              </a:ext>
            </a:extLst>
          </p:cNvPr>
          <p:cNvGrpSpPr/>
          <p:nvPr/>
        </p:nvGrpSpPr>
        <p:grpSpPr>
          <a:xfrm>
            <a:off x="3092737" y="5384076"/>
            <a:ext cx="2431653" cy="1149216"/>
            <a:chOff x="2999202" y="3916830"/>
            <a:chExt cx="2138807" cy="850985"/>
          </a:xfrm>
        </p:grpSpPr>
        <p:sp>
          <p:nvSpPr>
            <p:cNvPr id="34" name="Bublina reči: oválna 33">
              <a:extLst>
                <a:ext uri="{FF2B5EF4-FFF2-40B4-BE49-F238E27FC236}">
                  <a16:creationId xmlns:a16="http://schemas.microsoft.com/office/drawing/2014/main" id="{4CFF411F-26F9-786C-D90D-6BB15E871550}"/>
                </a:ext>
              </a:extLst>
            </p:cNvPr>
            <p:cNvSpPr/>
            <p:nvPr/>
          </p:nvSpPr>
          <p:spPr>
            <a:xfrm>
              <a:off x="2999202" y="3916830"/>
              <a:ext cx="2131359" cy="850985"/>
            </a:xfrm>
            <a:prstGeom prst="wedgeEllipseCallout">
              <a:avLst>
                <a:gd name="adj1" fmla="val -76857"/>
                <a:gd name="adj2" fmla="val -166342"/>
              </a:avLst>
            </a:prstGeom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35" name="BlokTextu 34">
              <a:extLst>
                <a:ext uri="{FF2B5EF4-FFF2-40B4-BE49-F238E27FC236}">
                  <a16:creationId xmlns:a16="http://schemas.microsoft.com/office/drawing/2014/main" id="{429E6E68-F79B-3183-53DA-331B20097140}"/>
                </a:ext>
              </a:extLst>
            </p:cNvPr>
            <p:cNvSpPr txBox="1"/>
            <p:nvPr/>
          </p:nvSpPr>
          <p:spPr>
            <a:xfrm>
              <a:off x="3006650" y="4098760"/>
              <a:ext cx="2131359" cy="4786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k-SK" dirty="0" err="1"/>
                <a:t>štraková</a:t>
              </a:r>
              <a:r>
                <a:rPr lang="sk-SK" dirty="0"/>
                <a:t> výzva umelcov je „politickým </a:t>
              </a:r>
              <a:r>
                <a:rPr lang="sk-SK" dirty="0" err="1"/>
                <a:t>výgrcom</a:t>
              </a:r>
              <a:endParaRPr lang="sk-SK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</p:grpSp>
      <p:sp>
        <p:nvSpPr>
          <p:cNvPr id="11" name="BlokTextu 10">
            <a:extLst>
              <a:ext uri="{FF2B5EF4-FFF2-40B4-BE49-F238E27FC236}">
                <a16:creationId xmlns:a16="http://schemas.microsoft.com/office/drawing/2014/main" id="{672CCDAF-EDCA-1A6D-BA01-FAF385895049}"/>
              </a:ext>
            </a:extLst>
          </p:cNvPr>
          <p:cNvSpPr txBox="1"/>
          <p:nvPr/>
        </p:nvSpPr>
        <p:spPr>
          <a:xfrm>
            <a:off x="280636" y="1006498"/>
            <a:ext cx="3515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Konšpirácie sú in !!!</a:t>
            </a:r>
          </a:p>
        </p:txBody>
      </p:sp>
    </p:spTree>
    <p:extLst>
      <p:ext uri="{BB962C8B-B14F-4D97-AF65-F5344CB8AC3E}">
        <p14:creationId xmlns:p14="http://schemas.microsoft.com/office/powerpoint/2010/main" val="304044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37" name="Group 1036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042" name="Freeform: Shape 1041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3" name="Freeform: Shape 1042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040" name="Freeform: Shape 1039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1" name="Freeform: Shape 1040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8" name="Obrázok 7" descr="Obrázok, na ktorom je osoba, ošatenie, ľudská tvár, oblečenie na vonkajšie aktivity&#10;&#10;Automaticky generovaný popis">
            <a:extLst>
              <a:ext uri="{FF2B5EF4-FFF2-40B4-BE49-F238E27FC236}">
                <a16:creationId xmlns:a16="http://schemas.microsoft.com/office/drawing/2014/main" id="{C4842282-9F7A-C367-E1E2-AB608851CB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98" b="96905" l="15804" r="80625">
                        <a14:foregroundMark x1="26875" y1="37976" x2="18661" y2="58988"/>
                        <a14:foregroundMark x1="18661" y1="58988" x2="19464" y2="61726"/>
                        <a14:foregroundMark x1="15625" y1="57024" x2="19375" y2="67024"/>
                        <a14:foregroundMark x1="19375" y1="67024" x2="28750" y2="71369"/>
                        <a14:foregroundMark x1="28750" y1="71369" x2="34464" y2="82798"/>
                        <a14:foregroundMark x1="34464" y1="82798" x2="32054" y2="93988"/>
                        <a14:foregroundMark x1="32054" y1="93988" x2="49554" y2="99464"/>
                        <a14:foregroundMark x1="49554" y1="99464" x2="74554" y2="98452"/>
                        <a14:foregroundMark x1="74554" y1="98452" x2="77500" y2="90179"/>
                        <a14:foregroundMark x1="77500" y1="90179" x2="75893" y2="78690"/>
                        <a14:foregroundMark x1="75893" y1="78690" x2="80714" y2="68155"/>
                        <a14:foregroundMark x1="80714" y1="68155" x2="78661" y2="43452"/>
                        <a14:foregroundMark x1="78661" y1="43452" x2="68482" y2="37738"/>
                        <a14:foregroundMark x1="68482" y1="37738" x2="68304" y2="37738"/>
                        <a14:foregroundMark x1="36964" y1="49940" x2="38929" y2="65952"/>
                        <a14:foregroundMark x1="38929" y1="65952" x2="27321" y2="69702"/>
                        <a14:foregroundMark x1="28661" y1="89881" x2="37857" y2="96369"/>
                        <a14:foregroundMark x1="37857" y1="96369" x2="66339" y2="96667"/>
                        <a14:foregroundMark x1="66339" y1="96667" x2="77500" y2="93214"/>
                        <a14:foregroundMark x1="77500" y1="93214" x2="77857" y2="92619"/>
                        <a14:foregroundMark x1="40357" y1="79643" x2="48750" y2="85774"/>
                        <a14:foregroundMark x1="48750" y1="85774" x2="64018" y2="88690"/>
                        <a14:foregroundMark x1="64018" y1="88690" x2="59196" y2="81131"/>
                        <a14:foregroundMark x1="59196" y1="81131" x2="44107" y2="77619"/>
                        <a14:foregroundMark x1="44107" y1="77619" x2="41161" y2="79821"/>
                        <a14:foregroundMark x1="29464" y1="95595" x2="74286" y2="96905"/>
                        <a14:foregroundMark x1="74286" y1="96905" x2="75089" y2="94286"/>
                        <a14:foregroundMark x1="45268" y1="9583" x2="57411" y2="7798"/>
                        <a14:foregroundMark x1="57411" y1="7798" x2="65714" y2="11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6" r="11138"/>
          <a:stretch/>
        </p:blipFill>
        <p:spPr>
          <a:xfrm>
            <a:off x="146782" y="151565"/>
            <a:ext cx="3442562" cy="6367647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0C868A92-B5D7-D7BE-1C07-49FC6922927D}"/>
              </a:ext>
            </a:extLst>
          </p:cNvPr>
          <p:cNvSpPr txBox="1"/>
          <p:nvPr/>
        </p:nvSpPr>
        <p:spPr>
          <a:xfrm>
            <a:off x="4032977" y="164721"/>
            <a:ext cx="6265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dirty="0"/>
              <a:t>Ministerka zdravotníctva Slovenskej republiky</a:t>
            </a:r>
          </a:p>
          <a:p>
            <a:r>
              <a:rPr lang="sv-SE" dirty="0"/>
              <a:t> </a:t>
            </a:r>
            <a:r>
              <a:rPr lang="sv-SE" b="1" dirty="0"/>
              <a:t>JUDr. Zuzana Dolinková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Písanie rukou 10">
                <a:extLst>
                  <a:ext uri="{FF2B5EF4-FFF2-40B4-BE49-F238E27FC236}">
                    <a16:creationId xmlns:a16="http://schemas.microsoft.com/office/drawing/2014/main" id="{5695C868-8D9F-143D-0C7F-2F3393D7FCF0}"/>
                  </a:ext>
                </a:extLst>
              </p14:cNvPr>
              <p14:cNvContentPartPr/>
              <p14:nvPr/>
            </p14:nvContentPartPr>
            <p14:xfrm>
              <a:off x="1449526" y="443234"/>
              <a:ext cx="713160" cy="601920"/>
            </p14:xfrm>
          </p:contentPart>
        </mc:Choice>
        <mc:Fallback xmlns="">
          <p:pic>
            <p:nvPicPr>
              <p:cNvPr id="11" name="Písanie rukou 10">
                <a:extLst>
                  <a:ext uri="{FF2B5EF4-FFF2-40B4-BE49-F238E27FC236}">
                    <a16:creationId xmlns:a16="http://schemas.microsoft.com/office/drawing/2014/main" id="{5695C868-8D9F-143D-0C7F-2F3393D7FCF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0886" y="434594"/>
                <a:ext cx="730800" cy="61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Písanie rukou 11">
                <a:extLst>
                  <a:ext uri="{FF2B5EF4-FFF2-40B4-BE49-F238E27FC236}">
                    <a16:creationId xmlns:a16="http://schemas.microsoft.com/office/drawing/2014/main" id="{B39F494A-B6B4-513D-A8F2-5B5E40A44EDE}"/>
                  </a:ext>
                </a:extLst>
              </p14:cNvPr>
              <p14:cNvContentPartPr/>
              <p14:nvPr/>
            </p14:nvContentPartPr>
            <p14:xfrm>
              <a:off x="983326" y="1765874"/>
              <a:ext cx="315360" cy="654120"/>
            </p14:xfrm>
          </p:contentPart>
        </mc:Choice>
        <mc:Fallback xmlns="">
          <p:pic>
            <p:nvPicPr>
              <p:cNvPr id="12" name="Písanie rukou 11">
                <a:extLst>
                  <a:ext uri="{FF2B5EF4-FFF2-40B4-BE49-F238E27FC236}">
                    <a16:creationId xmlns:a16="http://schemas.microsoft.com/office/drawing/2014/main" id="{B39F494A-B6B4-513D-A8F2-5B5E40A44E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4686" y="1756874"/>
                <a:ext cx="333000" cy="67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Písanie rukou 12">
                <a:extLst>
                  <a:ext uri="{FF2B5EF4-FFF2-40B4-BE49-F238E27FC236}">
                    <a16:creationId xmlns:a16="http://schemas.microsoft.com/office/drawing/2014/main" id="{422617AF-0420-8FA4-BF44-250BDB5A063C}"/>
                  </a:ext>
                </a:extLst>
              </p14:cNvPr>
              <p14:cNvContentPartPr/>
              <p14:nvPr/>
            </p14:nvContentPartPr>
            <p14:xfrm>
              <a:off x="2689006" y="922754"/>
              <a:ext cx="210600" cy="1426320"/>
            </p14:xfrm>
          </p:contentPart>
        </mc:Choice>
        <mc:Fallback xmlns="">
          <p:pic>
            <p:nvPicPr>
              <p:cNvPr id="13" name="Písanie rukou 12">
                <a:extLst>
                  <a:ext uri="{FF2B5EF4-FFF2-40B4-BE49-F238E27FC236}">
                    <a16:creationId xmlns:a16="http://schemas.microsoft.com/office/drawing/2014/main" id="{422617AF-0420-8FA4-BF44-250BDB5A063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80006" y="914114"/>
                <a:ext cx="228240" cy="144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Písanie rukou 13">
                <a:extLst>
                  <a:ext uri="{FF2B5EF4-FFF2-40B4-BE49-F238E27FC236}">
                    <a16:creationId xmlns:a16="http://schemas.microsoft.com/office/drawing/2014/main" id="{5C2BCAEA-5B03-E286-63D3-B0ED93545A2E}"/>
                  </a:ext>
                </a:extLst>
              </p14:cNvPr>
              <p14:cNvContentPartPr/>
              <p14:nvPr/>
            </p14:nvContentPartPr>
            <p14:xfrm>
              <a:off x="2798338" y="1932027"/>
              <a:ext cx="46800" cy="410040"/>
            </p14:xfrm>
          </p:contentPart>
        </mc:Choice>
        <mc:Fallback xmlns="">
          <p:pic>
            <p:nvPicPr>
              <p:cNvPr id="14" name="Písanie rukou 13">
                <a:extLst>
                  <a:ext uri="{FF2B5EF4-FFF2-40B4-BE49-F238E27FC236}">
                    <a16:creationId xmlns:a16="http://schemas.microsoft.com/office/drawing/2014/main" id="{5C2BCAEA-5B03-E286-63D3-B0ED93545A2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89338" y="1923027"/>
                <a:ext cx="64440" cy="427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Skupina 16">
            <a:extLst>
              <a:ext uri="{FF2B5EF4-FFF2-40B4-BE49-F238E27FC236}">
                <a16:creationId xmlns:a16="http://schemas.microsoft.com/office/drawing/2014/main" id="{C07BC9BC-047B-A343-FC28-F81550F72C99}"/>
              </a:ext>
            </a:extLst>
          </p:cNvPr>
          <p:cNvGrpSpPr/>
          <p:nvPr/>
        </p:nvGrpSpPr>
        <p:grpSpPr>
          <a:xfrm>
            <a:off x="2711938" y="946347"/>
            <a:ext cx="171720" cy="941760"/>
            <a:chOff x="2711938" y="946347"/>
            <a:chExt cx="171720" cy="94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Písanie rukou 14">
                  <a:extLst>
                    <a:ext uri="{FF2B5EF4-FFF2-40B4-BE49-F238E27FC236}">
                      <a16:creationId xmlns:a16="http://schemas.microsoft.com/office/drawing/2014/main" id="{37527753-8DB9-6187-C8ED-04D4780629E5}"/>
                    </a:ext>
                  </a:extLst>
                </p14:cNvPr>
                <p14:cNvContentPartPr/>
                <p14:nvPr/>
              </p14:nvContentPartPr>
              <p14:xfrm>
                <a:off x="2711938" y="946347"/>
                <a:ext cx="143280" cy="941760"/>
              </p14:xfrm>
            </p:contentPart>
          </mc:Choice>
          <mc:Fallback xmlns="">
            <p:pic>
              <p:nvPicPr>
                <p:cNvPr id="15" name="Písanie rukou 14">
                  <a:extLst>
                    <a:ext uri="{FF2B5EF4-FFF2-40B4-BE49-F238E27FC236}">
                      <a16:creationId xmlns:a16="http://schemas.microsoft.com/office/drawing/2014/main" id="{37527753-8DB9-6187-C8ED-04D4780629E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702938" y="937347"/>
                  <a:ext cx="160920" cy="9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Písanie rukou 15">
                  <a:extLst>
                    <a:ext uri="{FF2B5EF4-FFF2-40B4-BE49-F238E27FC236}">
                      <a16:creationId xmlns:a16="http://schemas.microsoft.com/office/drawing/2014/main" id="{212FCCD6-7E7D-AA45-DCC3-40D1092D861C}"/>
                    </a:ext>
                  </a:extLst>
                </p14:cNvPr>
                <p14:cNvContentPartPr/>
                <p14:nvPr/>
              </p14:nvContentPartPr>
              <p14:xfrm>
                <a:off x="2864578" y="1485627"/>
                <a:ext cx="19080" cy="163080"/>
              </p14:xfrm>
            </p:contentPart>
          </mc:Choice>
          <mc:Fallback xmlns="">
            <p:pic>
              <p:nvPicPr>
                <p:cNvPr id="16" name="Písanie rukou 15">
                  <a:extLst>
                    <a:ext uri="{FF2B5EF4-FFF2-40B4-BE49-F238E27FC236}">
                      <a16:creationId xmlns:a16="http://schemas.microsoft.com/office/drawing/2014/main" id="{212FCCD6-7E7D-AA45-DCC3-40D1092D861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855578" y="1476987"/>
                  <a:ext cx="36720" cy="180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Písanie rukou 17">
                <a:extLst>
                  <a:ext uri="{FF2B5EF4-FFF2-40B4-BE49-F238E27FC236}">
                    <a16:creationId xmlns:a16="http://schemas.microsoft.com/office/drawing/2014/main" id="{3CBCD572-6914-2493-C800-4521A4699335}"/>
                  </a:ext>
                </a:extLst>
              </p14:cNvPr>
              <p14:cNvContentPartPr/>
              <p14:nvPr/>
            </p14:nvContentPartPr>
            <p14:xfrm>
              <a:off x="2281738" y="506427"/>
              <a:ext cx="107640" cy="68760"/>
            </p14:xfrm>
          </p:contentPart>
        </mc:Choice>
        <mc:Fallback xmlns="">
          <p:pic>
            <p:nvPicPr>
              <p:cNvPr id="18" name="Písanie rukou 17">
                <a:extLst>
                  <a:ext uri="{FF2B5EF4-FFF2-40B4-BE49-F238E27FC236}">
                    <a16:creationId xmlns:a16="http://schemas.microsoft.com/office/drawing/2014/main" id="{3CBCD572-6914-2493-C800-4521A469933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272738" y="497787"/>
                <a:ext cx="12528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Písanie rukou 18">
                <a:extLst>
                  <a:ext uri="{FF2B5EF4-FFF2-40B4-BE49-F238E27FC236}">
                    <a16:creationId xmlns:a16="http://schemas.microsoft.com/office/drawing/2014/main" id="{A917BB9A-7958-1364-854C-78CEC57B83F2}"/>
                  </a:ext>
                </a:extLst>
              </p14:cNvPr>
              <p14:cNvContentPartPr/>
              <p14:nvPr/>
            </p14:nvContentPartPr>
            <p14:xfrm>
              <a:off x="1267618" y="523347"/>
              <a:ext cx="561240" cy="1515600"/>
            </p14:xfrm>
          </p:contentPart>
        </mc:Choice>
        <mc:Fallback xmlns="">
          <p:pic>
            <p:nvPicPr>
              <p:cNvPr id="19" name="Písanie rukou 18">
                <a:extLst>
                  <a:ext uri="{FF2B5EF4-FFF2-40B4-BE49-F238E27FC236}">
                    <a16:creationId xmlns:a16="http://schemas.microsoft.com/office/drawing/2014/main" id="{A917BB9A-7958-1364-854C-78CEC57B83F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258978" y="514347"/>
                <a:ext cx="578880" cy="1533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Skupina 22">
            <a:extLst>
              <a:ext uri="{FF2B5EF4-FFF2-40B4-BE49-F238E27FC236}">
                <a16:creationId xmlns:a16="http://schemas.microsoft.com/office/drawing/2014/main" id="{B5D05F10-04DD-B10B-D4B9-6AA9714EEE60}"/>
              </a:ext>
            </a:extLst>
          </p:cNvPr>
          <p:cNvGrpSpPr/>
          <p:nvPr/>
        </p:nvGrpSpPr>
        <p:grpSpPr>
          <a:xfrm>
            <a:off x="957501" y="1678227"/>
            <a:ext cx="384120" cy="784800"/>
            <a:chOff x="957501" y="1678227"/>
            <a:chExt cx="384120" cy="78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Písanie rukou 19">
                  <a:extLst>
                    <a:ext uri="{FF2B5EF4-FFF2-40B4-BE49-F238E27FC236}">
                      <a16:creationId xmlns:a16="http://schemas.microsoft.com/office/drawing/2014/main" id="{F96782B4-BD2E-641F-03F9-4FE3A482016A}"/>
                    </a:ext>
                  </a:extLst>
                </p14:cNvPr>
                <p14:cNvContentPartPr/>
                <p14:nvPr/>
              </p14:nvContentPartPr>
              <p14:xfrm>
                <a:off x="957501" y="2038947"/>
                <a:ext cx="307440" cy="424080"/>
              </p14:xfrm>
            </p:contentPart>
          </mc:Choice>
          <mc:Fallback xmlns="">
            <p:pic>
              <p:nvPicPr>
                <p:cNvPr id="20" name="Písanie rukou 19">
                  <a:extLst>
                    <a:ext uri="{FF2B5EF4-FFF2-40B4-BE49-F238E27FC236}">
                      <a16:creationId xmlns:a16="http://schemas.microsoft.com/office/drawing/2014/main" id="{F96782B4-BD2E-641F-03F9-4FE3A482016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48861" y="2029947"/>
                  <a:ext cx="325080" cy="44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1" name="Písanie rukou 20">
                  <a:extLst>
                    <a:ext uri="{FF2B5EF4-FFF2-40B4-BE49-F238E27FC236}">
                      <a16:creationId xmlns:a16="http://schemas.microsoft.com/office/drawing/2014/main" id="{D4F251DD-576F-C5AE-8023-490A0EE69057}"/>
                    </a:ext>
                  </a:extLst>
                </p14:cNvPr>
                <p14:cNvContentPartPr/>
                <p14:nvPr/>
              </p14:nvContentPartPr>
              <p14:xfrm>
                <a:off x="1253421" y="1969827"/>
                <a:ext cx="360" cy="25200"/>
              </p14:xfrm>
            </p:contentPart>
          </mc:Choice>
          <mc:Fallback xmlns="">
            <p:pic>
              <p:nvPicPr>
                <p:cNvPr id="21" name="Písanie rukou 20">
                  <a:extLst>
                    <a:ext uri="{FF2B5EF4-FFF2-40B4-BE49-F238E27FC236}">
                      <a16:creationId xmlns:a16="http://schemas.microsoft.com/office/drawing/2014/main" id="{D4F251DD-576F-C5AE-8023-490A0EE6905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244421" y="1960827"/>
                  <a:ext cx="180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Písanie rukou 21">
                  <a:extLst>
                    <a:ext uri="{FF2B5EF4-FFF2-40B4-BE49-F238E27FC236}">
                      <a16:creationId xmlns:a16="http://schemas.microsoft.com/office/drawing/2014/main" id="{7BEEE953-6B6A-84D7-8F38-CC516FF142E6}"/>
                    </a:ext>
                  </a:extLst>
                </p14:cNvPr>
                <p14:cNvContentPartPr/>
                <p14:nvPr/>
              </p14:nvContentPartPr>
              <p14:xfrm>
                <a:off x="1257021" y="1678227"/>
                <a:ext cx="84600" cy="288720"/>
              </p14:xfrm>
            </p:contentPart>
          </mc:Choice>
          <mc:Fallback xmlns="">
            <p:pic>
              <p:nvPicPr>
                <p:cNvPr id="22" name="Písanie rukou 21">
                  <a:extLst>
                    <a:ext uri="{FF2B5EF4-FFF2-40B4-BE49-F238E27FC236}">
                      <a16:creationId xmlns:a16="http://schemas.microsoft.com/office/drawing/2014/main" id="{7BEEE953-6B6A-84D7-8F38-CC516FF142E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248381" y="1669587"/>
                  <a:ext cx="102240" cy="306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" name="Písanie rukou 23">
                <a:extLst>
                  <a:ext uri="{FF2B5EF4-FFF2-40B4-BE49-F238E27FC236}">
                    <a16:creationId xmlns:a16="http://schemas.microsoft.com/office/drawing/2014/main" id="{1AB15F2F-5AEE-4927-831A-C62D62D00C3A}"/>
                  </a:ext>
                </a:extLst>
              </p14:cNvPr>
              <p14:cNvContentPartPr/>
              <p14:nvPr/>
            </p14:nvContentPartPr>
            <p14:xfrm>
              <a:off x="1273221" y="668787"/>
              <a:ext cx="384480" cy="525960"/>
            </p14:xfrm>
          </p:contentPart>
        </mc:Choice>
        <mc:Fallback xmlns="">
          <p:pic>
            <p:nvPicPr>
              <p:cNvPr id="24" name="Písanie rukou 23">
                <a:extLst>
                  <a:ext uri="{FF2B5EF4-FFF2-40B4-BE49-F238E27FC236}">
                    <a16:creationId xmlns:a16="http://schemas.microsoft.com/office/drawing/2014/main" id="{1AB15F2F-5AEE-4927-831A-C62D62D00C3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264221" y="660147"/>
                <a:ext cx="40212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5" name="Písanie rukou 24">
                <a:extLst>
                  <a:ext uri="{FF2B5EF4-FFF2-40B4-BE49-F238E27FC236}">
                    <a16:creationId xmlns:a16="http://schemas.microsoft.com/office/drawing/2014/main" id="{DCB5203E-D334-F0F7-A333-38B75996DE23}"/>
                  </a:ext>
                </a:extLst>
              </p14:cNvPr>
              <p14:cNvContentPartPr/>
              <p14:nvPr/>
            </p14:nvContentPartPr>
            <p14:xfrm>
              <a:off x="1091061" y="3595959"/>
              <a:ext cx="7920" cy="113400"/>
            </p14:xfrm>
          </p:contentPart>
        </mc:Choice>
        <mc:Fallback xmlns="">
          <p:pic>
            <p:nvPicPr>
              <p:cNvPr id="25" name="Písanie rukou 24">
                <a:extLst>
                  <a:ext uri="{FF2B5EF4-FFF2-40B4-BE49-F238E27FC236}">
                    <a16:creationId xmlns:a16="http://schemas.microsoft.com/office/drawing/2014/main" id="{DCB5203E-D334-F0F7-A333-38B75996DE2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82421" y="3586959"/>
                <a:ext cx="25560" cy="13104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Obrázok 29">
            <a:extLst>
              <a:ext uri="{FF2B5EF4-FFF2-40B4-BE49-F238E27FC236}">
                <a16:creationId xmlns:a16="http://schemas.microsoft.com/office/drawing/2014/main" id="{FCDD7600-1CF9-8A01-EB3A-5348174E5D7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073" y="160992"/>
            <a:ext cx="1655696" cy="961372"/>
          </a:xfrm>
          <a:prstGeom prst="rect">
            <a:avLst/>
          </a:prstGeom>
        </p:spPr>
      </p:pic>
      <p:sp>
        <p:nvSpPr>
          <p:cNvPr id="31" name="BlokTextu 30">
            <a:extLst>
              <a:ext uri="{FF2B5EF4-FFF2-40B4-BE49-F238E27FC236}">
                <a16:creationId xmlns:a16="http://schemas.microsoft.com/office/drawing/2014/main" id="{F640FC2F-E070-E5C9-22B9-4AC64D6727E4}"/>
              </a:ext>
            </a:extLst>
          </p:cNvPr>
          <p:cNvSpPr txBox="1"/>
          <p:nvPr/>
        </p:nvSpPr>
        <p:spPr>
          <a:xfrm>
            <a:off x="4032977" y="831681"/>
            <a:ext cx="62654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Medzi svoje priority zaradila vzdelávanie na SZŠ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Chcela v SZŠ zaviesť duálne </a:t>
            </a:r>
            <a:r>
              <a:rPr lang="sk-SK" dirty="0" err="1"/>
              <a:t>vydelávanie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Po necelom roku skončila vo funkcii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Priemerná trvácnosť ministra zdravotníctva od r. 2020 – cca 10 mesiacov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b="1" dirty="0"/>
          </a:p>
        </p:txBody>
      </p:sp>
      <p:pic>
        <p:nvPicPr>
          <p:cNvPr id="3" name="Obrázok 2" descr="Obrázok, na ktorom je ľudská tvár, osoba, ošatenie, kravata&#10;&#10;Automaticky generovaný popis">
            <a:extLst>
              <a:ext uri="{FF2B5EF4-FFF2-40B4-BE49-F238E27FC236}">
                <a16:creationId xmlns:a16="http://schemas.microsoft.com/office/drawing/2014/main" id="{A84F26E0-A2C0-1CB2-560A-D5CE996B069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849" y="2939902"/>
            <a:ext cx="2921000" cy="3657600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66AC10D5-48A8-8361-A784-7883775172DC}"/>
              </a:ext>
            </a:extLst>
          </p:cNvPr>
          <p:cNvSpPr txBox="1"/>
          <p:nvPr/>
        </p:nvSpPr>
        <p:spPr>
          <a:xfrm>
            <a:off x="4591050" y="2939902"/>
            <a:ext cx="430447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MSc. </a:t>
            </a:r>
            <a:r>
              <a:rPr lang="sk-SK" b="1" dirty="0"/>
              <a:t>Kamil Šaško</a:t>
            </a:r>
            <a:r>
              <a:rPr lang="sk-SK" dirty="0"/>
              <a:t> (* 1985) -  investičný bankár. Pred vymenovaním do funkcie ministra zdravotníctva pôsobil na ministerstve hospodárstva SR ako štátny tajomník.</a:t>
            </a:r>
          </a:p>
          <a:p>
            <a:endParaRPr lang="sk-SK" dirty="0"/>
          </a:p>
          <a:p>
            <a:r>
              <a:rPr lang="sk-SK" dirty="0"/>
              <a:t>Jeho prvoradou úlohou je odvrátiť výpovede zdravotníkov pre konsolidáciu verejných financií – dostal navyše 100 miliónov €</a:t>
            </a:r>
          </a:p>
        </p:txBody>
      </p:sp>
    </p:spTree>
    <p:extLst>
      <p:ext uri="{BB962C8B-B14F-4D97-AF65-F5344CB8AC3E}">
        <p14:creationId xmlns:p14="http://schemas.microsoft.com/office/powerpoint/2010/main" val="78354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C97E11EB-B74B-81E2-5F52-F9B29A9AB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073" y="160992"/>
            <a:ext cx="1655696" cy="961372"/>
          </a:xfrm>
          <a:prstGeom prst="rect">
            <a:avLst/>
          </a:prstGeom>
        </p:spPr>
      </p:pic>
      <p:pic>
        <p:nvPicPr>
          <p:cNvPr id="14" name="Obrázok 13" descr="Obrázok, na ktorom je ošatenie, ľudská tvár, vnútri, stena&#10;&#10;Automaticky generovaný popis">
            <a:extLst>
              <a:ext uri="{FF2B5EF4-FFF2-40B4-BE49-F238E27FC236}">
                <a16:creationId xmlns:a16="http://schemas.microsoft.com/office/drawing/2014/main" id="{A37375C6-CDAF-5F8F-7C0E-7D35E2AF2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7" y="397320"/>
            <a:ext cx="8075879" cy="6058660"/>
          </a:xfrm>
          <a:prstGeom prst="rect">
            <a:avLst/>
          </a:prstGeom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D9ACE407-0FDB-EA04-34CE-EBECBE7B14B5}"/>
              </a:ext>
            </a:extLst>
          </p:cNvPr>
          <p:cNvSpPr txBox="1"/>
          <p:nvPr/>
        </p:nvSpPr>
        <p:spPr>
          <a:xfrm rot="21425364">
            <a:off x="4197955" y="505808"/>
            <a:ext cx="6097314" cy="3416320"/>
          </a:xfrm>
          <a:prstGeom prst="rect">
            <a:avLst/>
          </a:prstGeom>
          <a:solidFill>
            <a:srgbClr val="89837E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1"/>
                </a:solidFill>
              </a:rPr>
              <a:t>Zastaviť všetky snahy o </a:t>
            </a:r>
            <a:r>
              <a:rPr lang="sk-SK" b="1" dirty="0">
                <a:solidFill>
                  <a:schemeClr val="bg1"/>
                </a:solidFill>
              </a:rPr>
              <a:t>duálne vzdelávanie na </a:t>
            </a:r>
            <a:r>
              <a:rPr lang="sk-SK" dirty="0">
                <a:solidFill>
                  <a:schemeClr val="bg1"/>
                </a:solidFill>
              </a:rPr>
              <a:t>SZŠ pre ošetrovateľské povolania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1"/>
                </a:solidFill>
              </a:rPr>
              <a:t>Zlepšiť mzdy pre odborných učiteľov SZŠ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1"/>
                </a:solidFill>
              </a:rPr>
              <a:t>Navýšiť normatív pre externú formu vzdelávania v odbore praktická sestra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1"/>
                </a:solidFill>
              </a:rPr>
              <a:t>Po 25 rokoch konečne vytvoriť </a:t>
            </a:r>
            <a:r>
              <a:rPr lang="sk-SK" b="1" dirty="0">
                <a:solidFill>
                  <a:schemeClr val="bg1"/>
                </a:solidFill>
              </a:rPr>
              <a:t>samostatnú pracovnú pozíciu pre absolventov dominantného študijného odboru na SZŠ</a:t>
            </a:r>
            <a:r>
              <a:rPr lang="sk-SK" dirty="0">
                <a:solidFill>
                  <a:schemeClr val="bg1"/>
                </a:solidFill>
              </a:rPr>
              <a:t> (praktická sestra) v personálnom zabezpečení u poskytovateľov zdravotnej starostlivosti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1"/>
                </a:solidFill>
              </a:rPr>
              <a:t>Po 30 rokoch konečne vytvoriť </a:t>
            </a:r>
            <a:r>
              <a:rPr lang="sk-SK" b="1" dirty="0">
                <a:solidFill>
                  <a:schemeClr val="bg1"/>
                </a:solidFill>
              </a:rPr>
              <a:t>koncepciu vzdelávania </a:t>
            </a:r>
            <a:r>
              <a:rPr lang="sk-SK" dirty="0">
                <a:solidFill>
                  <a:schemeClr val="bg1"/>
                </a:solidFill>
              </a:rPr>
              <a:t>v zdravotníctve; zaviesť 2 ročné kombinované štúdium Diplomovaná všeobecná sestra</a:t>
            </a:r>
          </a:p>
        </p:txBody>
      </p:sp>
      <p:pic>
        <p:nvPicPr>
          <p:cNvPr id="18" name="Obrázok 17" descr="Obrázok, na ktorom je ľudská tvár, ošatenie, osoba, chlap&#10;&#10;Automaticky generovaný popis">
            <a:extLst>
              <a:ext uri="{FF2B5EF4-FFF2-40B4-BE49-F238E27FC236}">
                <a16:creationId xmlns:a16="http://schemas.microsoft.com/office/drawing/2014/main" id="{F754F99A-B945-D185-551B-6363EADBC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9" t="15615" r="787" b="30154"/>
          <a:stretch/>
        </p:blipFill>
        <p:spPr>
          <a:xfrm rot="21224289">
            <a:off x="7787682" y="3860239"/>
            <a:ext cx="3856491" cy="22887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3561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 descr="Obrázok, na ktorom je pózujúci, skupina, osoba&#10;&#10;Automaticky generovaný popis">
            <a:extLst>
              <a:ext uri="{FF2B5EF4-FFF2-40B4-BE49-F238E27FC236}">
                <a16:creationId xmlns:a16="http://schemas.microsoft.com/office/drawing/2014/main" id="{CE7507EB-E43C-3471-9CEC-EE8DA3C26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8172"/>
          <a:stretch/>
        </p:blipFill>
        <p:spPr>
          <a:xfrm>
            <a:off x="0" y="5054201"/>
            <a:ext cx="12192000" cy="1803799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D45259C1-26F1-97DB-B532-B6E0297B8FE9}"/>
              </a:ext>
            </a:extLst>
          </p:cNvPr>
          <p:cNvSpPr txBox="1"/>
          <p:nvPr/>
        </p:nvSpPr>
        <p:spPr>
          <a:xfrm>
            <a:off x="388127" y="616688"/>
            <a:ext cx="1114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chemeClr val="accent1">
                    <a:lumMod val="75000"/>
                  </a:schemeClr>
                </a:solidFill>
              </a:rPr>
              <a:t>Potreby a problémy SZŠ v SR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AF57F8B7-B5C6-F4D9-1EF0-9380D4D98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073" y="160992"/>
            <a:ext cx="1655696" cy="961372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234F6C75-A4BB-AF60-A717-CBB95672EF06}"/>
              </a:ext>
            </a:extLst>
          </p:cNvPr>
          <p:cNvSpPr txBox="1"/>
          <p:nvPr/>
        </p:nvSpPr>
        <p:spPr>
          <a:xfrm>
            <a:off x="388127" y="1139908"/>
            <a:ext cx="1114819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sk-SK" dirty="0"/>
              <a:t>Štátna zdravotná politika (koncepcia vzdelávania)</a:t>
            </a:r>
          </a:p>
          <a:p>
            <a:pPr marL="342900" indent="-342900">
              <a:buFont typeface="+mj-lt"/>
              <a:buAutoNum type="arabicParenR"/>
            </a:pPr>
            <a:r>
              <a:rPr lang="sk-SK" dirty="0"/>
              <a:t>Nie duálnemu vzdelávaniu</a:t>
            </a:r>
          </a:p>
          <a:p>
            <a:pPr marL="342900" indent="-342900">
              <a:buFont typeface="+mj-lt"/>
              <a:buAutoNum type="arabicParenR"/>
            </a:pPr>
            <a:r>
              <a:rPr lang="sk-SK" dirty="0"/>
              <a:t>Odborné riadenie SZŠ MZSR</a:t>
            </a:r>
          </a:p>
          <a:p>
            <a:pPr marL="342900" indent="-342900">
              <a:buFont typeface="+mj-lt"/>
              <a:buAutoNum type="arabicParenR"/>
            </a:pPr>
            <a:r>
              <a:rPr lang="sk-SK" dirty="0"/>
              <a:t>Legislatíva – </a:t>
            </a:r>
            <a:r>
              <a:rPr lang="sk-SK" dirty="0" err="1"/>
              <a:t>pers</a:t>
            </a:r>
            <a:r>
              <a:rPr lang="sk-SK" dirty="0"/>
              <a:t>. a </a:t>
            </a:r>
            <a:r>
              <a:rPr lang="sk-SK" dirty="0" err="1"/>
              <a:t>a</a:t>
            </a:r>
            <a:r>
              <a:rPr lang="sk-SK" dirty="0"/>
              <a:t> MTZ poskytovateľov ZS, kompetencie PS-A (odbor ošetrovateľstva MZSR)</a:t>
            </a:r>
          </a:p>
          <a:p>
            <a:pPr marL="342900" indent="-342900">
              <a:buFont typeface="+mj-lt"/>
              <a:buAutoNum type="arabicParenR"/>
            </a:pPr>
            <a:r>
              <a:rPr lang="sk-SK" dirty="0"/>
              <a:t>Tvorba ŠVP – zloženie rady pre tvorbu, pripomienkové ... </a:t>
            </a:r>
            <a:r>
              <a:rPr lang="sk-SK" sz="1600" i="1" dirty="0"/>
              <a:t>(- zjednotenie podmienok výučby vo všetkých odboroch - napr. delenie skupín, počty týždňov v ročníkoch, ...)</a:t>
            </a:r>
          </a:p>
          <a:p>
            <a:pPr marL="342900" indent="-342900">
              <a:buFont typeface="+mj-lt"/>
              <a:buAutoNum type="arabicParenR"/>
            </a:pPr>
            <a:r>
              <a:rPr lang="sk-SK" dirty="0"/>
              <a:t>Zdravotné kritériá pre prijímanie žiakov - </a:t>
            </a:r>
            <a:r>
              <a:rPr lang="sk-SK" i="1" dirty="0">
                <a:solidFill>
                  <a:schemeClr val="bg1">
                    <a:lumMod val="65000"/>
                  </a:schemeClr>
                </a:solidFill>
              </a:rPr>
              <a:t>psychotesty</a:t>
            </a:r>
            <a:r>
              <a:rPr lang="sk-SK" dirty="0"/>
              <a:t> (neprijímať žiakov s poruchami autistického spektra, </a:t>
            </a:r>
            <a:r>
              <a:rPr lang="sk-SK" dirty="0" err="1"/>
              <a:t>Apergerov</a:t>
            </a:r>
            <a:r>
              <a:rPr lang="sk-SK" dirty="0"/>
              <a:t> syndróm, potvrdená depresia, disharmonický osobnostný vývin, dyspraxia/</a:t>
            </a:r>
            <a:r>
              <a:rPr lang="sk-SK" dirty="0" err="1"/>
              <a:t>apraxia</a:t>
            </a:r>
            <a:r>
              <a:rPr lang="sk-SK" dirty="0"/>
              <a:t>, narušená komunikačná schopnosť</a:t>
            </a:r>
          </a:p>
          <a:p>
            <a:pPr marL="342900" indent="-342900">
              <a:buFont typeface="+mj-lt"/>
              <a:buAutoNum type="arabicParenR"/>
            </a:pPr>
            <a:r>
              <a:rPr lang="sk-SK" b="1" dirty="0"/>
              <a:t>Platy odborných učiteľov</a:t>
            </a:r>
            <a:r>
              <a:rPr lang="sk-SK" dirty="0"/>
              <a:t>, - znížiť poplatok na DPŠ, možnosť realizácie DPŠ na iných pedagogických fakultách,</a:t>
            </a:r>
          </a:p>
          <a:p>
            <a:pPr marL="342900" indent="-342900">
              <a:buFont typeface="+mj-lt"/>
              <a:buAutoNum type="arabicParenR"/>
            </a:pPr>
            <a:r>
              <a:rPr lang="sk-SK" dirty="0"/>
              <a:t>Financovanie SZŠ (100% normatívu z VÚC + kapitálové výdavky školy, priestorové problémy)</a:t>
            </a:r>
          </a:p>
          <a:p>
            <a:pPr marL="342900" indent="-342900">
              <a:buFont typeface="+mj-lt"/>
              <a:buAutoNum type="arabicParenR"/>
            </a:pPr>
            <a:r>
              <a:rPr lang="sk-SK" b="1" dirty="0"/>
              <a:t>Normatív pre večernú formu </a:t>
            </a:r>
            <a:r>
              <a:rPr lang="sk-SK" dirty="0"/>
              <a:t>(zaradenie žiakov nad 27 rokov ako účastníkov výchovy a vzdelávania, krátenie normatívu za žiaka / prehodnotiť 800 hodín OŠS ). </a:t>
            </a:r>
          </a:p>
          <a:p>
            <a:pPr marL="342900" indent="-342900">
              <a:buFont typeface="+mj-lt"/>
              <a:buAutoNum type="arabicParenR"/>
            </a:pPr>
            <a:r>
              <a:rPr lang="sk-SK" dirty="0"/>
              <a:t> Tvorba učebných materiálov, učebníc a kooperácia/zdieľanie elektronického obsahu medzi SZŠ</a:t>
            </a:r>
          </a:p>
        </p:txBody>
      </p:sp>
    </p:spTree>
    <p:extLst>
      <p:ext uri="{BB962C8B-B14F-4D97-AF65-F5344CB8AC3E}">
        <p14:creationId xmlns:p14="http://schemas.microsoft.com/office/powerpoint/2010/main" val="51757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DE1F0679-D76A-75E6-000E-860951333FB9}"/>
              </a:ext>
            </a:extLst>
          </p:cNvPr>
          <p:cNvSpPr txBox="1">
            <a:spLocks/>
          </p:cNvSpPr>
          <p:nvPr/>
        </p:nvSpPr>
        <p:spPr>
          <a:xfrm>
            <a:off x="4910565" y="3733014"/>
            <a:ext cx="7281435" cy="10156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dirty="0"/>
              <a:t>...</a:t>
            </a:r>
            <a:r>
              <a:rPr lang="en-US" sz="5400" dirty="0" err="1"/>
              <a:t>na</a:t>
            </a:r>
            <a:r>
              <a:rPr lang="en-US" sz="5400" dirty="0"/>
              <a:t> </a:t>
            </a:r>
            <a:r>
              <a:rPr lang="en-US" sz="5400" dirty="0" err="1"/>
              <a:t>Slovensku</a:t>
            </a:r>
            <a:r>
              <a:rPr lang="sk-SK" sz="5400" dirty="0"/>
              <a:t> </a:t>
            </a:r>
            <a:r>
              <a:rPr lang="en-US" sz="5400" dirty="0"/>
              <a:t>- </a:t>
            </a:r>
            <a:r>
              <a:rPr lang="en-US" sz="5400" dirty="0" err="1"/>
              <a:t>nič</a:t>
            </a:r>
            <a:r>
              <a:rPr lang="en-US" sz="5400" dirty="0"/>
              <a:t> </a:t>
            </a:r>
            <a:r>
              <a:rPr lang="en-US" sz="5400" dirty="0" err="1"/>
              <a:t>nové</a:t>
            </a:r>
            <a:endParaRPr lang="sk-SK" sz="5400" dirty="0"/>
          </a:p>
          <a:p>
            <a:pPr>
              <a:spcAft>
                <a:spcPts val="600"/>
              </a:spcAft>
            </a:pPr>
            <a:r>
              <a:rPr lang="sk-SK" sz="5400"/>
              <a:t>- na </a:t>
            </a:r>
            <a:r>
              <a:rPr lang="sk-SK" sz="5400" dirty="0"/>
              <a:t>SZŠ znížime plány výkonov !</a:t>
            </a:r>
            <a:endParaRPr lang="en-US" sz="5400" dirty="0"/>
          </a:p>
        </p:txBody>
      </p:sp>
      <p:pic>
        <p:nvPicPr>
          <p:cNvPr id="7" name="Obrázok 6" descr="Obrázok, na ktorom je pózujúci, skupina, osoba&#10;&#10;Automaticky generovaný popis">
            <a:extLst>
              <a:ext uri="{FF2B5EF4-FFF2-40B4-BE49-F238E27FC236}">
                <a16:creationId xmlns:a16="http://schemas.microsoft.com/office/drawing/2014/main" id="{A9C0654E-C97A-FB99-F088-B31D87624D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8172"/>
          <a:stretch/>
        </p:blipFill>
        <p:spPr>
          <a:xfrm>
            <a:off x="0" y="5054201"/>
            <a:ext cx="12192000" cy="1803799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675CF4D0-D1C9-70B4-579E-15B2E15FB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073" y="160992"/>
            <a:ext cx="1655696" cy="96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6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stena, osoba, vnútri, stojaci&#10;&#10;Automaticky generovaný popis">
            <a:extLst>
              <a:ext uri="{FF2B5EF4-FFF2-40B4-BE49-F238E27FC236}">
                <a16:creationId xmlns:a16="http://schemas.microsoft.com/office/drawing/2014/main" id="{224132EC-C1A9-4AF4-8E81-B3D02058A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t="18796" r="28709" b="38307"/>
          <a:stretch/>
        </p:blipFill>
        <p:spPr>
          <a:xfrm>
            <a:off x="267128" y="366159"/>
            <a:ext cx="3726093" cy="4042881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D131CFC4-0E94-44F6-B24D-0988AEA72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073" y="160992"/>
            <a:ext cx="1655696" cy="961372"/>
          </a:xfrm>
          <a:prstGeom prst="rect">
            <a:avLst/>
          </a:prstGeom>
        </p:spPr>
      </p:pic>
      <p:sp>
        <p:nvSpPr>
          <p:cNvPr id="13" name="Nadpis 1">
            <a:extLst>
              <a:ext uri="{FF2B5EF4-FFF2-40B4-BE49-F238E27FC236}">
                <a16:creationId xmlns:a16="http://schemas.microsoft.com/office/drawing/2014/main" id="{C6318A63-F9A7-458E-8486-C61F655DC428}"/>
              </a:ext>
            </a:extLst>
          </p:cNvPr>
          <p:cNvSpPr txBox="1">
            <a:spLocks/>
          </p:cNvSpPr>
          <p:nvPr/>
        </p:nvSpPr>
        <p:spPr>
          <a:xfrm>
            <a:off x="5209891" y="2693729"/>
            <a:ext cx="5723998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/>
              <a:t>Ďakujem za pozornosť </a:t>
            </a:r>
            <a:endParaRPr lang="sk-SK" dirty="0"/>
          </a:p>
        </p:txBody>
      </p:sp>
      <p:pic>
        <p:nvPicPr>
          <p:cNvPr id="15" name="Obrázok 14" descr="Obrázok, na ktorom je pózujúci, skupina, osoba&#10;&#10;Automaticky generovaný popis">
            <a:extLst>
              <a:ext uri="{FF2B5EF4-FFF2-40B4-BE49-F238E27FC236}">
                <a16:creationId xmlns:a16="http://schemas.microsoft.com/office/drawing/2014/main" id="{C5D385F1-0C0F-48EE-B179-01D2D09E13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8172"/>
          <a:stretch/>
        </p:blipFill>
        <p:spPr>
          <a:xfrm>
            <a:off x="0" y="5056786"/>
            <a:ext cx="12192000" cy="180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5943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4879</TotalTime>
  <Words>414</Words>
  <Application>Microsoft Office PowerPoint</Application>
  <PresentationFormat>Širokouhlá</PresentationFormat>
  <Paragraphs>41</Paragraphs>
  <Slides>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Motív Office</vt:lpstr>
      <vt:lpstr>Aktuální změny, situace ve vzdělávání zdravotníckých profesí na Slovensku 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Připravované změny ve vzdělávání ošetřovatelských profesí na Slovensku; spolupráce s českými školami v rámci projektů</dc:title>
  <dc:creator>miroslav sekula</dc:creator>
  <cp:lastModifiedBy>miroslav sekula</cp:lastModifiedBy>
  <cp:revision>67</cp:revision>
  <dcterms:created xsi:type="dcterms:W3CDTF">2022-11-06T06:02:27Z</dcterms:created>
  <dcterms:modified xsi:type="dcterms:W3CDTF">2024-10-23T07:43:55Z</dcterms:modified>
</cp:coreProperties>
</file>