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5" r:id="rId7"/>
    <p:sldId id="258" r:id="rId8"/>
    <p:sldId id="259" r:id="rId9"/>
    <p:sldId id="261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5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celkem odpovědí studentů</a:t>
            </a:r>
            <a:r>
              <a:rPr lang="cs-CZ" baseline="0"/>
              <a:t> = </a:t>
            </a:r>
            <a:r>
              <a:rPr lang="cs-CZ"/>
              <a:t>217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178891983289971E-2"/>
          <c:y val="0.13877545716303041"/>
          <c:w val="0.88331357153366818"/>
          <c:h val="0.8612245428369695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C14-48BD-A726-5A45980CA7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C14-48BD-A726-5A45980CA79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List1!$G$5:$G$6</c:f>
              <c:strCache>
                <c:ptCount val="2"/>
                <c:pt idx="0">
                  <c:v>VOŠ,LF</c:v>
                </c:pt>
                <c:pt idx="1">
                  <c:v>SZŠ</c:v>
                </c:pt>
              </c:strCache>
            </c:strRef>
          </c:cat>
          <c:val>
            <c:numRef>
              <c:f>List1!$H$5:$H$6</c:f>
              <c:numCache>
                <c:formatCode>General</c:formatCode>
                <c:ptCount val="2"/>
                <c:pt idx="0">
                  <c:v>109</c:v>
                </c:pt>
                <c:pt idx="1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14-48BD-A726-5A45980CA79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/>
              <a:t>Měla jsem možnost uplatnit v praxi znalosti</a:t>
            </a:r>
            <a:r>
              <a:rPr lang="cs-CZ" sz="1400" baseline="0"/>
              <a:t> získané ve škole?(VOŠ,LF MU)</a:t>
            </a:r>
            <a:endParaRPr lang="cs-CZ" sz="1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BE6-4A6F-B4E7-BD4DBD0C27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BE6-4A6F-B4E7-BD4DBD0C272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List1!$B$32:$B$33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List1!$C$32:$C$33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E6-4A6F-B4E7-BD4DBD0C272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3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Měla jsem možnost uplatnit</a:t>
            </a:r>
            <a:r>
              <a:rPr lang="cs-CZ" baseline="0" dirty="0"/>
              <a:t> v praxi </a:t>
            </a:r>
            <a:r>
              <a:rPr lang="cs-CZ" baseline="0" dirty="0" smtClean="0"/>
              <a:t>znalosti </a:t>
            </a:r>
            <a:r>
              <a:rPr lang="cs-CZ" baseline="0" dirty="0"/>
              <a:t>získané ve škole?(SZŠ)</a:t>
            </a:r>
            <a:endParaRPr lang="cs-CZ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FF8-400E-84A3-B8F83004A0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FF8-400E-84A3-B8F83004A0C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List1!$B$21:$B$22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List1!$C$21:$C$22</c:f>
              <c:numCache>
                <c:formatCode>General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F8-400E-84A3-B8F83004A0C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dirty="0" smtClean="0"/>
              <a:t>Poskytnutí</a:t>
            </a:r>
            <a:r>
              <a:rPr lang="cs-CZ" sz="2000" baseline="0" dirty="0" smtClean="0"/>
              <a:t> </a:t>
            </a:r>
            <a:r>
              <a:rPr lang="cs-CZ" sz="2000" baseline="0" dirty="0" err="1" smtClean="0"/>
              <a:t>ochr.pomůcek</a:t>
            </a:r>
            <a:endParaRPr lang="cs-CZ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List1!$A$59</c:f>
              <c:strCache>
                <c:ptCount val="1"/>
                <c:pt idx="0">
                  <c:v>poskytnutí OP</c:v>
                </c:pt>
              </c:strCache>
            </c:strRef>
          </c:cat>
          <c:val>
            <c:numRef>
              <c:f>List1!$B$59</c:f>
              <c:numCache>
                <c:formatCode>General</c:formatCode>
                <c:ptCount val="1"/>
                <c:pt idx="0">
                  <c:v>98.95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5-4AB1-97B1-047512C871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6594352"/>
        <c:axId val="306594680"/>
      </c:barChart>
      <c:catAx>
        <c:axId val="30659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6594680"/>
        <c:crosses val="autoZero"/>
        <c:auto val="1"/>
        <c:lblAlgn val="ctr"/>
        <c:lblOffset val="100"/>
        <c:noMultiLvlLbl val="0"/>
      </c:catAx>
      <c:valAx>
        <c:axId val="306594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659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přivítání na pracovišti</a:t>
            </a:r>
          </a:p>
        </c:rich>
      </c:tx>
      <c:layout>
        <c:manualLayout>
          <c:xMode val="edge"/>
          <c:yMode val="edge"/>
          <c:x val="0.3503818897637795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List1!$A$77</c:f>
              <c:strCache>
                <c:ptCount val="1"/>
                <c:pt idx="0">
                  <c:v>věděli a seznámili mě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List1!$B$77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3-4384-ACE0-CFB06459B6BB}"/>
            </c:ext>
          </c:extLst>
        </c:ser>
        <c:ser>
          <c:idx val="1"/>
          <c:order val="1"/>
          <c:tx>
            <c:strRef>
              <c:f>List1!$A$78</c:f>
              <c:strCache>
                <c:ptCount val="1"/>
                <c:pt idx="0">
                  <c:v>vše bylo v kompetenci učitele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List1!$B$78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3-4384-ACE0-CFB06459B6BB}"/>
            </c:ext>
          </c:extLst>
        </c:ser>
        <c:ser>
          <c:idx val="2"/>
          <c:order val="2"/>
          <c:tx>
            <c:strRef>
              <c:f>List1!$A$79</c:f>
              <c:strCache>
                <c:ptCount val="1"/>
                <c:pt idx="0">
                  <c:v>nevěděli , ale seznámili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List1!$B$79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3-4384-ACE0-CFB06459B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0089504"/>
        <c:axId val="509782600"/>
      </c:barChart>
      <c:catAx>
        <c:axId val="51008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9782600"/>
        <c:crosses val="autoZero"/>
        <c:auto val="1"/>
        <c:lblAlgn val="ctr"/>
        <c:lblOffset val="100"/>
        <c:noMultiLvlLbl val="0"/>
      </c:catAx>
      <c:valAx>
        <c:axId val="50978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008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účast na odborných výkonech (SZŠ)</a:t>
            </a:r>
            <a:r>
              <a:rPr lang="cs-CZ" baseline="0"/>
              <a:t> v %</a:t>
            </a:r>
            <a:endParaRPr lang="cs-CZ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List1!$A$100</c:f>
              <c:strCache>
                <c:ptCount val="1"/>
                <c:pt idx="0">
                  <c:v>účast na odborných výkonech </c:v>
                </c:pt>
              </c:strCache>
            </c:strRef>
          </c:cat>
          <c:val>
            <c:numRef>
              <c:f>List1!$B$100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F-4657-AA21-C6D37D8C7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2947360"/>
        <c:axId val="582949328"/>
      </c:barChart>
      <c:catAx>
        <c:axId val="58294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2949328"/>
        <c:crosses val="autoZero"/>
        <c:auto val="1"/>
        <c:lblAlgn val="ctr"/>
        <c:lblOffset val="100"/>
        <c:noMultiLvlLbl val="0"/>
      </c:catAx>
      <c:valAx>
        <c:axId val="58294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294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Možnost</a:t>
            </a:r>
            <a:r>
              <a:rPr lang="cs-CZ" baseline="0"/>
              <a:t> stínování (studenti VOŠ,LF MU) v %</a:t>
            </a:r>
            <a:endParaRPr lang="cs-CZ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List1!$A$116</c:f>
              <c:strCache>
                <c:ptCount val="1"/>
                <c:pt idx="0">
                  <c:v>stínování</c:v>
                </c:pt>
              </c:strCache>
            </c:strRef>
          </c:cat>
          <c:val>
            <c:numRef>
              <c:f>List1!$B$116</c:f>
              <c:numCache>
                <c:formatCode>General</c:formatCode>
                <c:ptCount val="1"/>
                <c:pt idx="0">
                  <c:v>92.4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87-4D50-AF38-D6C8045E2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2946376"/>
        <c:axId val="582949984"/>
      </c:barChart>
      <c:catAx>
        <c:axId val="58294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2949984"/>
        <c:crosses val="autoZero"/>
        <c:auto val="1"/>
        <c:lblAlgn val="ctr"/>
        <c:lblOffset val="100"/>
        <c:noMultiLvlLbl val="0"/>
      </c:catAx>
      <c:valAx>
        <c:axId val="58294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294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hodnocení stáže studenty SZŠ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1D7-4E2B-8A26-1274D5D2E4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1D7-4E2B-8A26-1274D5D2E4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1D7-4E2B-8A26-1274D5D2E40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List1!$G$16:$G$18</c:f>
              <c:strCache>
                <c:ptCount val="3"/>
                <c:pt idx="0">
                  <c:v>bylo to SKVĚLÉ,FAJN</c:v>
                </c:pt>
                <c:pt idx="1">
                  <c:v>nechovali se k nám hezky</c:v>
                </c:pt>
                <c:pt idx="2">
                  <c:v>bylo to normální</c:v>
                </c:pt>
              </c:strCache>
            </c:strRef>
          </c:cat>
          <c:val>
            <c:numRef>
              <c:f>List1!$H$16:$H$18</c:f>
              <c:numCache>
                <c:formatCode>0%</c:formatCode>
                <c:ptCount val="3"/>
                <c:pt idx="0">
                  <c:v>0.56999999999999995</c:v>
                </c:pt>
                <c:pt idx="1">
                  <c:v>0.11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D7-4E2B-8A26-1274D5D2E40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Hodnocení stáže studentů VOŠ,LF MU</a:t>
            </a:r>
          </a:p>
        </c:rich>
      </c:tx>
      <c:layout>
        <c:manualLayout>
          <c:xMode val="edge"/>
          <c:yMode val="edge"/>
          <c:x val="0.1267360017497812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888646910983983E-2"/>
          <c:y val="0.1677341101872469"/>
          <c:w val="0.69167046291279832"/>
          <c:h val="0.7831430737474004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B48-46EB-800A-753BC0A6B0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B48-46EB-800A-753BC0A6B0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B48-46EB-800A-753BC0A6B00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List1!$A$37:$A$39</c:f>
              <c:strCache>
                <c:ptCount val="3"/>
                <c:pt idx="0">
                  <c:v>bylo to SKVĚLÉ,FAJN</c:v>
                </c:pt>
                <c:pt idx="1">
                  <c:v>nechovali se k nám hezky</c:v>
                </c:pt>
                <c:pt idx="2">
                  <c:v>bylo to normální</c:v>
                </c:pt>
              </c:strCache>
            </c:strRef>
          </c:cat>
          <c:val>
            <c:numRef>
              <c:f>List1!$B$37:$B$39</c:f>
              <c:numCache>
                <c:formatCode>0%</c:formatCode>
                <c:ptCount val="3"/>
                <c:pt idx="0">
                  <c:v>0.73</c:v>
                </c:pt>
                <c:pt idx="1">
                  <c:v>0.17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48-46EB-800A-753BC0A6B00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0.46356</cdr:x>
      <cdr:y>0.3946</cdr:y>
    </cdr:from>
    <cdr:to>
      <cdr:x>0.64153</cdr:x>
      <cdr:y>0.66978</cdr:y>
    </cdr:to>
    <cdr:sp macro="" textlink="">
      <cdr:nvSpPr>
        <cdr:cNvPr id="2" name="Deseticípá hvězda 1"/>
        <cdr:cNvSpPr/>
      </cdr:nvSpPr>
      <cdr:spPr>
        <a:xfrm xmlns:a="http://schemas.openxmlformats.org/drawingml/2006/main">
          <a:off x="2381796" y="1311201"/>
          <a:ext cx="914400" cy="914400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cs-CZ" sz="2000" dirty="0" smtClean="0"/>
            <a:t>93%</a:t>
          </a:r>
          <a:endParaRPr lang="cs-CZ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0.44129</cdr:x>
      <cdr:y>0.41278</cdr:y>
    </cdr:from>
    <cdr:to>
      <cdr:x>0.66965</cdr:x>
      <cdr:y>0.68589</cdr:y>
    </cdr:to>
    <cdr:sp macro="" textlink="">
      <cdr:nvSpPr>
        <cdr:cNvPr id="2" name="Dvanácticípá hvězda 1"/>
        <cdr:cNvSpPr/>
      </cdr:nvSpPr>
      <cdr:spPr>
        <a:xfrm xmlns:a="http://schemas.openxmlformats.org/drawingml/2006/main">
          <a:off x="2146337" y="1382028"/>
          <a:ext cx="1110669" cy="914400"/>
        </a:xfrm>
        <a:prstGeom xmlns:a="http://schemas.openxmlformats.org/drawingml/2006/main" prst="star12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cs-CZ" sz="1800" dirty="0" smtClean="0"/>
            <a:t>93%</a:t>
          </a:r>
          <a:endParaRPr lang="cs-CZ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73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61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83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95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45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53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70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19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27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99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7ED9-239E-484E-AC52-9E8BBE2C174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78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7ED9-239E-484E-AC52-9E8BBE2C174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68E8D-0D4E-49AC-900D-321AAEB74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97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1419225" y="3876674"/>
            <a:ext cx="9144000" cy="1033463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Personální situace a pokrytí pozic NLZP ve FN Brno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500" y="5648325"/>
            <a:ext cx="185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Předkládá: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71499" y="5918761"/>
            <a:ext cx="3486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Mgr. Renáta Grossová Klementová, MBA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1500" y="6189196"/>
            <a:ext cx="2476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Útvar nelékařské péče FN Brno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735416" y="5648325"/>
            <a:ext cx="185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Datum: </a:t>
            </a: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23.10. </a:t>
            </a: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16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Stipendijní program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2473" y="1348509"/>
            <a:ext cx="4064000" cy="511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3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Zpětná vazba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Účinný nástroj</a:t>
            </a:r>
          </a:p>
          <a:p>
            <a:r>
              <a:rPr lang="cs-CZ" dirty="0" smtClean="0"/>
              <a:t>Přizpůsobený mladé generaci</a:t>
            </a:r>
          </a:p>
          <a:p>
            <a:r>
              <a:rPr lang="cs-CZ" dirty="0" smtClean="0"/>
              <a:t>Zcela anonymní</a:t>
            </a:r>
          </a:p>
          <a:p>
            <a:r>
              <a:rPr lang="cs-CZ" dirty="0" smtClean="0"/>
              <a:t>Všechny </a:t>
            </a:r>
            <a:r>
              <a:rPr lang="cs-CZ" smtClean="0"/>
              <a:t>podněty řešíme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12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Distribuce ZV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Osobně a mailem informace vedoucím jednotlivých škol</a:t>
            </a:r>
          </a:p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Distribuce QR </a:t>
            </a: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kodu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 dotazníku</a:t>
            </a:r>
          </a:p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Osobní poděkování studentům (VOŠ Brno, 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132" y="1626001"/>
            <a:ext cx="6440868" cy="4750585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10802" y="3469912"/>
            <a:ext cx="2827501" cy="28419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90" y="174866"/>
            <a:ext cx="2559331" cy="7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Otázky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1. Jaké výukové pracoviště hodnotím?</a:t>
            </a:r>
          </a:p>
          <a:p>
            <a:r>
              <a:rPr lang="cs-CZ" b="1" dirty="0"/>
              <a:t>2. Jakou konkrétní kliniku a oddělení hodnotím? </a:t>
            </a:r>
            <a:r>
              <a:rPr lang="cs-CZ" b="1" u="sng" dirty="0"/>
              <a:t>Uveďte přesně, např. KIGOPL JIP, IGEK </a:t>
            </a:r>
            <a:r>
              <a:rPr lang="cs-CZ" b="1" u="sng" dirty="0" err="1"/>
              <a:t>odd.A</a:t>
            </a:r>
            <a:r>
              <a:rPr lang="cs-CZ" b="1" u="sng" dirty="0"/>
              <a:t>. atd.</a:t>
            </a:r>
          </a:p>
          <a:p>
            <a:r>
              <a:rPr lang="cs-CZ" b="1" dirty="0"/>
              <a:t>3. Přivítání na pracovišti (věděli o nás , nevěděli ale ujali se ….)</a:t>
            </a:r>
          </a:p>
          <a:p>
            <a:r>
              <a:rPr lang="cs-CZ" b="1" dirty="0"/>
              <a:t>4. Poskytnutí ochranných pomůcek na  pracovišti</a:t>
            </a:r>
          </a:p>
          <a:p>
            <a:r>
              <a:rPr lang="cs-CZ" b="1" dirty="0"/>
              <a:t>5. Měl/a jsem možnost uplatnit vědomosti, postupy a dovednosti získané ve škole?</a:t>
            </a:r>
          </a:p>
          <a:p>
            <a:r>
              <a:rPr lang="cs-CZ" b="1" dirty="0"/>
              <a:t>6</a:t>
            </a:r>
            <a:r>
              <a:rPr lang="cs-CZ" b="1" i="1" dirty="0"/>
              <a:t>. </a:t>
            </a:r>
            <a:r>
              <a:rPr lang="cs-CZ" b="1" dirty="0"/>
              <a:t>Měl/a jsem možnost zúčastnit se odborných výkonů  pod vedením sestry nebo vyučující?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03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Otázky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600" b="1" dirty="0"/>
              <a:t>7. Které činnosti jsem nejčastěji vykonával/a ?</a:t>
            </a:r>
          </a:p>
          <a:p>
            <a:r>
              <a:rPr lang="cs-CZ" sz="3600" b="1" dirty="0"/>
              <a:t>8. Jak hodnotím  přístup personálu k nám studentům (</a:t>
            </a:r>
            <a:r>
              <a:rPr lang="cs-CZ" sz="3600" b="1" dirty="0" err="1"/>
              <a:t>sestry,sanitáři</a:t>
            </a:r>
            <a:r>
              <a:rPr lang="cs-CZ" sz="3600" b="1" dirty="0"/>
              <a:t>) </a:t>
            </a:r>
          </a:p>
          <a:p>
            <a:r>
              <a:rPr lang="cs-CZ" sz="3600" b="1" dirty="0"/>
              <a:t>9. Mohl/a jsem využít zázemí pro personál? (kuchyňka, jídelna, sprcha)</a:t>
            </a:r>
          </a:p>
          <a:p>
            <a:r>
              <a:rPr lang="cs-CZ" sz="3600" b="1" dirty="0" smtClean="0"/>
              <a:t>10</a:t>
            </a:r>
            <a:r>
              <a:rPr lang="cs-CZ" sz="3600" b="1" dirty="0"/>
              <a:t>. Můj celkový pocit z odborné </a:t>
            </a:r>
            <a:r>
              <a:rPr lang="cs-CZ" sz="3600" b="1" dirty="0" smtClean="0"/>
              <a:t>praxe </a:t>
            </a:r>
            <a:endParaRPr lang="cs-CZ" sz="3600" b="1" dirty="0"/>
          </a:p>
          <a:p>
            <a:r>
              <a:rPr lang="cs-CZ" sz="3600" b="1" dirty="0"/>
              <a:t>11. Co konkrétně bych na odborné praxi  zlepšila, aby bylo moje hodnocení ještě lepší</a:t>
            </a:r>
            <a:r>
              <a:rPr lang="cs-CZ" sz="3600" b="1" dirty="0" smtClean="0"/>
              <a:t>?</a:t>
            </a: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u="sng" dirty="0"/>
              <a:t>ORGANIZACE </a:t>
            </a:r>
            <a:r>
              <a:rPr lang="cs-CZ" sz="3600" b="1" u="sng" dirty="0" err="1"/>
              <a:t>odb</a:t>
            </a:r>
            <a:r>
              <a:rPr lang="cs-CZ" sz="3600" b="1" u="sng" dirty="0"/>
              <a:t>. praxe  ze strany Vaší školy</a:t>
            </a: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>1. Přístup učitele během odborné praxe byl</a:t>
            </a:r>
            <a:r>
              <a:rPr lang="cs-CZ" sz="3600" b="1" dirty="0" smtClean="0"/>
              <a:t>:</a:t>
            </a: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u="sng" dirty="0"/>
              <a:t>ORGANIZACE stáže ze strany Vaší školy</a:t>
            </a: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>2. Co by bylo možné na organizaci ze strany Vaší školy zlepšit  nebo udělat jinak?</a:t>
            </a:r>
          </a:p>
          <a:p>
            <a:pPr marL="0" indent="0">
              <a:buNone/>
            </a:pP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01098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Otázky pro LF MU a VOŠ</a:t>
            </a:r>
            <a:endParaRPr lang="cs-CZ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28" y="141438"/>
            <a:ext cx="2559331" cy="70311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38200" y="22057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latin typeface="docs-Roboto"/>
              </a:rPr>
              <a:t>6. Měl/a jsem možnost zúčastnit se odborných výkonů v pozici stínování?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838200" y="32201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latin typeface="docs-Roboto"/>
              </a:rPr>
              <a:t>8. Využívala mě pracoviště k činnostem, které mi náleží?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838200" y="4495717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docs-Roboto"/>
              </a:rPr>
              <a:t>10. Cítil/a jsem se být členem týmu?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20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82548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accent1">
                    <a:lumMod val="50000"/>
                  </a:schemeClr>
                </a:solidFill>
              </a:rPr>
              <a:t>Celkem získáno 217 odpovědí studentů</a:t>
            </a:r>
            <a:endParaRPr lang="cs-CZ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653" y="212875"/>
            <a:ext cx="2559331" cy="70311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0125">
            <a:off x="9174081" y="2946802"/>
            <a:ext cx="2783940" cy="3761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80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/>
          </p:nvPr>
        </p:nvGraphicFramePr>
        <p:xfrm>
          <a:off x="1580606" y="834347"/>
          <a:ext cx="8190411" cy="578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669" y="0"/>
            <a:ext cx="2559331" cy="7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/>
          </p:cNvGraphicFramePr>
          <p:nvPr>
            <p:extLst/>
          </p:nvPr>
        </p:nvGraphicFramePr>
        <p:xfrm>
          <a:off x="6204859" y="1410790"/>
          <a:ext cx="5773782" cy="395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63" y="144295"/>
            <a:ext cx="2559331" cy="703113"/>
          </a:xfrm>
          <a:prstGeom prst="rect">
            <a:avLst/>
          </a:prstGeom>
        </p:spPr>
      </p:pic>
      <p:graphicFrame>
        <p:nvGraphicFramePr>
          <p:cNvPr id="5" name="Graf 4"/>
          <p:cNvGraphicFramePr>
            <a:graphicFrameLocks/>
          </p:cNvGraphicFramePr>
          <p:nvPr>
            <p:extLst/>
          </p:nvPr>
        </p:nvGraphicFramePr>
        <p:xfrm>
          <a:off x="217714" y="1410790"/>
          <a:ext cx="5621383" cy="395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460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VOŠZ Boskovice – důvod? 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Praxe na PK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5395"/>
            <a:ext cx="10382401" cy="43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FN Brno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Bohunice</a:t>
            </a:r>
          </a:p>
          <a:p>
            <a:r>
              <a:rPr lang="cs-CZ" dirty="0" smtClean="0"/>
              <a:t>Obilný trh</a:t>
            </a:r>
          </a:p>
          <a:p>
            <a:r>
              <a:rPr lang="cs-CZ" dirty="0" smtClean="0"/>
              <a:t>Dětská nemocnice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1663 lůžek</a:t>
            </a:r>
          </a:p>
          <a:p>
            <a:r>
              <a:rPr lang="cs-CZ" dirty="0" smtClean="0"/>
              <a:t>6500 zaměstnanců na HPP, 300 DPČ</a:t>
            </a:r>
          </a:p>
          <a:p>
            <a:r>
              <a:rPr lang="cs-CZ" dirty="0" smtClean="0"/>
              <a:t>52 center</a:t>
            </a:r>
          </a:p>
          <a:p>
            <a:r>
              <a:rPr lang="cs-CZ" dirty="0" smtClean="0"/>
              <a:t>1000 studentů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09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30" y="105107"/>
            <a:ext cx="2559331" cy="703113"/>
          </a:xfrm>
          <a:prstGeom prst="rect">
            <a:avLst/>
          </a:prstGeom>
        </p:spPr>
      </p:pic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799011" y="844234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263640" y="181256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5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314" y="1345474"/>
            <a:ext cx="10515600" cy="801371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Měl/a jsem možnost zúčastnit se odborných výkonů  pod vedením sestry nebo vyučující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</a:rPr>
              <a:t>? </a:t>
            </a:r>
            <a:br>
              <a:rPr lang="cs-CZ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200" b="1" dirty="0" smtClean="0">
                <a:solidFill>
                  <a:schemeClr val="accent1">
                    <a:lumMod val="50000"/>
                  </a:schemeClr>
                </a:solidFill>
                <a:latin typeface="docs-Roboto"/>
              </a:rPr>
              <a:t>Měl/a </a:t>
            </a: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  <a:latin typeface="docs-Roboto"/>
              </a:rPr>
              <a:t>jsem možnost zúčastnit se odborných výkonů v pozici stínování?</a:t>
            </a:r>
            <a:r>
              <a:rPr lang="cs-CZ" sz="2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2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cs-CZ" sz="2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05" y="117566"/>
            <a:ext cx="2355995" cy="647251"/>
          </a:xfrm>
          <a:prstGeom prst="rect">
            <a:avLst/>
          </a:prstGeom>
        </p:spPr>
      </p:pic>
      <p:graphicFrame>
        <p:nvGraphicFramePr>
          <p:cNvPr id="4" name="Graf 3"/>
          <p:cNvGraphicFramePr>
            <a:graphicFrameLocks/>
          </p:cNvGraphicFramePr>
          <p:nvPr>
            <p:extLst/>
          </p:nvPr>
        </p:nvGraphicFramePr>
        <p:xfrm>
          <a:off x="687976" y="2202707"/>
          <a:ext cx="5138057" cy="3322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/>
          </p:nvPr>
        </p:nvGraphicFramePr>
        <p:xfrm>
          <a:off x="6723016" y="2177507"/>
          <a:ext cx="4863737" cy="334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59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628073"/>
            <a:ext cx="9144000" cy="80356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Přístup učitele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876" y="3509963"/>
            <a:ext cx="2248214" cy="29245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30" y="105107"/>
            <a:ext cx="2559331" cy="7031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18" y="1681019"/>
            <a:ext cx="11887329" cy="513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>
            <p:extLst/>
          </p:nvPr>
        </p:nvGraphicFramePr>
        <p:xfrm>
          <a:off x="287382" y="1763486"/>
          <a:ext cx="5617029" cy="310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/>
          <p:cNvGraphicFramePr>
            <a:graphicFrameLocks/>
          </p:cNvGraphicFramePr>
          <p:nvPr>
            <p:extLst/>
          </p:nvPr>
        </p:nvGraphicFramePr>
        <p:xfrm>
          <a:off x="6344193" y="1763486"/>
          <a:ext cx="5613001" cy="310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30" y="105107"/>
            <a:ext cx="2559331" cy="7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Přála bych si, aby nám někdo líp vysvětlil dokumentaci. Mám pocit, že jí nerozumím. ……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Možnost nakouknutí do ambulantního provozu </a:t>
            </a: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ětší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teoretickou přípravu na práci na JIP </a:t>
            </a: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Méně studentů najednou, bylo nás hodně a o výkony jsme se hodně musely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dělit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Chtěl bych si vyzkoušet pár nočních. Jde o to, že si za celé 4roky ani nezkusíte jaké je to pracovat v noci.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30" y="105107"/>
            <a:ext cx="2559331" cy="7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1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Distribuce ZV sestrám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Osobně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E-mailem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Vyvěšení QR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kodu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na nástěnku </a:t>
            </a:r>
          </a:p>
          <a:p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51284" y="2399777"/>
            <a:ext cx="6110415" cy="3777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82" y="3730265"/>
            <a:ext cx="3019846" cy="258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368" y="125685"/>
            <a:ext cx="2559331" cy="7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Otázky 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305" y="131232"/>
            <a:ext cx="2559331" cy="70311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Jakou školu hodnotíte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Úroveň praktických dovedností studentů 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cs-CZ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cs-CZ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Úroveň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teoretických dovedností studentů 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cs-CZ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cs-CZ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Pracovní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morálka studentů 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cs-CZ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cs-CZ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Počet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studentů na praxi odpovídá možnostem oddělení /kliniky/ 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cs-CZ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cs-CZ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Jak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vnímáte systém  organizování odborné praxe studentů, vzájemná spolupráce se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školou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Přínos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odborné praxe pro oddělení 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cs-CZ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cs-CZ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b="1" u="sng" dirty="0">
                <a:solidFill>
                  <a:schemeClr val="accent1">
                    <a:lumMod val="50000"/>
                  </a:schemeClr>
                </a:solidFill>
              </a:rPr>
              <a:t>PRAXE SKUPIN studentů s </a:t>
            </a:r>
            <a:r>
              <a:rPr lang="cs-CZ" b="1" u="sng" dirty="0" smtClean="0">
                <a:solidFill>
                  <a:schemeClr val="accent1">
                    <a:lumMod val="50000"/>
                  </a:schemeClr>
                </a:solidFill>
              </a:rPr>
              <a:t>vyučujícím</a:t>
            </a:r>
          </a:p>
          <a:p>
            <a:r>
              <a:rPr lang="cs-CZ" b="1" u="sng" dirty="0" smtClean="0">
                <a:solidFill>
                  <a:schemeClr val="accent1">
                    <a:lumMod val="50000"/>
                  </a:schemeClr>
                </a:solidFill>
              </a:rPr>
              <a:t>Otázka</a:t>
            </a:r>
            <a:r>
              <a:rPr lang="cs-CZ" b="1" u="sng" dirty="0">
                <a:solidFill>
                  <a:schemeClr val="accent1">
                    <a:lumMod val="50000"/>
                  </a:schemeClr>
                </a:solidFill>
              </a:rPr>
              <a:t>: 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Spolupráce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odborné vyučující /pedagoga/s pracovištěm je podle Vás: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34995" y="3683726"/>
            <a:ext cx="6761390" cy="3174274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3023" y="252500"/>
            <a:ext cx="6698668" cy="319139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4" y="92043"/>
            <a:ext cx="2559331" cy="7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8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433" y="313508"/>
            <a:ext cx="6570583" cy="3004458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33257" y="3543037"/>
            <a:ext cx="7160623" cy="31128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4" y="92043"/>
            <a:ext cx="2559331" cy="7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3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9006" y="200158"/>
            <a:ext cx="7302937" cy="3339876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62861" y="3683726"/>
            <a:ext cx="6833524" cy="30175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4" y="105106"/>
            <a:ext cx="2559331" cy="7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Chybějící personál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Praktické sestry 0</a:t>
            </a:r>
          </a:p>
          <a:p>
            <a:r>
              <a:rPr lang="cs-CZ" dirty="0" smtClean="0"/>
              <a:t>Všeobecné sestry 125 (bez důchodů)</a:t>
            </a:r>
          </a:p>
          <a:p>
            <a:r>
              <a:rPr lang="cs-CZ" dirty="0" smtClean="0"/>
              <a:t>Radiologický asistent 14</a:t>
            </a:r>
          </a:p>
          <a:p>
            <a:r>
              <a:rPr lang="cs-CZ" dirty="0" smtClean="0"/>
              <a:t>Dětské sestry 2 (bez důchodů)</a:t>
            </a:r>
          </a:p>
          <a:p>
            <a:r>
              <a:rPr lang="cs-CZ" dirty="0" smtClean="0"/>
              <a:t>Nutriční terapeut 5</a:t>
            </a:r>
          </a:p>
          <a:p>
            <a:r>
              <a:rPr lang="cs-CZ" dirty="0" smtClean="0"/>
              <a:t>Sanitář 20</a:t>
            </a:r>
          </a:p>
          <a:p>
            <a:r>
              <a:rPr lang="cs-CZ" dirty="0" smtClean="0"/>
              <a:t>Ošetřovatel??</a:t>
            </a:r>
          </a:p>
          <a:p>
            <a:pPr marL="0" indent="0">
              <a:buNone/>
            </a:pPr>
            <a:r>
              <a:rPr lang="cs-CZ" b="1" dirty="0" smtClean="0"/>
              <a:t>Zatím je dobře!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36518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4244" y="105106"/>
            <a:ext cx="7230587" cy="3304300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36622" y="3574953"/>
            <a:ext cx="6389411" cy="31132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4" y="105106"/>
            <a:ext cx="2559331" cy="7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9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68" y="2997074"/>
            <a:ext cx="10147617" cy="26395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68" y="2070376"/>
            <a:ext cx="9699363" cy="8024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68" y="5812967"/>
            <a:ext cx="10346695" cy="76313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68" y="1114448"/>
            <a:ext cx="11014461" cy="85928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4" y="105106"/>
            <a:ext cx="2559331" cy="7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SOUHRN ZV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51" y="183484"/>
            <a:ext cx="2559331" cy="7031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6287">
            <a:off x="9312722" y="4383813"/>
            <a:ext cx="1766625" cy="211197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18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90% studentů hodnotí praxe ve FN Brno jako SKVĚLÉ, BYLO TO FAJN 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90% studentů mělo možnost uplatnit znalosti získané ve škole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93% studentů mohlo stínovat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87% studentů bylo na praxích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využíváno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k činnostem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, které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jim náleží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377" y="4001294"/>
            <a:ext cx="1600423" cy="2505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0203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 smtClean="0">
                <a:solidFill>
                  <a:schemeClr val="accent1">
                    <a:lumMod val="50000"/>
                  </a:schemeClr>
                </a:solidFill>
              </a:rPr>
              <a:t>Prostor pro zlepšení: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Týmovost (76% studentů se cítilo být součástí týmů)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Spolupráce s učiteli (škola – FN 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 smtClean="0">
                <a:solidFill>
                  <a:schemeClr val="accent1">
                    <a:lumMod val="50000"/>
                  </a:schemeClr>
                </a:solidFill>
              </a:rPr>
              <a:t>Neakceptovatelné: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Tykání studentům </a:t>
            </a:r>
          </a:p>
          <a:p>
            <a:endParaRPr lang="cs-CZ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„Harašení“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913" y="3907371"/>
            <a:ext cx="1648055" cy="2753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609" y="2308604"/>
            <a:ext cx="1695687" cy="2810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509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Dětská nemocnice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364 lůžek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6004" y="2838118"/>
            <a:ext cx="4407790" cy="3327551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LSPP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77854" y="2903433"/>
            <a:ext cx="2767824" cy="23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9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Personální </a:t>
            </a:r>
            <a:r>
              <a:rPr lang="cs-CZ" b="1" dirty="0" smtClean="0"/>
              <a:t>stav v DN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Dětská sestra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dirty="0" smtClean="0"/>
              <a:t> 525 osob v 458 úvazcích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Všeobecná sestra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35 osob v 32 úvazcích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Počet sester ve věku 61-74 roků     </a:t>
            </a:r>
            <a:r>
              <a:rPr lang="cs-CZ" dirty="0" smtClean="0">
                <a:solidFill>
                  <a:srgbClr val="FF0000"/>
                </a:solidFill>
              </a:rPr>
              <a:t>!56!</a:t>
            </a:r>
          </a:p>
          <a:p>
            <a:pPr marL="0" indent="0">
              <a:buNone/>
            </a:pPr>
            <a:r>
              <a:rPr lang="cs-CZ" dirty="0" smtClean="0"/>
              <a:t>Počet sester ve věku 51-60 roků     </a:t>
            </a:r>
            <a:r>
              <a:rPr lang="cs-CZ" dirty="0" smtClean="0">
                <a:solidFill>
                  <a:srgbClr val="FF0000"/>
                </a:solidFill>
              </a:rPr>
              <a:t>!192!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5551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Vzdělavatelé JMK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Vyšší zdravotnická škola Kounicova</a:t>
            </a:r>
          </a:p>
          <a:p>
            <a:r>
              <a:rPr lang="cs-CZ" dirty="0" smtClean="0"/>
              <a:t>Denní studium</a:t>
            </a:r>
          </a:p>
          <a:p>
            <a:r>
              <a:rPr lang="cs-CZ" dirty="0" smtClean="0"/>
              <a:t>Kombinované </a:t>
            </a:r>
            <a:r>
              <a:rPr lang="cs-CZ" dirty="0" smtClean="0"/>
              <a:t>studium</a:t>
            </a:r>
          </a:p>
          <a:p>
            <a:pPr marL="0" indent="0">
              <a:buNone/>
            </a:pPr>
            <a:r>
              <a:rPr lang="cs-CZ" dirty="0" smtClean="0"/>
              <a:t>Střední zdravotnická škola Jaselská</a:t>
            </a:r>
          </a:p>
          <a:p>
            <a:pPr marL="0" indent="0">
              <a:buNone/>
            </a:pPr>
            <a:r>
              <a:rPr lang="cs-CZ" dirty="0" smtClean="0"/>
              <a:t>Církevní střední zdravotnická škola Grohova</a:t>
            </a:r>
          </a:p>
          <a:p>
            <a:pPr marL="0" indent="0">
              <a:buNone/>
            </a:pPr>
            <a:r>
              <a:rPr lang="cs-CZ" dirty="0" smtClean="0"/>
              <a:t>Střední zdravotnická škola Evangelické akademie</a:t>
            </a:r>
          </a:p>
          <a:p>
            <a:pPr marL="0" indent="0">
              <a:buNone/>
            </a:pPr>
            <a:r>
              <a:rPr lang="cs-CZ" dirty="0" smtClean="0"/>
              <a:t>Střední zdravotnická škola a Vyšší odborná zdravotnická škola Merhautova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LF MU</a:t>
            </a:r>
          </a:p>
          <a:p>
            <a:pPr marL="0" indent="0">
              <a:buNone/>
            </a:pPr>
            <a:r>
              <a:rPr lang="cs-CZ" dirty="0" smtClean="0"/>
              <a:t>.. A další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81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Práce se studenty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1.11.2022 nástup </a:t>
            </a:r>
            <a:r>
              <a:rPr lang="cs-CZ" dirty="0" err="1" smtClean="0"/>
              <a:t>Headhuntera</a:t>
            </a:r>
            <a:endParaRPr lang="cs-CZ" dirty="0" smtClean="0"/>
          </a:p>
          <a:p>
            <a:r>
              <a:rPr lang="cs-CZ" dirty="0" smtClean="0"/>
              <a:t>Individuální přístup</a:t>
            </a:r>
          </a:p>
          <a:p>
            <a:r>
              <a:rPr lang="cs-CZ" dirty="0" smtClean="0"/>
              <a:t>Supervize</a:t>
            </a:r>
          </a:p>
          <a:p>
            <a:r>
              <a:rPr lang="cs-CZ" dirty="0" smtClean="0"/>
              <a:t>Benefity FN Brno - </a:t>
            </a:r>
          </a:p>
          <a:p>
            <a:r>
              <a:rPr lang="cs-CZ" dirty="0" smtClean="0"/>
              <a:t>Akce pro studenty</a:t>
            </a:r>
          </a:p>
          <a:p>
            <a:r>
              <a:rPr lang="cs-CZ" dirty="0" smtClean="0"/>
              <a:t>Akce pro vyučující</a:t>
            </a:r>
          </a:p>
          <a:p>
            <a:r>
              <a:rPr lang="cs-CZ" dirty="0" smtClean="0"/>
              <a:t>Stipendijní program</a:t>
            </a:r>
          </a:p>
          <a:p>
            <a:r>
              <a:rPr lang="cs-CZ" dirty="0" smtClean="0"/>
              <a:t>Placené prázdninové praxe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85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  <a:cs typeface="Arial" panose="020B0604020202020204" pitchFamily="34" charset="0"/>
              </a:rPr>
              <a:t>Proběhlé akce       vs.  Plánované akce</a:t>
            </a:r>
            <a:endParaRPr lang="cs-CZ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cs typeface="Arial" panose="020B0604020202020204" pitchFamily="34" charset="0"/>
              </a:rPr>
              <a:t>Studenti, učitelé – </a:t>
            </a:r>
            <a:r>
              <a:rPr lang="cs-CZ" dirty="0" err="1" smtClean="0">
                <a:cs typeface="Arial" panose="020B0604020202020204" pitchFamily="34" charset="0"/>
              </a:rPr>
              <a:t>exkurze,semináře</a:t>
            </a:r>
            <a:r>
              <a:rPr lang="cs-CZ" dirty="0" smtClean="0">
                <a:cs typeface="Arial" panose="020B0604020202020204" pitchFamily="34" charset="0"/>
              </a:rPr>
              <a:t>, workshopy, přednášky</a:t>
            </a:r>
          </a:p>
          <a:p>
            <a:endParaRPr lang="cs-CZ" dirty="0" smtClean="0">
              <a:cs typeface="Arial" panose="020B0604020202020204" pitchFamily="34" charset="0"/>
            </a:endParaRPr>
          </a:p>
          <a:p>
            <a:r>
              <a:rPr lang="cs-CZ" dirty="0" smtClean="0">
                <a:cs typeface="Arial" panose="020B0604020202020204" pitchFamily="34" charset="0"/>
              </a:rPr>
              <a:t>Speciální akce : Exkurze – KDAR, COS III, COS I, VIK</a:t>
            </a:r>
          </a:p>
          <a:p>
            <a:endParaRPr lang="cs-CZ" dirty="0" smtClean="0">
              <a:cs typeface="Arial" panose="020B0604020202020204" pitchFamily="34" charset="0"/>
            </a:endParaRPr>
          </a:p>
          <a:p>
            <a:r>
              <a:rPr lang="cs-CZ" dirty="0" smtClean="0">
                <a:cs typeface="Arial" panose="020B0604020202020204" pitchFamily="34" charset="0"/>
              </a:rPr>
              <a:t>Propagace NOVÉHO stipendijního programu na VOŠZ </a:t>
            </a:r>
          </a:p>
          <a:p>
            <a:pPr marL="0" indent="0">
              <a:buNone/>
            </a:pPr>
            <a:endParaRPr lang="cs-CZ" dirty="0"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cs typeface="Arial" panose="020B0604020202020204" pitchFamily="34" charset="0"/>
              </a:rPr>
              <a:t>AKCE </a:t>
            </a:r>
            <a:r>
              <a:rPr lang="cs-CZ" dirty="0">
                <a:cs typeface="Arial" panose="020B0604020202020204" pitchFamily="34" charset="0"/>
              </a:rPr>
              <a:t>NA LF MU pro 40 budoucích Mgr. – </a:t>
            </a:r>
            <a:r>
              <a:rPr lang="cs-CZ" dirty="0" err="1">
                <a:cs typeface="Arial" panose="020B0604020202020204" pitchFamily="34" charset="0"/>
              </a:rPr>
              <a:t>všeob</a:t>
            </a:r>
            <a:r>
              <a:rPr lang="cs-CZ" dirty="0">
                <a:cs typeface="Arial" panose="020B0604020202020204" pitchFamily="34" charset="0"/>
              </a:rPr>
              <a:t>. sestry</a:t>
            </a:r>
          </a:p>
          <a:p>
            <a:endParaRPr lang="cs-CZ" dirty="0" smtClean="0"/>
          </a:p>
          <a:p>
            <a:r>
              <a:rPr lang="cs-CZ" dirty="0" smtClean="0"/>
              <a:t>Exkurze </a:t>
            </a:r>
            <a:r>
              <a:rPr lang="cs-CZ" dirty="0"/>
              <a:t>pro učitele </a:t>
            </a:r>
            <a:r>
              <a:rPr lang="cs-CZ" dirty="0" smtClean="0"/>
              <a:t>– IGEK</a:t>
            </a:r>
          </a:p>
          <a:p>
            <a:endParaRPr lang="cs-CZ" dirty="0"/>
          </a:p>
          <a:p>
            <a:r>
              <a:rPr lang="cs-CZ" dirty="0" smtClean="0"/>
              <a:t>Připomínka opět  v lednu (soc. sítě) 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8919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Plánované akce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se zpětnou vazbou na naše výuková pracoviště</a:t>
            </a:r>
          </a:p>
          <a:p>
            <a:r>
              <a:rPr lang="cs-CZ" dirty="0"/>
              <a:t>Fokus na pozice, kde se nám nedaří</a:t>
            </a:r>
          </a:p>
          <a:p>
            <a:pPr marL="0" indent="0">
              <a:buNone/>
            </a:pPr>
            <a:r>
              <a:rPr lang="cs-CZ" dirty="0"/>
              <a:t>   (perioperační a anesteziologické sestry, dětské sestry)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  Změna</a:t>
            </a:r>
            <a:r>
              <a:rPr lang="cs-CZ" dirty="0"/>
              <a:t>!</a:t>
            </a:r>
          </a:p>
          <a:p>
            <a:r>
              <a:rPr lang="cs-CZ" dirty="0"/>
              <a:t>Karierní workshop (únor) – pro studenty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1000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045C7553B9574E9772321093453C4A" ma:contentTypeVersion="12" ma:contentTypeDescription="Vytvoří nový dokument" ma:contentTypeScope="" ma:versionID="3f89a85e1be3baf2f8837557be9d9a32">
  <xsd:schema xmlns:xsd="http://www.w3.org/2001/XMLSchema" xmlns:xs="http://www.w3.org/2001/XMLSchema" xmlns:p="http://schemas.microsoft.com/office/2006/metadata/properties" xmlns:ns2="3d71a8a5-15d9-4b5c-ab34-e2079096e120" xmlns:ns3="b18ad3da-3232-4a97-a3dc-bb3fdeec1936" targetNamespace="http://schemas.microsoft.com/office/2006/metadata/properties" ma:root="true" ma:fieldsID="c796c9cdb6dff415fc7255cb460852e4" ns2:_="" ns3:_="">
    <xsd:import namespace="3d71a8a5-15d9-4b5c-ab34-e2079096e120"/>
    <xsd:import namespace="b18ad3da-3232-4a97-a3dc-bb3fdeec19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DatumVydani" minOccurs="0"/>
                <xsd:element ref="ns2:Stav" minOccurs="0"/>
                <xsd:element ref="ns2:Cislo" minOccurs="0"/>
                <xsd:element ref="ns2:Rok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1a8a5-15d9-4b5c-ab34-e2079096e1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umVydani" ma:index="12" nillable="true" ma:displayName="DatumVydani" ma:format="DateOnly" ma:internalName="DatumVydani">
      <xsd:simpleType>
        <xsd:restriction base="dms:DateTime"/>
      </xsd:simpleType>
    </xsd:element>
    <xsd:element name="Stav" ma:index="13" nillable="true" ma:displayName="Stav" ma:format="Dropdown" ma:internalName="Stav">
      <xsd:simpleType>
        <xsd:restriction base="dms:Choice">
          <xsd:enumeration value="Platný"/>
          <xsd:enumeration value="Neplatný"/>
        </xsd:restriction>
      </xsd:simpleType>
    </xsd:element>
    <xsd:element name="Cislo" ma:index="14" nillable="true" ma:displayName="Cislo" ma:default="=&quot;/&quot;&amp;HODNOTA.NA.TEXT(ROK(DNES);&quot;####&quot;)" ma:format="Dropdown" ma:internalName="Cislo">
      <xsd:simpleType>
        <xsd:restriction base="dms:Text">
          <xsd:maxLength value="255"/>
        </xsd:restriction>
      </xsd:simpleType>
    </xsd:element>
    <xsd:element name="Rok" ma:index="15" nillable="true" ma:displayName="Rok" ma:default="=HODNOTA.NA.TEXT(ROK(DNES);&quot;####&quot;)" ma:format="Dropdown" ma:internalName="Rok">
      <xsd:simpleType>
        <xsd:restriction base="dms:Text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8ad3da-3232-4a97-a3dc-bb3fdeec19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Vydani xmlns="3d71a8a5-15d9-4b5c-ab34-e2079096e120">2024-02-08T23:00:00+00:00</DatumVydani>
    <Stav xmlns="3d71a8a5-15d9-4b5c-ab34-e2079096e120">Platný</Stav>
    <Rok xmlns="3d71a8a5-15d9-4b5c-ab34-e2079096e120">2024</Rok>
    <Cislo xmlns="3d71a8a5-15d9-4b5c-ab34-e2079096e120">03/2024</Cislo>
    <SharedWithUsers xmlns="b18ad3da-3232-4a97-a3dc-bb3fdeec1936">
      <UserInfo>
        <DisplayName>Kočišová Veronika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80E394-D78E-48C5-BE59-E752A7E35F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1a8a5-15d9-4b5c-ab34-e2079096e120"/>
    <ds:schemaRef ds:uri="b18ad3da-3232-4a97-a3dc-bb3fdeec19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C44635-8857-4323-A104-FA33394ECB7C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b18ad3da-3232-4a97-a3dc-bb3fdeec1936"/>
    <ds:schemaRef ds:uri="3d71a8a5-15d9-4b5c-ab34-e2079096e12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A10D55-7008-48E4-A602-0763E86E27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912</Words>
  <Application>Microsoft Office PowerPoint</Application>
  <PresentationFormat>Širokoúhlá obrazovka</PresentationFormat>
  <Paragraphs>148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docs-Roboto</vt:lpstr>
      <vt:lpstr>Motiv Office</vt:lpstr>
      <vt:lpstr>Personální situace a pokrytí pozic NLZP ve FN Brno</vt:lpstr>
      <vt:lpstr>FN Brno</vt:lpstr>
      <vt:lpstr>Chybějící personál</vt:lpstr>
      <vt:lpstr>Dětská nemocnice</vt:lpstr>
      <vt:lpstr>Personální stav v DN</vt:lpstr>
      <vt:lpstr>Vzdělavatelé JMK</vt:lpstr>
      <vt:lpstr>Práce se studenty</vt:lpstr>
      <vt:lpstr>Proběhlé akce       vs.  Plánované akce</vt:lpstr>
      <vt:lpstr>Plánované akce</vt:lpstr>
      <vt:lpstr>Stipendijní program</vt:lpstr>
      <vt:lpstr>Zpětná vazba</vt:lpstr>
      <vt:lpstr>Distribuce ZV</vt:lpstr>
      <vt:lpstr>Otázky</vt:lpstr>
      <vt:lpstr>Otázky</vt:lpstr>
      <vt:lpstr>Otázky pro LF MU a VOŠ</vt:lpstr>
      <vt:lpstr>Celkem získáno 217 odpovědí studentů</vt:lpstr>
      <vt:lpstr>Prezentace aplikace PowerPoint</vt:lpstr>
      <vt:lpstr>Prezentace aplikace PowerPoint</vt:lpstr>
      <vt:lpstr>VOŠZ Boskovice – důvod?  Praxe na PK</vt:lpstr>
      <vt:lpstr>Prezentace aplikace PowerPoint</vt:lpstr>
      <vt:lpstr>Měl/a jsem možnost zúčastnit se odborných výkonů  pod vedením sestry nebo vyučující?  Měl/a jsem možnost zúčastnit se odborných výkonů v pozici stínování?   </vt:lpstr>
      <vt:lpstr>Přístup učitele</vt:lpstr>
      <vt:lpstr>Prezentace aplikace PowerPoint</vt:lpstr>
      <vt:lpstr>Prezentace aplikace PowerPoint</vt:lpstr>
      <vt:lpstr>Distribuce ZV sestrám</vt:lpstr>
      <vt:lpstr>Otázky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SOUHRN ZV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Příloha 03_2024_Šablona prezentace - FN Brno</dc:title>
  <dc:creator>Krawczyk Jan</dc:creator>
  <cp:lastModifiedBy>Grossová Klementová Renáta</cp:lastModifiedBy>
  <cp:revision>37</cp:revision>
  <dcterms:created xsi:type="dcterms:W3CDTF">2024-01-10T08:25:47Z</dcterms:created>
  <dcterms:modified xsi:type="dcterms:W3CDTF">2024-10-23T11:58:17Z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0x01010054045C7553B9574E9772321093453C4A</vt:lpwstr>
  </property>
</Properties>
</file>