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7" r:id="rId2"/>
    <p:sldId id="258" r:id="rId3"/>
    <p:sldId id="262" r:id="rId4"/>
    <p:sldId id="263" r:id="rId5"/>
    <p:sldId id="288" r:id="rId6"/>
    <p:sldId id="291" r:id="rId7"/>
    <p:sldId id="264" r:id="rId8"/>
    <p:sldId id="266" r:id="rId9"/>
    <p:sldId id="269" r:id="rId10"/>
    <p:sldId id="289" r:id="rId11"/>
    <p:sldId id="270" r:id="rId12"/>
    <p:sldId id="287" r:id="rId13"/>
    <p:sldId id="267" r:id="rId14"/>
    <p:sldId id="268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73" r:id="rId28"/>
    <p:sldId id="284" r:id="rId29"/>
    <p:sldId id="285" r:id="rId30"/>
    <p:sldId id="286" r:id="rId31"/>
    <p:sldId id="290" r:id="rId32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2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Zdravotnické školy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20532929573353947"/>
          <c:y val="0.10151070405759793"/>
          <c:w val="0.77626873801122509"/>
          <c:h val="0.605865695212637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Nespolupráce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List1!$A$2:$A$8</c:f>
              <c:strCache>
                <c:ptCount val="7"/>
                <c:pt idx="0">
                  <c:v>PLZ</c:v>
                </c:pt>
                <c:pt idx="1">
                  <c:v>KHK</c:v>
                </c:pt>
                <c:pt idx="2">
                  <c:v>JČK</c:v>
                </c:pt>
                <c:pt idx="3">
                  <c:v>JMK</c:v>
                </c:pt>
                <c:pt idx="4">
                  <c:v>MSK</c:v>
                </c:pt>
                <c:pt idx="5">
                  <c:v>STČ</c:v>
                </c:pt>
                <c:pt idx="6">
                  <c:v>Praha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4</c:v>
                </c:pt>
                <c:pt idx="4">
                  <c:v>0</c:v>
                </c:pt>
                <c:pt idx="5">
                  <c:v>5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41-44A2-AB19-EC8FAE2525B2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občasná spolupráce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List1!$A$2:$A$8</c:f>
              <c:strCache>
                <c:ptCount val="7"/>
                <c:pt idx="0">
                  <c:v>PLZ</c:v>
                </c:pt>
                <c:pt idx="1">
                  <c:v>KHK</c:v>
                </c:pt>
                <c:pt idx="2">
                  <c:v>JČK</c:v>
                </c:pt>
                <c:pt idx="3">
                  <c:v>JMK</c:v>
                </c:pt>
                <c:pt idx="4">
                  <c:v>MSK</c:v>
                </c:pt>
                <c:pt idx="5">
                  <c:v>STČ</c:v>
                </c:pt>
                <c:pt idx="6">
                  <c:v>Praha</c:v>
                </c:pt>
              </c:strCache>
            </c:strRef>
          </c:cat>
          <c:val>
            <c:numRef>
              <c:f>List1!$C$2:$C$8</c:f>
              <c:numCache>
                <c:formatCode>General</c:formatCode>
                <c:ptCount val="7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8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41-44A2-AB19-EC8FAE2525B2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pravidelná spolupráce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List1!$A$2:$A$8</c:f>
              <c:strCache>
                <c:ptCount val="7"/>
                <c:pt idx="0">
                  <c:v>PLZ</c:v>
                </c:pt>
                <c:pt idx="1">
                  <c:v>KHK</c:v>
                </c:pt>
                <c:pt idx="2">
                  <c:v>JČK</c:v>
                </c:pt>
                <c:pt idx="3">
                  <c:v>JMK</c:v>
                </c:pt>
                <c:pt idx="4">
                  <c:v>MSK</c:v>
                </c:pt>
                <c:pt idx="5">
                  <c:v>STČ</c:v>
                </c:pt>
                <c:pt idx="6">
                  <c:v>Praha</c:v>
                </c:pt>
              </c:strCache>
            </c:strRef>
          </c:cat>
          <c:val>
            <c:numRef>
              <c:f>List1!$D$2:$D$8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3</c:v>
                </c:pt>
                <c:pt idx="4">
                  <c:v>1</c:v>
                </c:pt>
                <c:pt idx="5">
                  <c:v>0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41-44A2-AB19-EC8FAE252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740224480"/>
        <c:axId val="740223232"/>
      </c:barChart>
      <c:catAx>
        <c:axId val="740224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40223232"/>
        <c:crosses val="autoZero"/>
        <c:auto val="1"/>
        <c:lblAlgn val="ctr"/>
        <c:lblOffset val="100"/>
        <c:noMultiLvlLbl val="0"/>
      </c:catAx>
      <c:valAx>
        <c:axId val="740223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402244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Zdravotnické školy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24167901082677162"/>
          <c:y val="9.1213519466409737E-2"/>
          <c:w val="0.72817642716535436"/>
          <c:h val="0.595210713624720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Nespolupracuje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List1!$A$2:$A$8</c:f>
              <c:strCache>
                <c:ptCount val="7"/>
                <c:pt idx="0">
                  <c:v>KVK</c:v>
                </c:pt>
                <c:pt idx="1">
                  <c:v>UK</c:v>
                </c:pt>
                <c:pt idx="2">
                  <c:v>ZK</c:v>
                </c:pt>
                <c:pt idx="3">
                  <c:v>Vysočina</c:v>
                </c:pt>
                <c:pt idx="4">
                  <c:v>PaK</c:v>
                </c:pt>
                <c:pt idx="5">
                  <c:v>LK</c:v>
                </c:pt>
                <c:pt idx="6">
                  <c:v>OK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3</c:v>
                </c:pt>
                <c:pt idx="4">
                  <c:v>4</c:v>
                </c:pt>
                <c:pt idx="5">
                  <c:v>0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3B-4B55-AC14-4906BC451A0B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Občasná spolupráce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List1!$A$2:$A$8</c:f>
              <c:strCache>
                <c:ptCount val="7"/>
                <c:pt idx="0">
                  <c:v>KVK</c:v>
                </c:pt>
                <c:pt idx="1">
                  <c:v>UK</c:v>
                </c:pt>
                <c:pt idx="2">
                  <c:v>ZK</c:v>
                </c:pt>
                <c:pt idx="3">
                  <c:v>Vysočina</c:v>
                </c:pt>
                <c:pt idx="4">
                  <c:v>PaK</c:v>
                </c:pt>
                <c:pt idx="5">
                  <c:v>LK</c:v>
                </c:pt>
                <c:pt idx="6">
                  <c:v>OK</c:v>
                </c:pt>
              </c:strCache>
            </c:strRef>
          </c:cat>
          <c:val>
            <c:numRef>
              <c:f>List1!$C$2:$C$8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3B-4B55-AC14-4906BC451A0B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Pravidelná spolupráce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List1!$A$2:$A$8</c:f>
              <c:strCache>
                <c:ptCount val="7"/>
                <c:pt idx="0">
                  <c:v>KVK</c:v>
                </c:pt>
                <c:pt idx="1">
                  <c:v>UK</c:v>
                </c:pt>
                <c:pt idx="2">
                  <c:v>ZK</c:v>
                </c:pt>
                <c:pt idx="3">
                  <c:v>Vysočina</c:v>
                </c:pt>
                <c:pt idx="4">
                  <c:v>PaK</c:v>
                </c:pt>
                <c:pt idx="5">
                  <c:v>LK</c:v>
                </c:pt>
                <c:pt idx="6">
                  <c:v>OK</c:v>
                </c:pt>
              </c:strCache>
            </c:strRef>
          </c:cat>
          <c:val>
            <c:numRef>
              <c:f>List1!$D$2:$D$8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  <c:pt idx="4">
                  <c:v>0</c:v>
                </c:pt>
                <c:pt idx="5">
                  <c:v>3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3B-4B55-AC14-4906BC451A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616585072"/>
        <c:axId val="616583408"/>
      </c:barChart>
      <c:catAx>
        <c:axId val="616585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16583408"/>
        <c:crosses val="autoZero"/>
        <c:auto val="1"/>
        <c:lblAlgn val="ctr"/>
        <c:lblOffset val="100"/>
        <c:noMultiLvlLbl val="0"/>
      </c:catAx>
      <c:valAx>
        <c:axId val="616583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165850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8C3C60-A67B-4808-9026-71AD4DB09DF5}" type="doc">
      <dgm:prSet loTypeId="urn:microsoft.com/office/officeart/2005/8/layout/arrow4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291BC1F0-5A62-44D7-96F6-9234F119B195}">
      <dgm:prSet phldrT="[Text]" custT="1"/>
      <dgm:spPr/>
      <dgm:t>
        <a:bodyPr/>
        <a:lstStyle/>
        <a:p>
          <a:pPr algn="ctr"/>
          <a:r>
            <a:rPr lang="cs-CZ" sz="4000" dirty="0"/>
            <a:t>Kolegiální (peer) podpora =„péče dovnitř“ </a:t>
          </a:r>
        </a:p>
      </dgm:t>
    </dgm:pt>
    <dgm:pt modelId="{1EEEF9E0-D143-46B0-9AF8-B233AF95A3A3}" type="parTrans" cxnId="{30DC2D7D-D004-4C4F-8293-86D2B4F72F62}">
      <dgm:prSet/>
      <dgm:spPr/>
      <dgm:t>
        <a:bodyPr/>
        <a:lstStyle/>
        <a:p>
          <a:endParaRPr lang="cs-CZ"/>
        </a:p>
      </dgm:t>
    </dgm:pt>
    <dgm:pt modelId="{0D297C00-FF34-44DD-8C9A-63EBFCC2ACA3}" type="sibTrans" cxnId="{30DC2D7D-D004-4C4F-8293-86D2B4F72F62}">
      <dgm:prSet/>
      <dgm:spPr/>
      <dgm:t>
        <a:bodyPr/>
        <a:lstStyle/>
        <a:p>
          <a:endParaRPr lang="cs-CZ"/>
        </a:p>
      </dgm:t>
    </dgm:pt>
    <dgm:pt modelId="{F7A2334E-6D7C-40DC-9F08-41CB2F63CE69}">
      <dgm:prSet phldrT="[Text]" custT="1"/>
      <dgm:spPr/>
      <dgm:t>
        <a:bodyPr/>
        <a:lstStyle/>
        <a:p>
          <a:r>
            <a:rPr lang="cs-CZ" sz="4000" dirty="0"/>
            <a:t>První psychická pomoc = „péče ven“</a:t>
          </a:r>
        </a:p>
      </dgm:t>
    </dgm:pt>
    <dgm:pt modelId="{0C5D72D2-9EBE-45EF-B929-2A40A6950B3D}" type="parTrans" cxnId="{9D85E432-5D57-4664-B209-72718D726370}">
      <dgm:prSet/>
      <dgm:spPr/>
      <dgm:t>
        <a:bodyPr/>
        <a:lstStyle/>
        <a:p>
          <a:endParaRPr lang="cs-CZ"/>
        </a:p>
      </dgm:t>
    </dgm:pt>
    <dgm:pt modelId="{19E6BAE2-29DC-434D-B4BD-67F7141D33CB}" type="sibTrans" cxnId="{9D85E432-5D57-4664-B209-72718D726370}">
      <dgm:prSet/>
      <dgm:spPr/>
      <dgm:t>
        <a:bodyPr/>
        <a:lstStyle/>
        <a:p>
          <a:endParaRPr lang="cs-CZ"/>
        </a:p>
      </dgm:t>
    </dgm:pt>
    <dgm:pt modelId="{F5142E5E-3C43-40C8-88E0-E346D04F23D2}">
      <dgm:prSet/>
      <dgm:spPr/>
      <dgm:t>
        <a:bodyPr/>
        <a:lstStyle/>
        <a:p>
          <a:endParaRPr lang="cs-CZ"/>
        </a:p>
      </dgm:t>
    </dgm:pt>
    <dgm:pt modelId="{45B161C3-388C-400D-B776-7312E6158529}" type="parTrans" cxnId="{6AE87079-4747-4BBF-98B9-3CDCF8012DA5}">
      <dgm:prSet/>
      <dgm:spPr/>
      <dgm:t>
        <a:bodyPr/>
        <a:lstStyle/>
        <a:p>
          <a:endParaRPr lang="cs-CZ"/>
        </a:p>
      </dgm:t>
    </dgm:pt>
    <dgm:pt modelId="{8BEA4AB1-92A9-4637-A60B-B6D74504C66C}" type="sibTrans" cxnId="{6AE87079-4747-4BBF-98B9-3CDCF8012DA5}">
      <dgm:prSet/>
      <dgm:spPr/>
      <dgm:t>
        <a:bodyPr/>
        <a:lstStyle/>
        <a:p>
          <a:endParaRPr lang="cs-CZ"/>
        </a:p>
      </dgm:t>
    </dgm:pt>
    <dgm:pt modelId="{1061FB45-8664-418B-BF1D-6E2DF1E1F118}" type="pres">
      <dgm:prSet presAssocID="{938C3C60-A67B-4808-9026-71AD4DB09DF5}" presName="compositeShape" presStyleCnt="0">
        <dgm:presLayoutVars>
          <dgm:chMax val="2"/>
          <dgm:dir/>
          <dgm:resizeHandles val="exact"/>
        </dgm:presLayoutVars>
      </dgm:prSet>
      <dgm:spPr/>
    </dgm:pt>
    <dgm:pt modelId="{E0D97444-EF1A-4871-87B8-A2E0A87FE4F9}" type="pres">
      <dgm:prSet presAssocID="{291BC1F0-5A62-44D7-96F6-9234F119B195}" presName="upArrow" presStyleLbl="node1" presStyleIdx="0" presStyleCnt="2" custScaleX="48896" custScaleY="91505"/>
      <dgm:spPr/>
    </dgm:pt>
    <dgm:pt modelId="{127E5DF2-B443-48D8-A107-2293D760C2E0}" type="pres">
      <dgm:prSet presAssocID="{291BC1F0-5A62-44D7-96F6-9234F119B195}" presName="upArrowText" presStyleLbl="revTx" presStyleIdx="0" presStyleCnt="2" custScaleX="117841" custLinFactNeighborX="6655" custLinFactNeighborY="11168">
        <dgm:presLayoutVars>
          <dgm:chMax val="0"/>
          <dgm:bulletEnabled val="1"/>
        </dgm:presLayoutVars>
      </dgm:prSet>
      <dgm:spPr/>
    </dgm:pt>
    <dgm:pt modelId="{050E8A7B-DB35-4275-855D-47AE5D0F8D39}" type="pres">
      <dgm:prSet presAssocID="{F7A2334E-6D7C-40DC-9F08-41CB2F63CE69}" presName="downArrow" presStyleLbl="node1" presStyleIdx="1" presStyleCnt="2" custScaleX="52223" custScaleY="99251" custLinFactNeighborY="-4021"/>
      <dgm:spPr/>
    </dgm:pt>
    <dgm:pt modelId="{2D2E25F8-8D04-4F66-A56E-DAB458C3CE43}" type="pres">
      <dgm:prSet presAssocID="{F7A2334E-6D7C-40DC-9F08-41CB2F63CE69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9D85E432-5D57-4664-B209-72718D726370}" srcId="{938C3C60-A67B-4808-9026-71AD4DB09DF5}" destId="{F7A2334E-6D7C-40DC-9F08-41CB2F63CE69}" srcOrd="1" destOrd="0" parTransId="{0C5D72D2-9EBE-45EF-B929-2A40A6950B3D}" sibTransId="{19E6BAE2-29DC-434D-B4BD-67F7141D33CB}"/>
    <dgm:cxn modelId="{96A9B263-7442-479E-A1F8-C914057F45E2}" type="presOf" srcId="{291BC1F0-5A62-44D7-96F6-9234F119B195}" destId="{127E5DF2-B443-48D8-A107-2293D760C2E0}" srcOrd="0" destOrd="0" presId="urn:microsoft.com/office/officeart/2005/8/layout/arrow4"/>
    <dgm:cxn modelId="{CD5DE04C-999A-4D3C-BA77-5A435FE7AE08}" type="presOf" srcId="{938C3C60-A67B-4808-9026-71AD4DB09DF5}" destId="{1061FB45-8664-418B-BF1D-6E2DF1E1F118}" srcOrd="0" destOrd="0" presId="urn:microsoft.com/office/officeart/2005/8/layout/arrow4"/>
    <dgm:cxn modelId="{6AE87079-4747-4BBF-98B9-3CDCF8012DA5}" srcId="{938C3C60-A67B-4808-9026-71AD4DB09DF5}" destId="{F5142E5E-3C43-40C8-88E0-E346D04F23D2}" srcOrd="2" destOrd="0" parTransId="{45B161C3-388C-400D-B776-7312E6158529}" sibTransId="{8BEA4AB1-92A9-4637-A60B-B6D74504C66C}"/>
    <dgm:cxn modelId="{30DC2D7D-D004-4C4F-8293-86D2B4F72F62}" srcId="{938C3C60-A67B-4808-9026-71AD4DB09DF5}" destId="{291BC1F0-5A62-44D7-96F6-9234F119B195}" srcOrd="0" destOrd="0" parTransId="{1EEEF9E0-D143-46B0-9AF8-B233AF95A3A3}" sibTransId="{0D297C00-FF34-44DD-8C9A-63EBFCC2ACA3}"/>
    <dgm:cxn modelId="{0D1484C8-9AC9-4720-A6DC-E3DED96327C5}" type="presOf" srcId="{F7A2334E-6D7C-40DC-9F08-41CB2F63CE69}" destId="{2D2E25F8-8D04-4F66-A56E-DAB458C3CE43}" srcOrd="0" destOrd="0" presId="urn:microsoft.com/office/officeart/2005/8/layout/arrow4"/>
    <dgm:cxn modelId="{0E735B84-EB57-43EF-A5F3-F48440CFB090}" type="presParOf" srcId="{1061FB45-8664-418B-BF1D-6E2DF1E1F118}" destId="{E0D97444-EF1A-4871-87B8-A2E0A87FE4F9}" srcOrd="0" destOrd="0" presId="urn:microsoft.com/office/officeart/2005/8/layout/arrow4"/>
    <dgm:cxn modelId="{F24D4381-EA14-421F-8901-C42FB8D7268F}" type="presParOf" srcId="{1061FB45-8664-418B-BF1D-6E2DF1E1F118}" destId="{127E5DF2-B443-48D8-A107-2293D760C2E0}" srcOrd="1" destOrd="0" presId="urn:microsoft.com/office/officeart/2005/8/layout/arrow4"/>
    <dgm:cxn modelId="{ABF3DD3C-BC3E-48E6-AC53-D0F924C552B8}" type="presParOf" srcId="{1061FB45-8664-418B-BF1D-6E2DF1E1F118}" destId="{050E8A7B-DB35-4275-855D-47AE5D0F8D39}" srcOrd="2" destOrd="0" presId="urn:microsoft.com/office/officeart/2005/8/layout/arrow4"/>
    <dgm:cxn modelId="{0F0A593B-6BBF-48E8-AE5B-E6D877EE5954}" type="presParOf" srcId="{1061FB45-8664-418B-BF1D-6E2DF1E1F118}" destId="{2D2E25F8-8D04-4F66-A56E-DAB458C3CE43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97444-EF1A-4871-87B8-A2E0A87FE4F9}">
      <dsp:nvSpPr>
        <dsp:cNvPr id="0" name=""/>
        <dsp:cNvSpPr/>
      </dsp:nvSpPr>
      <dsp:spPr>
        <a:xfrm>
          <a:off x="817295" y="88715"/>
          <a:ext cx="1361683" cy="1911212"/>
        </a:xfrm>
        <a:prstGeom prst="upArrow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E5DF2-B443-48D8-A107-2293D760C2E0}">
      <dsp:nvSpPr>
        <dsp:cNvPr id="0" name=""/>
        <dsp:cNvSpPr/>
      </dsp:nvSpPr>
      <dsp:spPr>
        <a:xfrm>
          <a:off x="2840701" y="233259"/>
          <a:ext cx="6939345" cy="2088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Kolegiální (peer) podpora =„péče dovnitř“ </a:t>
          </a:r>
        </a:p>
      </dsp:txBody>
      <dsp:txXfrm>
        <a:off x="2840701" y="233259"/>
        <a:ext cx="6939345" cy="2088642"/>
      </dsp:txXfrm>
    </dsp:sp>
    <dsp:sp modelId="{050E8A7B-DB35-4275-855D-47AE5D0F8D39}">
      <dsp:nvSpPr>
        <dsp:cNvPr id="0" name=""/>
        <dsp:cNvSpPr/>
      </dsp:nvSpPr>
      <dsp:spPr>
        <a:xfrm>
          <a:off x="1606426" y="2186533"/>
          <a:ext cx="1454335" cy="2072998"/>
        </a:xfrm>
        <a:prstGeom prst="downArrow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2E25F8-8D04-4F66-A56E-DAB458C3CE43}">
      <dsp:nvSpPr>
        <dsp:cNvPr id="0" name=""/>
        <dsp:cNvSpPr/>
      </dsp:nvSpPr>
      <dsp:spPr>
        <a:xfrm>
          <a:off x="3809568" y="2262695"/>
          <a:ext cx="5888736" cy="2088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0" rIns="284480" bIns="28448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První psychická pomoc = „péče ven“</a:t>
          </a:r>
        </a:p>
      </dsp:txBody>
      <dsp:txXfrm>
        <a:off x="3809568" y="2262695"/>
        <a:ext cx="5888736" cy="20886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C1D69E3-2105-4BE3-8A7A-A8F228741AAA}" type="datetime1">
              <a:rPr lang="cs-CZ" smtClean="0"/>
              <a:t>22.10.2024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C33ADDF-418B-4AEE-81B9-E77B3218F8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9590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427B97C-D5B4-4374-833E-E42EA10481D2}" type="datetime1">
              <a:rPr lang="cs-CZ" noProof="0" smtClean="0"/>
              <a:t>22.10.2024</a:t>
            </a:fld>
            <a:endParaRPr lang="cs-CZ" noProof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275029A-2D1E-47A5-9598-4A9AC47B3AC1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0307704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75029A-2D1E-47A5-9598-4A9AC47B3AC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170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75029A-2D1E-47A5-9598-4A9AC47B3AC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756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5E6D74-B030-41C2-B8F6-9CFD29A46FD0}" type="datetime1">
              <a:rPr lang="cs-CZ" noProof="0" smtClean="0"/>
              <a:t>22.10.2024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483261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1BE52F-D6A8-4535-A7CA-1FFB9210EB30}" type="datetime1">
              <a:rPr lang="cs-CZ" noProof="0" smtClean="0"/>
              <a:t>22.10.2024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6317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15C1FA-0921-44A8-8446-4EF988E2C17E}" type="datetime1">
              <a:rPr lang="cs-CZ" noProof="0" smtClean="0"/>
              <a:t>22.10.2024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44623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8C1DC6-917F-481D-AF07-2D5F4979E65B}" type="datetime1">
              <a:rPr lang="cs-CZ" noProof="0" smtClean="0"/>
              <a:t>22.10.2024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70246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cs-CZ" noProof="0"/>
              <a:t>Kliknutím můžete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4C6BB5-3C88-4502-85F3-83B0B8E55F4E}" type="datetime1">
              <a:rPr lang="cs-CZ" noProof="0" smtClean="0"/>
              <a:t>22.10.2024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23361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46F8A4-4CC7-4A7A-BFE6-47013A416C72}" type="datetime1">
              <a:rPr lang="cs-CZ" noProof="0" smtClean="0"/>
              <a:t>22.10.2024</a:t>
            </a:fld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52187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1850" y="274638"/>
            <a:ext cx="10515600" cy="1143000"/>
          </a:xfrm>
        </p:spPr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31850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Kliknutím můžete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831850" y="2193925"/>
            <a:ext cx="515620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89663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Kliknutím můžete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189663" y="2193925"/>
            <a:ext cx="5157787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FCA32A-E7AF-45FF-B68D-1FF8E0CC275C}" type="datetime1">
              <a:rPr lang="cs-CZ" noProof="0" smtClean="0"/>
              <a:t>22.10.2024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10092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5145D7-9E40-4352-A3FA-9FE056BDE1E1}" type="datetime1">
              <a:rPr lang="cs-CZ" noProof="0" smtClean="0"/>
              <a:t>22.10.2024</a:t>
            </a:fld>
            <a:endParaRPr lang="cs-CZ" noProof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91840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966B0D-EB77-4B92-8F13-0C313A12E141}" type="datetime1">
              <a:rPr lang="cs-CZ" noProof="0" smtClean="0"/>
              <a:t>22.10.2024</a:t>
            </a:fld>
            <a:endParaRPr lang="cs-CZ" noProof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49762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Kliknutím můžete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03E277-5249-4E8C-B1A9-BC326F695F92}" type="datetime1">
              <a:rPr lang="cs-CZ" noProof="0" smtClean="0"/>
              <a:t>22.10.2024</a:t>
            </a:fld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94365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Po kliknutí na ikonu můžete přidat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Kliknutím můžete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6120B6-9C99-43A3-A5C2-FF0B02CF4EC6}" type="datetime1">
              <a:rPr lang="cs-CZ" noProof="0" smtClean="0"/>
              <a:t>22.10.2024</a:t>
            </a:fld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52229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0B6106D-2F7B-4D3C-AD69-AACD1E88B0D1}" type="datetime1">
              <a:rPr lang="cs-CZ" noProof="0" smtClean="0"/>
              <a:t>22.10.2024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62D6987-FB6D-4DB8-81B8-AD0F35E3BB5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98156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87765" y="3429000"/>
            <a:ext cx="9144000" cy="1665514"/>
          </a:xfrm>
        </p:spPr>
        <p:txBody>
          <a:bodyPr rtlCol="0">
            <a:normAutofit/>
          </a:bodyPr>
          <a:lstStyle/>
          <a:p>
            <a:pPr algn="ctr" rtl="0"/>
            <a:r>
              <a:rPr lang="cs" sz="4800" dirty="0"/>
              <a:t>Rozvoj spolupráce SPIS a zdravotnických škol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31298" y="5710757"/>
            <a:ext cx="3458547" cy="736697"/>
          </a:xfrm>
        </p:spPr>
        <p:txBody>
          <a:bodyPr rtlCol="0"/>
          <a:lstStyle/>
          <a:p>
            <a:pPr algn="ctr" rtl="0"/>
            <a:r>
              <a:rPr lang="cs" dirty="0"/>
              <a:t>Renata Kroupová</a:t>
            </a:r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EDE6C1B-6603-6952-53B2-3B53D6C43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547" y="1896743"/>
            <a:ext cx="1379282" cy="1379282"/>
          </a:xfrm>
          <a:prstGeom prst="rect">
            <a:avLst/>
          </a:prstGeom>
        </p:spPr>
      </p:pic>
      <p:pic>
        <p:nvPicPr>
          <p:cNvPr id="5" name="NCONZO_text_color.pdf" descr="NCONZO_text_color.pdf">
            <a:extLst>
              <a:ext uri="{FF2B5EF4-FFF2-40B4-BE49-F238E27FC236}">
                <a16:creationId xmlns:a16="http://schemas.microsoft.com/office/drawing/2014/main" id="{5EFB140A-F834-C334-1941-6BBD5735B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51" y="499886"/>
            <a:ext cx="9468268" cy="87768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56136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CC35FE7-40B2-0744-9675-53A44266A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4793" y="0"/>
            <a:ext cx="48624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48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BFD0E4-A22B-789D-24C7-F6210F450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2499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Psychická podpora studentů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DD6B8D-73D2-6575-E94B-4ECFA7453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1983"/>
            <a:ext cx="10515600" cy="3834979"/>
          </a:xfrm>
        </p:spPr>
        <p:txBody>
          <a:bodyPr/>
          <a:lstStyle/>
          <a:p>
            <a:r>
              <a:rPr lang="cs-CZ" dirty="0"/>
              <a:t>Z</a:t>
            </a:r>
            <a:r>
              <a:rPr lang="cs-CZ" sz="2800" dirty="0"/>
              <a:t>avedení tématiky psychosociální podpory do výuky, osnov všech studentů zdravotnických oborů.</a:t>
            </a:r>
          </a:p>
          <a:p>
            <a:r>
              <a:rPr lang="cs-CZ" dirty="0"/>
              <a:t>N</a:t>
            </a:r>
            <a:r>
              <a:rPr lang="cs-CZ" sz="2800" dirty="0"/>
              <a:t>avázání plošné spolupráce se školami.</a:t>
            </a:r>
          </a:p>
          <a:p>
            <a:r>
              <a:rPr lang="cs-CZ" dirty="0"/>
              <a:t>E</a:t>
            </a:r>
            <a:r>
              <a:rPr lang="cs-CZ" sz="2800" dirty="0"/>
              <a:t>dukace všech studentů o existenci a možnostech peer systému v resortu zdravotnictví.</a:t>
            </a:r>
          </a:p>
          <a:p>
            <a:r>
              <a:rPr lang="cs-CZ" dirty="0"/>
              <a:t>N</a:t>
            </a:r>
            <a:r>
              <a:rPr lang="cs-CZ" sz="2800" dirty="0"/>
              <a:t>ormalizace potřeby vlastní podpory zdravotnického pracovníka.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30EFAEF-C3C5-231F-3C8B-69DF7C125F8A}"/>
              </a:ext>
            </a:extLst>
          </p:cNvPr>
          <p:cNvSpPr txBox="1"/>
          <p:nvPr/>
        </p:nvSpPr>
        <p:spPr>
          <a:xfrm>
            <a:off x="838200" y="1408922"/>
            <a:ext cx="4194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Záměr</a:t>
            </a:r>
          </a:p>
        </p:txBody>
      </p:sp>
    </p:spTree>
    <p:extLst>
      <p:ext uri="{BB962C8B-B14F-4D97-AF65-F5344CB8AC3E}">
        <p14:creationId xmlns:p14="http://schemas.microsoft.com/office/powerpoint/2010/main" val="1360693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CB3F79-5F8D-A2CE-4EEB-828AA345F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Psychická podpora studentů – cesty spolupráce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FD6CD1-062D-779C-BCD7-034F9AB2D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Byla navázána dobrá spolupráce s Asociací ředitelů zdravotnických škol. </a:t>
            </a:r>
          </a:p>
          <a:p>
            <a:pPr>
              <a:buFontTx/>
              <a:buChar char="-"/>
            </a:pPr>
            <a:r>
              <a:rPr lang="cs-CZ" dirty="0"/>
              <a:t>Představení systému SPIS ředitelům zdravotnických škol na centru vzdělávání v Brně 11.6.2024.</a:t>
            </a:r>
          </a:p>
          <a:p>
            <a:pPr>
              <a:buFontTx/>
              <a:buChar char="-"/>
            </a:pPr>
            <a:r>
              <a:rPr lang="cs-CZ" dirty="0"/>
              <a:t>Představení systému SPIS Asociaci zdravotních škol 23.10.2024.</a:t>
            </a:r>
          </a:p>
          <a:p>
            <a:r>
              <a:rPr lang="cs-CZ" dirty="0"/>
              <a:t>Rozvoj spolupráce s krajskými úřady – proběhly schůzky v JMK a KHK.</a:t>
            </a:r>
          </a:p>
        </p:txBody>
      </p:sp>
    </p:spTree>
    <p:extLst>
      <p:ext uri="{BB962C8B-B14F-4D97-AF65-F5344CB8AC3E}">
        <p14:creationId xmlns:p14="http://schemas.microsoft.com/office/powerpoint/2010/main" val="2066979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70CEA8-701D-0E49-646B-2C908DBEB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Zkušenosti z podpory studentů v době Covidu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0AF152-6D44-0BF4-353D-4E722AC80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/>
              <a:t>Spolupráce se školami v cca polovině krajů.</a:t>
            </a:r>
          </a:p>
          <a:p>
            <a:r>
              <a:rPr lang="cs-CZ" sz="3600" dirty="0"/>
              <a:t>Realizována skupinová nebo individuální setkání, pokud prošel student/skupina nadlimitní zátěží.</a:t>
            </a:r>
          </a:p>
          <a:p>
            <a:r>
              <a:rPr lang="cs-CZ" sz="3600" dirty="0"/>
              <a:t>Podpora poskytnuta více než 400 studentům. </a:t>
            </a:r>
          </a:p>
          <a:p>
            <a:r>
              <a:rPr lang="cs-CZ" sz="3600" dirty="0"/>
              <a:t>Práce face to face, telefonicky i online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38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125EBC-17A5-A71A-C8DE-F5B263E5F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34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Využití podpory studenty během studia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726A4C-7E6F-BFEE-0A50-7EDA085B3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906"/>
            <a:ext cx="10515600" cy="4712057"/>
          </a:xfrm>
        </p:spPr>
        <p:txBody>
          <a:bodyPr>
            <a:normAutofit/>
          </a:bodyPr>
          <a:lstStyle/>
          <a:p>
            <a:r>
              <a:rPr lang="cs-CZ" sz="2400" dirty="0"/>
              <a:t>Dehonestace sestrou na oddělení, psychosomatické obtíže, bolesti břicha, neschopna další praxe.</a:t>
            </a:r>
          </a:p>
          <a:p>
            <a:r>
              <a:rPr lang="cs-CZ" sz="2400" dirty="0"/>
              <a:t>Na LDN, vzpomněla si na umírání vlastní babičky a vůbec praxi na oddělení nezvládala.</a:t>
            </a:r>
          </a:p>
          <a:p>
            <a:r>
              <a:rPr lang="cs-CZ" sz="2400" dirty="0"/>
              <a:t>Na praxi nedostanou žádné úkoly, nudí se, mají pocit, že překáží, málo se naučí...</a:t>
            </a:r>
          </a:p>
          <a:p>
            <a:r>
              <a:rPr lang="cs-CZ" sz="2400" dirty="0"/>
              <a:t>Svědkem nevhodného zacházení s pacientem, strach to nahlásit, pochyby o tom, zda si vybrala správné povolání…</a:t>
            </a:r>
          </a:p>
          <a:p>
            <a:r>
              <a:rPr lang="cs-CZ" sz="2400" dirty="0"/>
              <a:t>Skupinové ošetření studentů 3. ročníku po úmrtí pacienta</a:t>
            </a:r>
          </a:p>
          <a:p>
            <a:r>
              <a:rPr lang="cs-CZ" sz="2400" dirty="0"/>
              <a:t>Ošetření studentky, která byla svědkem pochybení sestry a poškození pacienta.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4007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2974734358"/>
              </p:ext>
            </p:extLst>
          </p:nvPr>
        </p:nvGraphicFramePr>
        <p:xfrm>
          <a:off x="615821" y="447869"/>
          <a:ext cx="9881118" cy="6204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3933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2089703278"/>
              </p:ext>
            </p:extLst>
          </p:nvPr>
        </p:nvGraphicFramePr>
        <p:xfrm>
          <a:off x="755780" y="475861"/>
          <a:ext cx="9825134" cy="5784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9422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D8843D-658E-858E-D54B-A1CCA111B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130"/>
            <a:ext cx="10515600" cy="987814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chemeClr val="accent2">
                    <a:lumMod val="50000"/>
                  </a:schemeClr>
                </a:solidFill>
              </a:rPr>
              <a:t>Zapojení SZŠ a VOŠZ v Libereckém kraji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F205E1-2C1F-E86A-BA47-098DDB595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237"/>
            <a:ext cx="10515600" cy="4702726"/>
          </a:xfrm>
        </p:spPr>
        <p:txBody>
          <a:bodyPr>
            <a:normAutofit/>
          </a:bodyPr>
          <a:lstStyle/>
          <a:p>
            <a:r>
              <a:rPr lang="cs-CZ" sz="2400" b="1" dirty="0"/>
              <a:t>SZŠ a VOŠZ Liberec </a:t>
            </a:r>
            <a:r>
              <a:rPr lang="cs-CZ" sz="2400" dirty="0"/>
              <a:t>– na škole funguje spolupráce s Mgr. Jolanou Strnadovou, která  má na škole úvazek na 2 hod. týdně. Ve škole probíhá také pravidelné představení SPIS studentům formou workshopů a přednášek o sebepéči. </a:t>
            </a:r>
            <a:endParaRPr lang="cs-CZ" sz="2400" b="1" dirty="0"/>
          </a:p>
          <a:p>
            <a:r>
              <a:rPr lang="cs-CZ" sz="2400" b="1" dirty="0"/>
              <a:t>SOŠ Česká Lípa </a:t>
            </a:r>
            <a:r>
              <a:rPr lang="cs-CZ" sz="2400" dirty="0"/>
              <a:t>–</a:t>
            </a:r>
            <a:r>
              <a:rPr lang="cs-CZ" sz="2400" b="1" dirty="0"/>
              <a:t> </a:t>
            </a:r>
            <a:r>
              <a:rPr lang="cs-CZ" sz="2400" dirty="0"/>
              <a:t>navázána spolupráce s vedením školy, po dohodnutí termínu proběhnou přednášky s představením SPISU studentům.</a:t>
            </a:r>
            <a:endParaRPr lang="cs-CZ" sz="2400" b="1" dirty="0"/>
          </a:p>
          <a:p>
            <a:r>
              <a:rPr lang="cs-CZ" sz="2400" b="1" dirty="0"/>
              <a:t>SZŠ Turnov</a:t>
            </a:r>
            <a:r>
              <a:rPr lang="cs-CZ" sz="2400" dirty="0"/>
              <a:t> – škola navázala spolupráci se SPIS v letošním roce, budou zde probíhat přednášky pro studenty. 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719239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9AF90F-8EAB-C97D-9EAD-A446FF419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chemeClr val="accent2">
                    <a:lumMod val="50000"/>
                  </a:schemeClr>
                </a:solidFill>
              </a:rPr>
              <a:t>Zapojení SZŠ a VOŠZ v Ústeckém kraji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7F7F6B-B1CC-5DD3-28C7-16C6A757F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SZŠ a VOŠZ Ústí nad Labem</a:t>
            </a:r>
            <a:r>
              <a:rPr lang="cs-CZ" sz="2400" dirty="0"/>
              <a:t> – navázána spolupráce s psychologem ZZS PhDr. Otou </a:t>
            </a:r>
            <a:r>
              <a:rPr lang="cs-CZ" sz="2400" dirty="0" err="1"/>
              <a:t>Fleischmannem</a:t>
            </a:r>
            <a:r>
              <a:rPr lang="cs-CZ" sz="2400" dirty="0"/>
              <a:t> Ph.D. Proběhlo zde i ošetření studentek peerkami ZZS při metodickém cvičení.</a:t>
            </a:r>
            <a:endParaRPr lang="cs-CZ" sz="2400" b="1" dirty="0"/>
          </a:p>
          <a:p>
            <a:r>
              <a:rPr lang="cs-CZ" sz="2400" b="1" dirty="0"/>
              <a:t>SZŠ Děčín</a:t>
            </a:r>
            <a:r>
              <a:rPr lang="cs-CZ" sz="2400" dirty="0"/>
              <a:t> – bez spolupráce.</a:t>
            </a:r>
            <a:endParaRPr lang="cs-CZ" sz="2400" b="1" dirty="0"/>
          </a:p>
          <a:p>
            <a:r>
              <a:rPr lang="cs-CZ" sz="2400" b="1" dirty="0"/>
              <a:t>SZŠ Most</a:t>
            </a:r>
            <a:r>
              <a:rPr lang="cs-CZ" sz="2400" dirty="0"/>
              <a:t> – na této škole proběhla prezentace SPIS studentům.</a:t>
            </a:r>
            <a:endParaRPr lang="cs-CZ" sz="2400" b="1" dirty="0"/>
          </a:p>
          <a:p>
            <a:r>
              <a:rPr lang="cs-CZ" sz="2400" b="1" dirty="0"/>
              <a:t>SZŠ Chomutov</a:t>
            </a:r>
            <a:r>
              <a:rPr lang="cs-CZ" sz="2400" dirty="0"/>
              <a:t> – bez spolupráce.</a:t>
            </a:r>
            <a:endParaRPr lang="cs-CZ" sz="2400" b="1" dirty="0"/>
          </a:p>
          <a:p>
            <a:r>
              <a:rPr lang="cs-CZ" sz="2400" b="1" dirty="0"/>
              <a:t>SZŠ Rumburk</a:t>
            </a:r>
            <a:r>
              <a:rPr lang="cs-CZ" sz="2400" dirty="0"/>
              <a:t> – zde proběhla prezentace SPIS studentů.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427329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DCA44A-DE60-D257-6391-F531F227B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chemeClr val="accent2">
                    <a:lumMod val="50000"/>
                  </a:schemeClr>
                </a:solidFill>
              </a:rPr>
              <a:t>Spolupráce SZŠ a VOŠZ v Karlovarském kraji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599A7A-B373-5927-83CE-930084F97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SZŠ Cheb</a:t>
            </a:r>
            <a:r>
              <a:rPr lang="cs-CZ" dirty="0"/>
              <a:t> – zaslaná nabídka seminářů, ale zatím bez prezentace SPIS.</a:t>
            </a:r>
            <a:endParaRPr lang="cs-CZ" b="1" dirty="0"/>
          </a:p>
          <a:p>
            <a:r>
              <a:rPr lang="cs-CZ" b="1" dirty="0"/>
              <a:t>SZŠ Karlovy Vary</a:t>
            </a:r>
            <a:r>
              <a:rPr lang="cs-CZ" dirty="0"/>
              <a:t> – zaslaná nabídka seminářů, ale zatím  prezentace SPIS.</a:t>
            </a:r>
            <a:endParaRPr lang="cs-CZ" b="1" dirty="0"/>
          </a:p>
          <a:p>
            <a:r>
              <a:rPr lang="cs-CZ" b="1" dirty="0"/>
              <a:t>Soukromá vysoká škola zdravotnická Sokolov</a:t>
            </a:r>
            <a:r>
              <a:rPr lang="cs-CZ" dirty="0"/>
              <a:t> – nově otevřená škola, vedení bylo osloveno, zatím bez spolupráce.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10001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rtl="0"/>
            <a:r>
              <a:rPr lang="cs" dirty="0">
                <a:solidFill>
                  <a:schemeClr val="accent2">
                    <a:lumMod val="50000"/>
                  </a:schemeClr>
                </a:solidFill>
              </a:rPr>
              <a:t>Systém psychosociální intervenční  služby SPIS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cs-CZ" dirty="0"/>
              <a:t>S</a:t>
            </a:r>
            <a:r>
              <a:rPr lang="cs-CZ" sz="2800" dirty="0"/>
              <a:t>ystém psychosociální podpory v resortu zdravotnictví, jehož náplní je poskytování první psychické pomoci a psychosociální podpory.</a:t>
            </a:r>
          </a:p>
          <a:p>
            <a:r>
              <a:rPr lang="cs-CZ" dirty="0"/>
              <a:t>M</a:t>
            </a:r>
            <a:r>
              <a:rPr lang="cs-CZ" sz="2800" dirty="0"/>
              <a:t>etodické doporučení MZ pro poskytování (2019).</a:t>
            </a:r>
          </a:p>
          <a:p>
            <a:r>
              <a:rPr lang="pl-PL" dirty="0"/>
              <a:t>P</a:t>
            </a:r>
            <a:r>
              <a:rPr lang="pl-PL" sz="2800" dirty="0"/>
              <a:t>odpůrný systém postaven na bázi kolegiální podpory. </a:t>
            </a:r>
          </a:p>
          <a:p>
            <a:r>
              <a:rPr lang="cs-CZ" dirty="0"/>
              <a:t>K</a:t>
            </a:r>
            <a:r>
              <a:rPr lang="cs-CZ" sz="2800" dirty="0"/>
              <a:t> dispozici zdravotnickým pracovníkům. </a:t>
            </a:r>
          </a:p>
          <a:p>
            <a:r>
              <a:rPr lang="cs-CZ" dirty="0"/>
              <a:t>V</a:t>
            </a:r>
            <a:r>
              <a:rPr lang="cs-CZ" sz="2800" dirty="0"/>
              <a:t>yužitelný pro studenty zdravotnických oborů.</a:t>
            </a:r>
          </a:p>
          <a:p>
            <a:r>
              <a:rPr lang="cs-CZ" dirty="0"/>
              <a:t>V</a:t>
            </a:r>
            <a:r>
              <a:rPr lang="cs-CZ" sz="2800" dirty="0"/>
              <a:t> ČR aktuálně cca 400 peerů, ročně podpora 1800 osobám.</a:t>
            </a:r>
          </a:p>
          <a:p>
            <a:pPr marL="0" lvl="0" indent="0" rtl="0">
              <a:buNone/>
            </a:pPr>
            <a:endParaRPr lang="cs" dirty="0"/>
          </a:p>
        </p:txBody>
      </p:sp>
    </p:spTree>
    <p:extLst>
      <p:ext uri="{BB962C8B-B14F-4D97-AF65-F5344CB8AC3E}">
        <p14:creationId xmlns:p14="http://schemas.microsoft.com/office/powerpoint/2010/main" val="3432416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9874F1-E939-26C5-D203-82791BE3B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chemeClr val="accent2">
                    <a:lumMod val="50000"/>
                  </a:schemeClr>
                </a:solidFill>
              </a:rPr>
              <a:t>Spolupráce SZŠ a VOŠZ v Plzeňském kraji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827758-6D9B-4522-6D9E-DDD5FB540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SZŠ a VOŠZ Plzeň</a:t>
            </a:r>
            <a:r>
              <a:rPr lang="cs-CZ" dirty="0"/>
              <a:t> – jednorázové ošetření studentů po MU při nadýchání zplodinami.</a:t>
            </a:r>
            <a:endParaRPr lang="cs-CZ" b="1" dirty="0"/>
          </a:p>
          <a:p>
            <a:r>
              <a:rPr lang="cs-CZ" b="1" dirty="0"/>
              <a:t>VOŠZ, OA a SZŠ Domažlice</a:t>
            </a:r>
            <a:r>
              <a:rPr lang="cs-CZ" dirty="0"/>
              <a:t> – prezentace SPIS studentům, spolupráce při individuálních intervencích studentů.</a:t>
            </a:r>
            <a:endParaRPr lang="cs-CZ" b="1" dirty="0"/>
          </a:p>
          <a:p>
            <a:r>
              <a:rPr lang="cs-CZ" b="1" dirty="0"/>
              <a:t>VOŠZ a SZŠ Klatovy</a:t>
            </a:r>
            <a:r>
              <a:rPr lang="cs-CZ" dirty="0"/>
              <a:t> – bez spolupráce.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170843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5C8FC2-78B2-8756-FBEA-92F071754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chemeClr val="accent2">
                    <a:lumMod val="50000"/>
                  </a:schemeClr>
                </a:solidFill>
              </a:rPr>
              <a:t>Spolupráce SZŠ a VOŠZ v Jihočeském kraji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76E542-AD66-3E99-348A-2399F1D88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551"/>
            <a:ext cx="10515600" cy="4637412"/>
          </a:xfrm>
        </p:spPr>
        <p:txBody>
          <a:bodyPr>
            <a:normAutofit/>
          </a:bodyPr>
          <a:lstStyle/>
          <a:p>
            <a:r>
              <a:rPr lang="cs-CZ" b="1" dirty="0"/>
              <a:t>SZŠ a VOŠZ České Budějovice</a:t>
            </a:r>
            <a:r>
              <a:rPr lang="cs-CZ" dirty="0"/>
              <a:t> – navázána spolupráce na podzim 2024.</a:t>
            </a:r>
            <a:endParaRPr lang="cs-CZ" b="1" dirty="0"/>
          </a:p>
          <a:p>
            <a:r>
              <a:rPr lang="cs-CZ" b="1" dirty="0"/>
              <a:t>SZŠ Tábor</a:t>
            </a:r>
            <a:r>
              <a:rPr lang="cs-CZ" dirty="0"/>
              <a:t> – prezentace SPIS studentům v září 2024.</a:t>
            </a:r>
            <a:endParaRPr lang="cs-CZ" b="1" dirty="0"/>
          </a:p>
          <a:p>
            <a:r>
              <a:rPr lang="cs-CZ" b="1" dirty="0"/>
              <a:t>SZŠ Písek</a:t>
            </a:r>
            <a:r>
              <a:rPr lang="cs-CZ" dirty="0"/>
              <a:t> – skupinové ošetření studentů po úmrtí spolužačky, prezentace SPIS studentům.</a:t>
            </a:r>
            <a:endParaRPr lang="cs-CZ" b="1" dirty="0"/>
          </a:p>
          <a:p>
            <a:r>
              <a:rPr lang="cs-CZ" b="1" dirty="0"/>
              <a:t>SZŠ Český Krumlov</a:t>
            </a:r>
            <a:r>
              <a:rPr lang="cs-CZ" dirty="0"/>
              <a:t> – bez spolupráce.</a:t>
            </a:r>
            <a:endParaRPr lang="cs-CZ" b="1" dirty="0"/>
          </a:p>
          <a:p>
            <a:r>
              <a:rPr lang="cs-CZ" b="1" dirty="0"/>
              <a:t>SZŠ Jindřichův Hradec</a:t>
            </a:r>
            <a:r>
              <a:rPr lang="cs-CZ" dirty="0"/>
              <a:t> – prezentace SPIS studentům v září 2024.</a:t>
            </a:r>
            <a:endParaRPr lang="cs-CZ" b="1" dirty="0"/>
          </a:p>
          <a:p>
            <a:r>
              <a:rPr lang="cs-CZ" b="1" dirty="0"/>
              <a:t>VOŠZ Bílá Vločka České Budějovice</a:t>
            </a:r>
            <a:r>
              <a:rPr lang="cs-CZ" dirty="0"/>
              <a:t> – pravidelné prezentace SPIS studentům od února 2024.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123991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63ADED-4EFF-9B52-E51E-7E278928B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18" y="270589"/>
            <a:ext cx="10515600" cy="944239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chemeClr val="accent2">
                    <a:lumMod val="50000"/>
                  </a:schemeClr>
                </a:solidFill>
              </a:rPr>
              <a:t>Spolupráce SZŠ a VOŠZ ve Středočeském kraji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AD58F4-470F-A660-B18E-69630CB92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1502228"/>
            <a:ext cx="11027229" cy="5085183"/>
          </a:xfrm>
        </p:spPr>
        <p:txBody>
          <a:bodyPr>
            <a:normAutofit lnSpcReduction="10000"/>
          </a:bodyPr>
          <a:lstStyle/>
          <a:p>
            <a:r>
              <a:rPr lang="cs-CZ" sz="2400" b="1" dirty="0"/>
              <a:t>SZŠ a VOŠZ Kolín </a:t>
            </a:r>
            <a:r>
              <a:rPr lang="cs-CZ" sz="2400" dirty="0"/>
              <a:t>– se školou je navázána spolupráce, plánování termínů přednášek SPIS, práce výchovného poradce.</a:t>
            </a:r>
            <a:endParaRPr lang="cs-CZ" sz="2400" b="1" dirty="0"/>
          </a:p>
          <a:p>
            <a:r>
              <a:rPr lang="cs-CZ" sz="2400" b="1" dirty="0"/>
              <a:t>SZŠ a VOŠZ Nymburk</a:t>
            </a:r>
            <a:r>
              <a:rPr lang="cs-CZ" sz="2400" dirty="0"/>
              <a:t> – se školou je navázána spolupráce, plánování termínů přednášek SPIS, práce školního psychologa.</a:t>
            </a:r>
            <a:endParaRPr lang="cs-CZ" sz="2400" b="1" dirty="0"/>
          </a:p>
          <a:p>
            <a:r>
              <a:rPr lang="cs-CZ" sz="2400" b="1" dirty="0"/>
              <a:t>SZŠ Mělník</a:t>
            </a:r>
            <a:r>
              <a:rPr lang="cs-CZ" sz="2400" dirty="0"/>
              <a:t> – bez spolupráce, práce výchovné poradkyně.</a:t>
            </a:r>
            <a:endParaRPr lang="cs-CZ" sz="2400" b="1" dirty="0"/>
          </a:p>
          <a:p>
            <a:r>
              <a:rPr lang="cs-CZ" sz="2400" b="1" dirty="0"/>
              <a:t>SZŠ Beroun</a:t>
            </a:r>
            <a:r>
              <a:rPr lang="cs-CZ" sz="2400" dirty="0"/>
              <a:t> – bez spolupráce, práce školního psychologa.</a:t>
            </a:r>
            <a:endParaRPr lang="cs-CZ" sz="2400" b="1" dirty="0"/>
          </a:p>
          <a:p>
            <a:r>
              <a:rPr lang="cs-CZ" sz="2400" b="1" dirty="0"/>
              <a:t>SZŠ a VOŠZ Příbram</a:t>
            </a:r>
            <a:r>
              <a:rPr lang="cs-CZ" sz="2400" dirty="0"/>
              <a:t> – bez spolupráce, práce školního psychologa.</a:t>
            </a:r>
            <a:endParaRPr lang="cs-CZ" sz="2400" b="1" dirty="0"/>
          </a:p>
          <a:p>
            <a:r>
              <a:rPr lang="cs-CZ" sz="2400" b="1" dirty="0"/>
              <a:t>SZŠ Benešov</a:t>
            </a:r>
            <a:r>
              <a:rPr lang="cs-CZ" sz="2400" dirty="0"/>
              <a:t> – se školou je navázána spolupráce, plánování termínů přednášek SPIS, práce školního psychologa.</a:t>
            </a:r>
            <a:endParaRPr lang="cs-CZ" sz="2400" b="1" dirty="0"/>
          </a:p>
          <a:p>
            <a:r>
              <a:rPr lang="cs-CZ" sz="2400" b="1" dirty="0"/>
              <a:t>SZŠ a VOŠZ Kladno</a:t>
            </a:r>
            <a:r>
              <a:rPr lang="cs-CZ" sz="2400" dirty="0"/>
              <a:t> – bez spolupráce, práce výchovného poradce.</a:t>
            </a:r>
            <a:endParaRPr lang="cs-CZ" sz="2400" b="1" dirty="0"/>
          </a:p>
          <a:p>
            <a:r>
              <a:rPr lang="cs-CZ" sz="2400" b="1" dirty="0"/>
              <a:t>SZŠ Mladá Boleslav</a:t>
            </a:r>
            <a:r>
              <a:rPr lang="cs-CZ" sz="2400" dirty="0"/>
              <a:t> –se školou je navázána spolupráce, plánování termínů přednášek SPIS , práce školního psychologa a výchovného poradce.</a:t>
            </a:r>
            <a:endParaRPr lang="cs-CZ" sz="2400" b="1" dirty="0"/>
          </a:p>
          <a:p>
            <a:r>
              <a:rPr lang="cs-CZ" sz="2400" b="1" dirty="0"/>
              <a:t>MILLS VOŠZ Čelákovice</a:t>
            </a:r>
            <a:r>
              <a:rPr lang="cs-CZ" sz="2400" dirty="0"/>
              <a:t> – bez spolupráce.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080665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A7E896-CAC0-F605-66D9-8AF70EBBD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3169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Spolupráce SZŠ a VOŠZ Praha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748B55-6A87-EC28-B22F-F71AF647E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6245"/>
            <a:ext cx="10515600" cy="4730718"/>
          </a:xfrm>
        </p:spPr>
        <p:txBody>
          <a:bodyPr>
            <a:normAutofit/>
          </a:bodyPr>
          <a:lstStyle/>
          <a:p>
            <a:r>
              <a:rPr lang="cs-CZ" sz="2400" b="1" dirty="0"/>
              <a:t>SZŠ Vinohrady</a:t>
            </a:r>
            <a:r>
              <a:rPr lang="cs-CZ" sz="2400" dirty="0"/>
              <a:t> – navázána pravidelná spolupráce, prezentace o SPIS studentům a učitelům, zasmluvnění se školou.</a:t>
            </a:r>
            <a:endParaRPr lang="cs-CZ" sz="2400" b="1" dirty="0"/>
          </a:p>
          <a:p>
            <a:r>
              <a:rPr lang="cs-CZ" sz="2400" b="1" dirty="0"/>
              <a:t>VOŠZ 5. května</a:t>
            </a:r>
            <a:r>
              <a:rPr lang="cs-CZ" sz="2400" dirty="0"/>
              <a:t> – představení SPIS studentů a učitelům odborné praxe. Škola má zájem o pravidelnou spolupráci.</a:t>
            </a:r>
            <a:endParaRPr lang="cs-CZ" sz="2400" b="1" dirty="0"/>
          </a:p>
          <a:p>
            <a:r>
              <a:rPr lang="cs-CZ" sz="2400" b="1" dirty="0"/>
              <a:t>SZŠ a VOŠZ Alšovo náměstí</a:t>
            </a:r>
            <a:r>
              <a:rPr lang="cs-CZ" sz="2400" dirty="0"/>
              <a:t> – bez spolupráce.</a:t>
            </a:r>
            <a:endParaRPr lang="cs-CZ" sz="2400" b="1" dirty="0"/>
          </a:p>
          <a:p>
            <a:r>
              <a:rPr lang="cs-CZ" sz="2400" b="1" dirty="0"/>
              <a:t>Církevní střední odborná zdravotnická škola, Ječná</a:t>
            </a:r>
            <a:r>
              <a:rPr lang="cs-CZ" sz="2400" dirty="0"/>
              <a:t> – zaslaná nabídka seminářů, zatím bez spolupráce.</a:t>
            </a:r>
            <a:endParaRPr lang="cs-CZ" sz="2400" b="1" dirty="0"/>
          </a:p>
          <a:p>
            <a:r>
              <a:rPr lang="cs-CZ" sz="2400" b="1" dirty="0"/>
              <a:t>SZŠ a VOŠZ Duškova</a:t>
            </a:r>
            <a:r>
              <a:rPr lang="cs-CZ" sz="2400" dirty="0"/>
              <a:t> – peer a intervent jsou zaměstnanci školy, je zde pravidelná aktivní výuka, spolupráce peer  a interventů ve škole.</a:t>
            </a:r>
          </a:p>
          <a:p>
            <a:r>
              <a:rPr lang="cs-CZ" sz="2400" b="1" dirty="0"/>
              <a:t>3LFUK </a:t>
            </a:r>
            <a:r>
              <a:rPr lang="cs-CZ" sz="2400" dirty="0"/>
              <a:t>– </a:t>
            </a:r>
            <a:r>
              <a:rPr lang="cs-CZ" sz="2400" b="1" dirty="0"/>
              <a:t>studenti oboru IP</a:t>
            </a:r>
            <a:r>
              <a:rPr lang="cs-CZ" sz="2400" dirty="0"/>
              <a:t> – představení SPIS v rámci pravidelné výuky, aktivní spolupráce v rámci podpory studentů.</a:t>
            </a:r>
            <a:endParaRPr lang="cs-CZ" sz="2400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95794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40D28F-D875-D8FC-5640-42C4C913F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400" dirty="0">
                <a:solidFill>
                  <a:schemeClr val="accent2">
                    <a:lumMod val="50000"/>
                  </a:schemeClr>
                </a:solidFill>
              </a:rPr>
              <a:t>Spolupráce SZŠ a VOŠZ v Královehradeckém kraji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A06FC4-B6AF-4FE5-B68B-ED1BFAE5B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SZŠ a VOŠZ Hradec Králové </a:t>
            </a:r>
            <a:r>
              <a:rPr lang="cs-CZ" dirty="0"/>
              <a:t>– pravidelné přednášky o SPIS pro studenty v rámci výuky.</a:t>
            </a:r>
            <a:endParaRPr lang="cs-CZ" b="1" dirty="0"/>
          </a:p>
          <a:p>
            <a:r>
              <a:rPr lang="cs-CZ" b="1" dirty="0"/>
              <a:t>SZŠ Trutnov</a:t>
            </a:r>
            <a:r>
              <a:rPr lang="cs-CZ" dirty="0"/>
              <a:t> – navázána pravidelná spolupráce se dvěma peerkami SPIS.</a:t>
            </a:r>
            <a:endParaRPr lang="cs-CZ" b="1" dirty="0"/>
          </a:p>
          <a:p>
            <a:r>
              <a:rPr lang="cs-CZ" b="1" dirty="0"/>
              <a:t>SZŠ a VOŠZ Náchod</a:t>
            </a:r>
            <a:r>
              <a:rPr lang="cs-CZ" dirty="0"/>
              <a:t> – navázána spolupráce se SPIS, pravidelné přednášky studentům o SPIS.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336181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D2C2D2-0F7D-A24A-2C5B-273D19D6B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chemeClr val="accent2">
                    <a:lumMod val="50000"/>
                  </a:schemeClr>
                </a:solidFill>
              </a:rPr>
              <a:t>Spolupráce SZŠ a VOŠZ v Pardubickém kraji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938975-21C5-34DC-646C-B96C2B287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SZŠ Svitavy</a:t>
            </a:r>
            <a:r>
              <a:rPr lang="cs-CZ" dirty="0"/>
              <a:t> – spolupráce se ZZS.</a:t>
            </a:r>
            <a:endParaRPr lang="cs-CZ" b="1" dirty="0"/>
          </a:p>
          <a:p>
            <a:r>
              <a:rPr lang="cs-CZ" b="1" dirty="0"/>
              <a:t>SZŠ Pardubice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– bez spolupráce.</a:t>
            </a:r>
            <a:endParaRPr lang="cs-CZ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cs-CZ" b="1" dirty="0"/>
              <a:t>SZŠ a sociální Chrudim</a:t>
            </a:r>
            <a:r>
              <a:rPr lang="cs-CZ" dirty="0"/>
              <a:t> – bez spolupráce.</a:t>
            </a:r>
            <a:endParaRPr lang="cs-CZ" b="1" dirty="0"/>
          </a:p>
          <a:p>
            <a:r>
              <a:rPr lang="cs-CZ" b="1" dirty="0"/>
              <a:t>VOZŠ a SZŠ a sociální Ústí nad Orlicí</a:t>
            </a:r>
            <a:r>
              <a:rPr lang="cs-CZ" dirty="0"/>
              <a:t> – bez spolupráce.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233693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E2D2B1-1DCE-9A98-3D1B-559FE78D0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24" y="243828"/>
            <a:ext cx="10515600" cy="1015806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chemeClr val="accent2">
                    <a:lumMod val="50000"/>
                  </a:schemeClr>
                </a:solidFill>
              </a:rPr>
              <a:t>Spolupráce SZŠ a VOŠZ kraje Vysočina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159CAF-93C5-6620-8C9B-751591332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4740049"/>
          </a:xfrm>
        </p:spPr>
        <p:txBody>
          <a:bodyPr>
            <a:normAutofit fontScale="92500"/>
          </a:bodyPr>
          <a:lstStyle/>
          <a:p>
            <a:r>
              <a:rPr lang="cs-CZ" b="1" dirty="0"/>
              <a:t>SZŠ a VOŠZ Havlíčkův Brod</a:t>
            </a:r>
            <a:r>
              <a:rPr lang="cs-CZ" dirty="0"/>
              <a:t> – prezentace SPIS studentům 4 ročníků, škola má zájem o další spolupráci.</a:t>
            </a:r>
            <a:endParaRPr lang="cs-CZ" b="1" dirty="0"/>
          </a:p>
          <a:p>
            <a:r>
              <a:rPr lang="cs-CZ" b="1" dirty="0"/>
              <a:t>SOŠ  Nové Město na Moravě</a:t>
            </a:r>
            <a:r>
              <a:rPr lang="cs-CZ" dirty="0"/>
              <a:t> – bez spolupráce.</a:t>
            </a:r>
            <a:endParaRPr lang="cs-CZ" b="1" dirty="0"/>
          </a:p>
          <a:p>
            <a:r>
              <a:rPr lang="cs-CZ" b="1" dirty="0"/>
              <a:t>SOŠ a VOŠZ Žďár nad Sázavou</a:t>
            </a:r>
            <a:r>
              <a:rPr lang="cs-CZ" dirty="0"/>
              <a:t> – bez spolupráce.</a:t>
            </a:r>
            <a:endParaRPr lang="cs-CZ" b="1" dirty="0"/>
          </a:p>
          <a:p>
            <a:r>
              <a:rPr lang="cs-CZ" b="1" dirty="0"/>
              <a:t>VOŠZ a SZŠ Jihlava</a:t>
            </a:r>
            <a:r>
              <a:rPr lang="cs-CZ" dirty="0"/>
              <a:t> – dlouhodobá spolupráce s Ivou Mátlovou.</a:t>
            </a:r>
            <a:endParaRPr lang="cs-CZ" b="1" dirty="0"/>
          </a:p>
          <a:p>
            <a:r>
              <a:rPr lang="cs-CZ" b="1" dirty="0" err="1"/>
              <a:t>Farmeko</a:t>
            </a:r>
            <a:r>
              <a:rPr lang="cs-CZ" b="1" dirty="0"/>
              <a:t> VOŠZ a SOŠ Jihlava</a:t>
            </a:r>
            <a:r>
              <a:rPr lang="cs-CZ" dirty="0"/>
              <a:t> – bez spolupráce.</a:t>
            </a:r>
            <a:endParaRPr lang="cs-CZ" b="1" dirty="0"/>
          </a:p>
          <a:p>
            <a:r>
              <a:rPr lang="cs-CZ" b="1" dirty="0"/>
              <a:t>VOŠ a SŠ Třebíč</a:t>
            </a:r>
            <a:r>
              <a:rPr lang="cs-CZ" dirty="0"/>
              <a:t> – prezentace SPIS všem studentům, kteří chodí na praxi, škola má zájem i o spolupráci do budoucna.</a:t>
            </a:r>
            <a:endParaRPr lang="cs-CZ" b="1" dirty="0"/>
          </a:p>
          <a:p>
            <a:r>
              <a:rPr lang="cs-CZ" b="1" dirty="0"/>
              <a:t>SZŠ Pelhřimov</a:t>
            </a:r>
            <a:r>
              <a:rPr lang="cs-CZ" dirty="0"/>
              <a:t> – 9/24 otevřen obor praktická sestra, škola bude znovu oslovena s nabídkou spolupráce.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55638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52B2B3-C97B-1C9D-25E8-A094B2870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799"/>
            <a:ext cx="10515600" cy="699279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chemeClr val="accent2">
                    <a:lumMod val="50000"/>
                  </a:schemeClr>
                </a:solidFill>
              </a:rPr>
              <a:t>Zapojení SZŠ a VOŠZ v Jihomoravském kraji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414E96-1972-6E0C-C3C9-C43C01DD1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547" y="1129004"/>
            <a:ext cx="10943253" cy="5047959"/>
          </a:xfrm>
        </p:spPr>
        <p:txBody>
          <a:bodyPr>
            <a:noAutofit/>
          </a:bodyPr>
          <a:lstStyle/>
          <a:p>
            <a:r>
              <a:rPr lang="cs-CZ" sz="2200" b="1" dirty="0"/>
              <a:t>Střední zdravotnická škola Kyjov </a:t>
            </a:r>
            <a:r>
              <a:rPr lang="cs-CZ" sz="2200" dirty="0"/>
              <a:t>– v roce 2021 v době Covidu zde proběhly skupinové ošetření studentů, probíhají zde pravidelné přednášky o SPIS.</a:t>
            </a:r>
          </a:p>
          <a:p>
            <a:r>
              <a:rPr lang="cs-CZ" sz="2200" b="1" dirty="0"/>
              <a:t>SZŠ a VOŠZ Znojmo – </a:t>
            </a:r>
            <a:r>
              <a:rPr lang="cs-CZ" sz="2200" dirty="0"/>
              <a:t>zde již několik let opakovaně probíhají přednáška o SPIS.</a:t>
            </a:r>
          </a:p>
          <a:p>
            <a:r>
              <a:rPr lang="cs-CZ" sz="2200" b="1" dirty="0"/>
              <a:t>Církevní střední zdravotnická škola Grohova – </a:t>
            </a:r>
            <a:r>
              <a:rPr lang="cs-CZ" sz="2200" dirty="0"/>
              <a:t>škola navázala spolupráci se SPIS v minulém roce. Během několika měsíců proběhly přednášky pro žáky 2-4 ročníků. </a:t>
            </a:r>
          </a:p>
          <a:p>
            <a:r>
              <a:rPr lang="cs-CZ" sz="2200" b="1" dirty="0"/>
              <a:t>SZŠ a VOŠZ Boskovice – </a:t>
            </a:r>
            <a:r>
              <a:rPr lang="cs-CZ" sz="2200" dirty="0"/>
              <a:t>škola navázala spolupráci se SPIS v letošním roce. Proběhly zde přednášky pro žáky 3 ročníků a pro žáky VOŠZ.</a:t>
            </a:r>
          </a:p>
          <a:p>
            <a:r>
              <a:rPr lang="cs-CZ" sz="2200" b="1" dirty="0"/>
              <a:t>Střední škola Tišnov – </a:t>
            </a:r>
            <a:r>
              <a:rPr lang="cs-CZ" sz="2200" dirty="0"/>
              <a:t>škola navázala spolupráci se SPIS v letošním roce a proběhla zde přednáška pro studenty oboru ošetřovatel. </a:t>
            </a:r>
          </a:p>
          <a:p>
            <a:r>
              <a:rPr lang="cs-CZ" sz="2200" b="1" dirty="0"/>
              <a:t>Střední zdravotnická škola Blansko – </a:t>
            </a:r>
            <a:r>
              <a:rPr lang="cs-CZ" sz="2200" dirty="0"/>
              <a:t>vedení školy navázalo spolupráci v květnu 2024, přednášky proběhly v září 2024,</a:t>
            </a:r>
          </a:p>
          <a:p>
            <a:r>
              <a:rPr lang="cs-CZ" sz="2200" b="1" dirty="0"/>
              <a:t>SZŠ Evangelické akademie Brno, SZŠ Brno Jaselská, SZŠ a VOŠZ Brno Merhautova, SZŠ Břeclav – </a:t>
            </a:r>
            <a:r>
              <a:rPr lang="cs-CZ" sz="2200" dirty="0"/>
              <a:t>bez spolupráce.</a:t>
            </a:r>
            <a:endParaRPr 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2743093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13CFE5-7873-A586-5C19-FCC62E492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chemeClr val="accent2">
                    <a:lumMod val="50000"/>
                  </a:schemeClr>
                </a:solidFill>
              </a:rPr>
              <a:t>Spolupráce SZŠ a VOŠZ v Olomouckém kraji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5453E0-ACC2-F271-33D8-6E31DA38F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SZŠ a VOŠZ Emanuela </a:t>
            </a:r>
            <a:r>
              <a:rPr lang="cs-CZ" b="1" dirty="0" err="1"/>
              <a:t>Pötinga</a:t>
            </a:r>
            <a:r>
              <a:rPr lang="cs-CZ" dirty="0"/>
              <a:t> – bez spolupráce.</a:t>
            </a:r>
          </a:p>
          <a:p>
            <a:r>
              <a:rPr lang="cs-CZ" b="1" dirty="0"/>
              <a:t>SZŠ Prostějov</a:t>
            </a:r>
            <a:r>
              <a:rPr lang="cs-CZ" dirty="0"/>
              <a:t> – prezentace SPIS studentům v rámci odborných praxí.</a:t>
            </a:r>
          </a:p>
          <a:p>
            <a:r>
              <a:rPr lang="cs-CZ" b="1" dirty="0"/>
              <a:t>SZŠ Hranice </a:t>
            </a:r>
            <a:r>
              <a:rPr lang="cs-CZ" dirty="0"/>
              <a:t>– bez spolupráce.</a:t>
            </a:r>
          </a:p>
          <a:p>
            <a:r>
              <a:rPr lang="cs-CZ" b="1" dirty="0"/>
              <a:t>SZŠ a VOŠZ Šumperk</a:t>
            </a:r>
            <a:r>
              <a:rPr lang="cs-CZ" dirty="0"/>
              <a:t> – prezentace SPIS studentům.</a:t>
            </a:r>
          </a:p>
          <a:p>
            <a:r>
              <a:rPr lang="cs-CZ" b="1" dirty="0"/>
              <a:t>AGEL SZŠ a VOŠZ Přerov</a:t>
            </a:r>
          </a:p>
        </p:txBody>
      </p:sp>
    </p:spTree>
    <p:extLst>
      <p:ext uri="{BB962C8B-B14F-4D97-AF65-F5344CB8AC3E}">
        <p14:creationId xmlns:p14="http://schemas.microsoft.com/office/powerpoint/2010/main" val="3461163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3BEF88-AF90-3C11-0A26-1388544D2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456"/>
            <a:ext cx="10515600" cy="941161"/>
          </a:xfrm>
        </p:spPr>
        <p:txBody>
          <a:bodyPr>
            <a:normAutofit/>
          </a:bodyPr>
          <a:lstStyle/>
          <a:p>
            <a:pPr algn="ctr"/>
            <a:r>
              <a:rPr lang="cs-CZ" sz="3400" dirty="0">
                <a:solidFill>
                  <a:schemeClr val="accent2">
                    <a:lumMod val="50000"/>
                  </a:schemeClr>
                </a:solidFill>
              </a:rPr>
              <a:t>Spolupráce SZŠ a VOŠZ v Moravskoslezském kraji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23D26D-4769-5EC0-11A6-22EB28273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1618"/>
            <a:ext cx="10515600" cy="5495926"/>
          </a:xfrm>
        </p:spPr>
        <p:txBody>
          <a:bodyPr>
            <a:normAutofit fontScale="92500" lnSpcReduction="10000"/>
          </a:bodyPr>
          <a:lstStyle/>
          <a:p>
            <a:r>
              <a:rPr lang="cs-CZ" sz="2200" b="1" dirty="0"/>
              <a:t>AGEL SZŠ a VOŠZ Ostrava </a:t>
            </a:r>
            <a:r>
              <a:rPr lang="cs-CZ" sz="2200" b="1" dirty="0" err="1"/>
              <a:t>Koblov</a:t>
            </a:r>
            <a:r>
              <a:rPr lang="cs-CZ" sz="2200" dirty="0"/>
              <a:t> – peer podpora studentům 3. a 4. ročníkům, představení SPIS studentům 2. ročníků.</a:t>
            </a:r>
          </a:p>
          <a:p>
            <a:r>
              <a:rPr lang="cs-CZ" sz="2200" b="1" dirty="0"/>
              <a:t>SZŠ a VOŠZ Ostrava Vítkovice</a:t>
            </a:r>
            <a:r>
              <a:rPr lang="cs-CZ" sz="2200" dirty="0"/>
              <a:t> - peer podpora studentům 3. a 4. ročníkům, představení SPIS studentům 2. ročníků.</a:t>
            </a:r>
          </a:p>
          <a:p>
            <a:r>
              <a:rPr lang="cs-CZ" sz="2200" b="1" dirty="0"/>
              <a:t>SZŠ a VOŠZ Ostrava Mariánské Hory a </a:t>
            </a:r>
            <a:r>
              <a:rPr lang="cs-CZ" sz="2200" b="1" dirty="0" err="1"/>
              <a:t>Hulváky</a:t>
            </a:r>
            <a:r>
              <a:rPr lang="cs-CZ" sz="2200" dirty="0"/>
              <a:t> - peer podpora studentům 3. a 4. ročníkům, představení SPIS studentům 2. ročníků.</a:t>
            </a:r>
          </a:p>
          <a:p>
            <a:r>
              <a:rPr lang="cs-CZ" sz="2200" b="1" dirty="0"/>
              <a:t>SZŠ Frýdek Místek</a:t>
            </a:r>
            <a:r>
              <a:rPr lang="cs-CZ" sz="2200" dirty="0"/>
              <a:t> - peer podpora studentům 3. a 4. ročníkům, představení SPIS studentům 2. ročníků.</a:t>
            </a:r>
          </a:p>
          <a:p>
            <a:r>
              <a:rPr lang="cs-CZ" sz="2200" b="1" dirty="0"/>
              <a:t>AGEL SZŠ a VOZŠ Český Těšín</a:t>
            </a:r>
            <a:r>
              <a:rPr lang="cs-CZ" sz="2200" dirty="0"/>
              <a:t> - peer podpora studentům 3. a 4. ročníkům, představení SPIS studentům 2. ročníků.</a:t>
            </a:r>
          </a:p>
          <a:p>
            <a:r>
              <a:rPr lang="cs-CZ" sz="2200" b="1" dirty="0"/>
              <a:t>SZŠ Opava</a:t>
            </a:r>
            <a:r>
              <a:rPr lang="cs-CZ" sz="2200" dirty="0"/>
              <a:t> - peer podpora studentům 3. a 4. ročníkům, představení SPIS studentům 2. ročníků.</a:t>
            </a:r>
          </a:p>
          <a:p>
            <a:r>
              <a:rPr lang="cs-CZ" sz="2200" b="1" dirty="0"/>
              <a:t>SPŠ a SZŠ Krnov </a:t>
            </a:r>
            <a:r>
              <a:rPr lang="cs-CZ" sz="2200" dirty="0"/>
              <a:t>- peer podpora studentům 3. a 4. ročníkům, představení SPIS studentům 2. ročníků.</a:t>
            </a:r>
          </a:p>
          <a:p>
            <a:r>
              <a:rPr lang="cs-CZ" sz="2200" b="1" dirty="0" err="1"/>
              <a:t>Prigo</a:t>
            </a:r>
            <a:r>
              <a:rPr lang="cs-CZ" sz="2200" b="1" dirty="0"/>
              <a:t> Havířov </a:t>
            </a:r>
            <a:r>
              <a:rPr lang="cs-CZ" sz="2200" dirty="0"/>
              <a:t>- peer podpora studentům 3. a 4. ročníkům, představení SPIS studentům 2. ročníků.</a:t>
            </a:r>
          </a:p>
          <a:p>
            <a:r>
              <a:rPr lang="cs-CZ" sz="2200" b="1" dirty="0"/>
              <a:t>Střední zdravotnická škola Karviná</a:t>
            </a:r>
            <a:r>
              <a:rPr lang="cs-CZ" sz="2200" dirty="0"/>
              <a:t> – navázána pravidelná spolupráce se SPIS. Proběhlo zde ošetření studentů po odborné praxi a bude probíhat představení SPIS studentům. </a:t>
            </a:r>
            <a:endParaRPr lang="cs-CZ" sz="2200" b="1" dirty="0"/>
          </a:p>
          <a:p>
            <a:endParaRPr lang="cs-CZ" sz="2200" b="1" dirty="0"/>
          </a:p>
          <a:p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271047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FD5F03-20E8-1653-90A9-6E4669768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4900" dirty="0">
                <a:solidFill>
                  <a:schemeClr val="accent2">
                    <a:lumMod val="50000"/>
                  </a:schemeClr>
                </a:solidFill>
              </a:rPr>
              <a:t>SPIS</a:t>
            </a:r>
            <a:br>
              <a:rPr lang="cs-CZ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sz="4000" dirty="0">
                <a:solidFill>
                  <a:schemeClr val="accent2">
                    <a:lumMod val="50000"/>
                  </a:schemeClr>
                </a:solidFill>
              </a:rPr>
              <a:t>se v resortu zdravotnictví ubírá dvěma směry</a:t>
            </a:r>
          </a:p>
        </p:txBody>
      </p:sp>
      <p:graphicFrame>
        <p:nvGraphicFramePr>
          <p:cNvPr id="12" name="Zástupný obsah 11">
            <a:extLst>
              <a:ext uri="{FF2B5EF4-FFF2-40B4-BE49-F238E27FC236}">
                <a16:creationId xmlns:a16="http://schemas.microsoft.com/office/drawing/2014/main" id="{0592F5EC-F29D-6EA1-1BF9-540D07D3A2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387252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6023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9DA3D3-0599-116F-0CE0-20135E7DA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Spolupráce SZŠ a VOŠZ ve Zlínském kraji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76AB2A-E798-330D-B479-73D3C45E1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SZŠ a VOŠZ Zlín</a:t>
            </a:r>
            <a:r>
              <a:rPr lang="cs-CZ" dirty="0"/>
              <a:t> – ve škole je pravidelná spolupráce se SPIS. Pravidelné proškolení studentů před nástupem na odbornou praxi, 1x ročně představení SPIS studentů VOŠZ. V roce 2023 intervence studentů po události „diskotéka SUD“.</a:t>
            </a:r>
          </a:p>
          <a:p>
            <a:r>
              <a:rPr lang="cs-CZ" b="1" dirty="0"/>
              <a:t>SZŠ Vsetín </a:t>
            </a:r>
            <a:r>
              <a:rPr lang="cs-CZ" dirty="0"/>
              <a:t>– prezentace SPIS a nabídka PEER podpory pro studenty i učitelky odborné praxe.</a:t>
            </a:r>
          </a:p>
          <a:p>
            <a:r>
              <a:rPr lang="cs-CZ" b="1" dirty="0"/>
              <a:t>SZŠ Kroměříž </a:t>
            </a:r>
            <a:r>
              <a:rPr lang="cs-CZ" dirty="0"/>
              <a:t> - bez spolupráce.</a:t>
            </a:r>
          </a:p>
          <a:p>
            <a:r>
              <a:rPr lang="cs-CZ" b="1" dirty="0"/>
              <a:t>SZŠ Uherské Hradiště </a:t>
            </a:r>
            <a:r>
              <a:rPr lang="cs-CZ" dirty="0"/>
              <a:t>– bez spolupráce.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361856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063459F-0F49-D2C6-DDAD-8F87BFEC9B79}"/>
              </a:ext>
            </a:extLst>
          </p:cNvPr>
          <p:cNvSpPr txBox="1"/>
          <p:nvPr/>
        </p:nvSpPr>
        <p:spPr>
          <a:xfrm>
            <a:off x="3540632" y="5711783"/>
            <a:ext cx="4581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accent2">
                    <a:lumMod val="50000"/>
                  </a:schemeClr>
                </a:solidFill>
              </a:rPr>
              <a:t>Děkuji za pozornost</a:t>
            </a:r>
          </a:p>
        </p:txBody>
      </p:sp>
      <p:pic>
        <p:nvPicPr>
          <p:cNvPr id="3" name="NCONZO_text_color.pdf" descr="NCONZO_text_color.pdf">
            <a:extLst>
              <a:ext uri="{FF2B5EF4-FFF2-40B4-BE49-F238E27FC236}">
                <a16:creationId xmlns:a16="http://schemas.microsoft.com/office/drawing/2014/main" id="{8C0BA93D-E6C9-0443-4E33-13E9FCB22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51" y="499886"/>
            <a:ext cx="9468268" cy="87768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D9B2DD3-40F2-40A5-D55D-DDB22402D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633" y="2217335"/>
            <a:ext cx="2423330" cy="24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06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9EB890-C384-295B-3AB2-41FAB72A3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>
                <a:solidFill>
                  <a:schemeClr val="accent2">
                    <a:lumMod val="50000"/>
                  </a:schemeClr>
                </a:solidFill>
              </a:rPr>
              <a:t>Kdy bývá potřebná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A3243BB-CE74-3BD7-9169-C7BDCF54C3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Malé události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5D3B709-17C0-A555-2E1F-D67404BBA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0552" y="2511166"/>
            <a:ext cx="5156200" cy="3978275"/>
          </a:xfrm>
        </p:spPr>
        <p:txBody>
          <a:bodyPr/>
          <a:lstStyle/>
          <a:p>
            <a:r>
              <a:rPr lang="cs-CZ" sz="2400" dirty="0"/>
              <a:t>Úmrtí dítěte</a:t>
            </a:r>
          </a:p>
          <a:p>
            <a:r>
              <a:rPr lang="cs-CZ" sz="2400" dirty="0"/>
              <a:t>Napadení zdravotníka </a:t>
            </a:r>
          </a:p>
          <a:p>
            <a:r>
              <a:rPr lang="cs-CZ" sz="2400" dirty="0"/>
              <a:t>Smrt/zranění kolegy</a:t>
            </a:r>
          </a:p>
          <a:p>
            <a:r>
              <a:rPr lang="cs-CZ" sz="2400" dirty="0"/>
              <a:t>Profesní pochybení</a:t>
            </a:r>
          </a:p>
          <a:p>
            <a:r>
              <a:rPr lang="cs-CZ" sz="2400" dirty="0"/>
              <a:t>Tragické úmrtí v rodině</a:t>
            </a:r>
          </a:p>
          <a:p>
            <a:r>
              <a:rPr lang="cs-CZ" sz="2400" dirty="0"/>
              <a:t>Dlouhodobé profesní obtíže</a:t>
            </a:r>
          </a:p>
          <a:p>
            <a:r>
              <a:rPr lang="cs-CZ" sz="2400" dirty="0"/>
              <a:t>Chronická zátěž</a:t>
            </a:r>
          </a:p>
          <a:p>
            <a:r>
              <a:rPr lang="cs-CZ" sz="2400" dirty="0"/>
              <a:t>Přetížení prací</a:t>
            </a:r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064D04B-6322-5BB0-0BAF-8806590AB8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Mimořádné události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E8FA26C-38B3-ED87-49B2-69F7BA410E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9663" y="2511165"/>
            <a:ext cx="5157787" cy="3978275"/>
          </a:xfrm>
        </p:spPr>
        <p:txBody>
          <a:bodyPr/>
          <a:lstStyle/>
          <a:p>
            <a:r>
              <a:rPr lang="cs-CZ" sz="2400" dirty="0"/>
              <a:t>Střelba v nemocnici </a:t>
            </a:r>
          </a:p>
          <a:p>
            <a:endParaRPr lang="cs-CZ" sz="2400" dirty="0"/>
          </a:p>
          <a:p>
            <a:r>
              <a:rPr lang="cs-CZ" sz="2400" dirty="0"/>
              <a:t>(FNKV, FNO)</a:t>
            </a:r>
          </a:p>
          <a:p>
            <a:pPr marL="0" indent="0">
              <a:buNone/>
            </a:pPr>
            <a:r>
              <a:rPr lang="cs-CZ" sz="2400" dirty="0"/>
              <a:t> </a:t>
            </a:r>
          </a:p>
          <a:p>
            <a:r>
              <a:rPr lang="cs-CZ" sz="2400" dirty="0"/>
              <a:t>Tornádo JMK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Hromadné nehody</a:t>
            </a:r>
          </a:p>
          <a:p>
            <a:pPr marL="0" indent="0">
              <a:buNone/>
            </a:pPr>
            <a:r>
              <a:rPr lang="cs-CZ" sz="2400" dirty="0"/>
              <a:t> </a:t>
            </a:r>
          </a:p>
          <a:p>
            <a:r>
              <a:rPr lang="cs-CZ" sz="2400" dirty="0"/>
              <a:t>Situace epidemie Covid-19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9987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216F9-DC73-5352-4820-42DFD6604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8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chemeClr val="accent2">
                    <a:lumMod val="50000"/>
                  </a:schemeClr>
                </a:solidFill>
              </a:rPr>
              <a:t>Intervenční a peer podpora po mimořádných událostech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96FF72-89B4-5799-1879-559165F74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416"/>
            <a:ext cx="10515600" cy="4691548"/>
          </a:xfrm>
        </p:spPr>
        <p:txBody>
          <a:bodyPr>
            <a:normAutofit lnSpcReduction="10000"/>
          </a:bodyPr>
          <a:lstStyle/>
          <a:p>
            <a:r>
              <a:rPr lang="cs-CZ" sz="2400" b="1" dirty="0"/>
              <a:t>Tornádo na Jižní Moravě</a:t>
            </a:r>
            <a:r>
              <a:rPr lang="cs-CZ" sz="2400" dirty="0"/>
              <a:t> </a:t>
            </a:r>
          </a:p>
          <a:p>
            <a:pPr>
              <a:buFontTx/>
              <a:buChar char="-"/>
            </a:pPr>
            <a:r>
              <a:rPr lang="cs-CZ" sz="2400" dirty="0"/>
              <a:t>Do pomoci se zapojili zdravotničtí interventi, peeři, psychologové i odborní garanti SPIS.</a:t>
            </a:r>
          </a:p>
          <a:p>
            <a:pPr>
              <a:buFontTx/>
              <a:buChar char="-"/>
            </a:pPr>
            <a:r>
              <a:rPr lang="cs-CZ" sz="2400" dirty="0"/>
              <a:t>Provedeno 260 nabídek peer podpory zdravotnickým pracovníkům, peer podpora zdravotníků – 24 intervencí, 36 ošetřených.</a:t>
            </a:r>
          </a:p>
          <a:p>
            <a:pPr>
              <a:buFontTx/>
              <a:buChar char="-"/>
            </a:pPr>
            <a:r>
              <a:rPr lang="cs-CZ" sz="2400" dirty="0"/>
              <a:t>Intervence zasaženým obyvatelům – 96 intervencí, 132 ošetřených.</a:t>
            </a:r>
          </a:p>
          <a:p>
            <a:r>
              <a:rPr lang="cs-CZ" sz="2400" b="1" dirty="0"/>
              <a:t>Aktivní střelec UK Praha</a:t>
            </a:r>
          </a:p>
          <a:p>
            <a:pPr>
              <a:buFontTx/>
              <a:buChar char="-"/>
            </a:pPr>
            <a:r>
              <a:rPr lang="cs-CZ" sz="2400" dirty="0"/>
              <a:t>První psychická podpora byla poskytnuta celkem 308 osobám (terén, nemocnice, krizové linky).</a:t>
            </a:r>
          </a:p>
          <a:p>
            <a:pPr>
              <a:buFontTx/>
              <a:buChar char="-"/>
            </a:pPr>
            <a:r>
              <a:rPr lang="cs-CZ" sz="2400" dirty="0"/>
              <a:t>Peer podpora, včetně nabídek, byla poskytnuta celkem 234 zdravotníkům (ZZS včetně stážistů, pracovníci nemocnic včetně studentů) z toho skupinová podpora – 21 intervencí, 122 ošetřených a 37 individuálních peer podpor.</a:t>
            </a:r>
          </a:p>
        </p:txBody>
      </p:sp>
    </p:spTree>
    <p:extLst>
      <p:ext uri="{BB962C8B-B14F-4D97-AF65-F5344CB8AC3E}">
        <p14:creationId xmlns:p14="http://schemas.microsoft.com/office/powerpoint/2010/main" val="1849705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BB10EF-71D6-B3FF-4D30-F40D3355F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Posun SPISU v posledních letech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A18787-E39D-D6BD-58D0-3CEF806D5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Zapojení do všech MU v minulých letech.</a:t>
            </a:r>
          </a:p>
          <a:p>
            <a:r>
              <a:rPr lang="cs-CZ" dirty="0"/>
              <a:t>Daří se vyhledávat stážisty ze SŠ  a ošetřovat po MU.</a:t>
            </a:r>
          </a:p>
          <a:p>
            <a:r>
              <a:rPr lang="cs-CZ" dirty="0"/>
              <a:t>Pravidelná příprava na další události mimořádného charakteru.</a:t>
            </a:r>
          </a:p>
          <a:p>
            <a:r>
              <a:rPr lang="cs-CZ" dirty="0"/>
              <a:t>Rozvoj týmů v dalších pěti desítkách PZS (projekt ESF Odolnost)</a:t>
            </a:r>
          </a:p>
          <a:p>
            <a:r>
              <a:rPr lang="cs-CZ" dirty="0"/>
              <a:t>Tvorba koncepce SPIS, materiál s výhledem do dalších let.</a:t>
            </a:r>
          </a:p>
        </p:txBody>
      </p:sp>
    </p:spTree>
    <p:extLst>
      <p:ext uri="{BB962C8B-B14F-4D97-AF65-F5344CB8AC3E}">
        <p14:creationId xmlns:p14="http://schemas.microsoft.com/office/powerpoint/2010/main" val="2247791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003AAC-3089-0A6E-76E5-6A12B7717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853"/>
            <a:ext cx="10515600" cy="931830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Psychická podpora studentů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AB2722-3D00-3F93-172E-DB01DE144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241" y="1838132"/>
            <a:ext cx="10515600" cy="4654744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Postupně a opakovaně byly osloveny všechny SZŠ a VOŠZ v celé </a:t>
            </a:r>
            <a:r>
              <a:rPr lang="cs-CZ" dirty="0"/>
              <a:t>Č</a:t>
            </a:r>
            <a:r>
              <a:rPr lang="cs-CZ" sz="2800" dirty="0"/>
              <a:t>eské republice s nabídkou spolupráce.</a:t>
            </a:r>
          </a:p>
          <a:p>
            <a:r>
              <a:rPr lang="cs-CZ" sz="2800" dirty="0"/>
              <a:t>Pravidelná edukace studentů peery o existenci a možnostech peer systému v resortu zdravotnictví (SPIS) nejméně 1x ročně – ideálně před zahájením praxe.</a:t>
            </a:r>
          </a:p>
          <a:p>
            <a:r>
              <a:rPr lang="cs-CZ" sz="2800" dirty="0"/>
              <a:t>Informační materiály SPIS ve školách (plakáty, letáky, vizitky).</a:t>
            </a:r>
          </a:p>
          <a:p>
            <a:r>
              <a:rPr lang="cs-CZ" dirty="0"/>
              <a:t>P</a:t>
            </a:r>
            <a:r>
              <a:rPr lang="cs-CZ" sz="2800" dirty="0"/>
              <a:t>eer podpora pro studenty při/po obtížných situacích, zejména v rámci praxe, studia.</a:t>
            </a:r>
          </a:p>
          <a:p>
            <a:r>
              <a:rPr lang="cs-CZ" dirty="0"/>
              <a:t>Uzavření odborné praxe.</a:t>
            </a:r>
            <a:endParaRPr lang="cs-CZ" sz="2800" dirty="0"/>
          </a:p>
          <a:p>
            <a:r>
              <a:rPr lang="cs-CZ" dirty="0"/>
              <a:t>M</a:t>
            </a:r>
            <a:r>
              <a:rPr lang="cs-CZ" sz="2800" dirty="0"/>
              <a:t>ožnost konzultací v konkrétních situacích, individuální podpora.</a:t>
            </a:r>
          </a:p>
          <a:p>
            <a:r>
              <a:rPr lang="cs-CZ" dirty="0"/>
              <a:t>Podpora učitelům odborné praxe.</a:t>
            </a:r>
            <a:endParaRPr lang="cs-CZ" sz="2800" dirty="0"/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885BB10-A6FA-F47C-88BD-91C413ABCC72}"/>
              </a:ext>
            </a:extLst>
          </p:cNvPr>
          <p:cNvSpPr txBox="1"/>
          <p:nvPr/>
        </p:nvSpPr>
        <p:spPr>
          <a:xfrm>
            <a:off x="698241" y="1091683"/>
            <a:ext cx="3575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Peeři SPIS do škol</a:t>
            </a:r>
          </a:p>
        </p:txBody>
      </p:sp>
    </p:spTree>
    <p:extLst>
      <p:ext uri="{BB962C8B-B14F-4D97-AF65-F5344CB8AC3E}">
        <p14:creationId xmlns:p14="http://schemas.microsoft.com/office/powerpoint/2010/main" val="2295776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ADCE4E-4AB5-1D49-AF77-4C1A7037F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91"/>
            <a:ext cx="10515600" cy="950491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Psychická podpora studentů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2C5D38-64C7-8F2A-6FC2-598501AE4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8677"/>
            <a:ext cx="10515600" cy="3928285"/>
          </a:xfrm>
        </p:spPr>
        <p:txBody>
          <a:bodyPr/>
          <a:lstStyle/>
          <a:p>
            <a:r>
              <a:rPr lang="cs-CZ" sz="3200" dirty="0"/>
              <a:t>Kontaktovat krajského koordinátora SPIS.</a:t>
            </a:r>
          </a:p>
          <a:p>
            <a:r>
              <a:rPr lang="cs-CZ" sz="3200" dirty="0"/>
              <a:t>Navázat spolupráci s týmem SPIS ve Vašem kraji.</a:t>
            </a:r>
          </a:p>
          <a:p>
            <a:r>
              <a:rPr lang="cs-CZ" sz="3200" dirty="0"/>
              <a:t>Vyžádat si informační materiály SPIS.</a:t>
            </a:r>
          </a:p>
          <a:p>
            <a:r>
              <a:rPr lang="cs-CZ" sz="3200" dirty="0"/>
              <a:t>Dohodnout termín edukační návštěvy ve škole.</a:t>
            </a:r>
          </a:p>
          <a:p>
            <a:r>
              <a:rPr lang="cs-CZ" sz="3200" dirty="0"/>
              <a:t>Informovat koordinátora SPIS o potřebě poskytnutí podpory studentům.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B6F33F4-14CC-2AE4-66F5-745485803BB0}"/>
              </a:ext>
            </a:extLst>
          </p:cNvPr>
          <p:cNvSpPr txBox="1"/>
          <p:nvPr/>
        </p:nvSpPr>
        <p:spPr>
          <a:xfrm>
            <a:off x="838200" y="1379314"/>
            <a:ext cx="8781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Peeři SPIS do škol – jak postupovat</a:t>
            </a:r>
          </a:p>
        </p:txBody>
      </p:sp>
    </p:spTree>
    <p:extLst>
      <p:ext uri="{BB962C8B-B14F-4D97-AF65-F5344CB8AC3E}">
        <p14:creationId xmlns:p14="http://schemas.microsoft.com/office/powerpoint/2010/main" val="1869969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07AD461-D792-63E7-6631-7E0C72B50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786" y="530439"/>
            <a:ext cx="8063847" cy="582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46020"/>
      </p:ext>
    </p:extLst>
  </p:cSld>
  <p:clrMapOvr>
    <a:masterClrMapping/>
  </p:clrMapOvr>
</p:sld>
</file>

<file path=ppt/theme/theme1.xml><?xml version="1.0" encoding="utf-8"?>
<a:theme xmlns:a="http://schemas.openxmlformats.org/drawingml/2006/main" name="Melancholická abstraktní šablona návrh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26713245_TF03460530" id="{A08327DA-8EBD-4116-9E60-0CD92E2F9E52}" vid="{E1294BF0-F901-4FFC-A06B-0002D3065A1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Snímky s melancholickým abstraktním návrhem</Template>
  <TotalTime>889</TotalTime>
  <Words>1959</Words>
  <Application>Microsoft Office PowerPoint</Application>
  <PresentationFormat>Širokoúhlá obrazovka</PresentationFormat>
  <Paragraphs>178</Paragraphs>
  <Slides>31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5" baseType="lpstr">
      <vt:lpstr>Arial</vt:lpstr>
      <vt:lpstr>Calibri</vt:lpstr>
      <vt:lpstr>Century Gothic</vt:lpstr>
      <vt:lpstr>Melancholická abstraktní šablona návrhu</vt:lpstr>
      <vt:lpstr>Rozvoj spolupráce SPIS a zdravotnických škol</vt:lpstr>
      <vt:lpstr>Systém psychosociální intervenční  služby SPIS</vt:lpstr>
      <vt:lpstr>SPIS se v resortu zdravotnictví ubírá dvěma směry</vt:lpstr>
      <vt:lpstr>Kdy bývá potřebná</vt:lpstr>
      <vt:lpstr>Intervenční a peer podpora po mimořádných událostech</vt:lpstr>
      <vt:lpstr>Posun SPISU v posledních letech</vt:lpstr>
      <vt:lpstr>Psychická podpora studentů</vt:lpstr>
      <vt:lpstr>Psychická podpora studentů</vt:lpstr>
      <vt:lpstr>Prezentace aplikace PowerPoint</vt:lpstr>
      <vt:lpstr>Prezentace aplikace PowerPoint</vt:lpstr>
      <vt:lpstr>Psychická podpora studentů</vt:lpstr>
      <vt:lpstr>Psychická podpora studentů – cesty spolupráce</vt:lpstr>
      <vt:lpstr>Zkušenosti z podpory studentů v době Covidu</vt:lpstr>
      <vt:lpstr>Využití podpory studenty během studia</vt:lpstr>
      <vt:lpstr>Prezentace aplikace PowerPoint</vt:lpstr>
      <vt:lpstr>Prezentace aplikace PowerPoint</vt:lpstr>
      <vt:lpstr>Zapojení SZŠ a VOŠZ v Libereckém kraji</vt:lpstr>
      <vt:lpstr>Zapojení SZŠ a VOŠZ v Ústeckém kraji</vt:lpstr>
      <vt:lpstr>Spolupráce SZŠ a VOŠZ v Karlovarském kraji</vt:lpstr>
      <vt:lpstr>Spolupráce SZŠ a VOŠZ v Plzeňském kraji</vt:lpstr>
      <vt:lpstr>Spolupráce SZŠ a VOŠZ v Jihočeském kraji</vt:lpstr>
      <vt:lpstr>Spolupráce SZŠ a VOŠZ ve Středočeském kraji</vt:lpstr>
      <vt:lpstr>Spolupráce SZŠ a VOŠZ Praha</vt:lpstr>
      <vt:lpstr>Spolupráce SZŠ a VOŠZ v Královehradeckém kraji</vt:lpstr>
      <vt:lpstr>Spolupráce SZŠ a VOŠZ v Pardubickém kraji</vt:lpstr>
      <vt:lpstr>Spolupráce SZŠ a VOŠZ kraje Vysočina</vt:lpstr>
      <vt:lpstr>Zapojení SZŠ a VOŠZ v Jihomoravském kraji</vt:lpstr>
      <vt:lpstr>Spolupráce SZŠ a VOŠZ v Olomouckém kraji</vt:lpstr>
      <vt:lpstr>Spolupráce SZŠ a VOŠZ v Moravskoslezském kraji</vt:lpstr>
      <vt:lpstr>Spolupráce SZŠ a VOŠZ ve Zlínském kraji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Rozvoj spolupráce SPIS a zdravotnických škol</dc:title>
  <dc:creator>Jiri.Malec</dc:creator>
  <cp:lastModifiedBy>Jiri.Malec</cp:lastModifiedBy>
  <cp:revision>26</cp:revision>
  <dcterms:created xsi:type="dcterms:W3CDTF">2024-09-18T10:42:02Z</dcterms:created>
  <dcterms:modified xsi:type="dcterms:W3CDTF">2024-10-22T13:51:45Z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74064600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