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73" r:id="rId4"/>
  </p:sldMasterIdLst>
  <p:notesMasterIdLst>
    <p:notesMasterId r:id="rId25"/>
  </p:notesMasterIdLst>
  <p:handoutMasterIdLst>
    <p:handoutMasterId r:id="rId26"/>
  </p:handoutMasterIdLst>
  <p:sldIdLst>
    <p:sldId id="567" r:id="rId5"/>
    <p:sldId id="972" r:id="rId6"/>
    <p:sldId id="970" r:id="rId7"/>
    <p:sldId id="971" r:id="rId8"/>
    <p:sldId id="467" r:id="rId9"/>
    <p:sldId id="468" r:id="rId10"/>
    <p:sldId id="472" r:id="rId11"/>
    <p:sldId id="473" r:id="rId12"/>
    <p:sldId id="964" r:id="rId13"/>
    <p:sldId id="962" r:id="rId14"/>
    <p:sldId id="963" r:id="rId15"/>
    <p:sldId id="958" r:id="rId16"/>
    <p:sldId id="959" r:id="rId17"/>
    <p:sldId id="960" r:id="rId18"/>
    <p:sldId id="961" r:id="rId19"/>
    <p:sldId id="975" r:id="rId20"/>
    <p:sldId id="976" r:id="rId21"/>
    <p:sldId id="973" r:id="rId22"/>
    <p:sldId id="974" r:id="rId23"/>
    <p:sldId id="772" r:id="rId2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řeček Pavel, Ing." initials="KPI" lastIdx="1" clrIdx="0">
    <p:extLst>
      <p:ext uri="{19B8F6BF-5375-455C-9EA6-DF929625EA0E}">
        <p15:presenceInfo xmlns:p15="http://schemas.microsoft.com/office/powerpoint/2012/main" userId="S-1-5-21-1024343765-948047755-1557874966-210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FFE37-5B72-41CD-A3D0-D4A2922361B1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51891-3EBD-45A6-8A7F-A43C96ABE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089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C9A5B-1EE5-41B1-A14D-0086EB452C30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375547-E490-4E46-896A-3B9E014CC7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962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768000" y="1224000"/>
            <a:ext cx="7824000" cy="1522800"/>
          </a:xfrm>
        </p:spPr>
        <p:txBody>
          <a:bodyPr lIns="0" tIns="0" rIns="0" bIns="0" anchor="b">
            <a:noAutofit/>
          </a:bodyPr>
          <a:lstStyle>
            <a:lvl1pPr algn="l">
              <a:defRPr sz="34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/>
              <a:t>Změny financování </a:t>
            </a:r>
            <a:br>
              <a:rPr lang="cs-CZ"/>
            </a:br>
            <a:r>
              <a:rPr lang="cs-CZ"/>
              <a:t>regionálního školství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8000" y="6022800"/>
            <a:ext cx="5181696" cy="415200"/>
          </a:xfr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1592383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Aktuální stav přípravy změny financování </a:t>
            </a:r>
            <a:r>
              <a:rPr lang="cs-CZ" err="1"/>
              <a:t>RgŠ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9599" y="1825625"/>
            <a:ext cx="10515600" cy="4351338"/>
          </a:xfrm>
        </p:spPr>
        <p:txBody>
          <a:bodyPr>
            <a:noAutofit/>
          </a:bodyPr>
          <a:lstStyle>
            <a:lvl1pPr>
              <a:defRPr/>
            </a:lvl1pPr>
            <a:lvl2pPr marL="108000" indent="0">
              <a:buNone/>
              <a:defRPr/>
            </a:lvl2pPr>
            <a:lvl3pPr marL="612000" indent="-180000">
              <a:defRPr/>
            </a:lvl3pPr>
            <a:lvl4pPr>
              <a:defRPr lang="cs-CZ" sz="1900" kern="1200" baseline="0" dirty="0" smtClean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432000" indent="0">
              <a:buFont typeface="Arial" panose="020B0604020202020204" pitchFamily="34" charset="0"/>
              <a:buNone/>
              <a:defRPr baseline="0"/>
            </a:lvl5pPr>
            <a:lvl6pPr marL="1260000">
              <a:defRPr lang="cs-CZ" sz="19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6pPr>
          </a:lstStyle>
          <a:p>
            <a:pPr lvl="0"/>
            <a:r>
              <a:rPr lang="cs-CZ"/>
              <a:t>zákon č. 167/2018 Sb. posunul účinnost změny financování o 1 rok, </a:t>
            </a:r>
            <a:br>
              <a:rPr lang="cs-CZ"/>
            </a:br>
            <a:r>
              <a:rPr lang="cs-CZ"/>
              <a:t>tj. na 1. ledna 2020</a:t>
            </a:r>
          </a:p>
          <a:p>
            <a:pPr lvl="0"/>
            <a:r>
              <a:rPr lang="cs-CZ"/>
              <a:t>rok 2019 – přechodový rok </a:t>
            </a:r>
          </a:p>
          <a:p>
            <a:pPr marL="612000" lvl="3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/>
              <a:t>financování jako doposud (republikové a krajské normativy)</a:t>
            </a:r>
          </a:p>
          <a:p>
            <a:pPr lvl="3"/>
            <a:r>
              <a:rPr lang="cs-CZ"/>
              <a:t>doplněny 3 nové jednoroční rozvojové programy:</a:t>
            </a:r>
          </a:p>
          <a:p>
            <a:pPr lvl="4"/>
            <a:r>
              <a:rPr lang="cs-CZ"/>
              <a:t>	od 1. 1. 2019</a:t>
            </a:r>
          </a:p>
          <a:p>
            <a:pPr lvl="5"/>
            <a:r>
              <a:rPr lang="cs-CZ"/>
              <a:t>RP na vyrovnávání mezikrajových rozdílů v odměňování pedagogů </a:t>
            </a:r>
            <a:br>
              <a:rPr lang="cs-CZ"/>
            </a:br>
            <a:r>
              <a:rPr lang="cs-CZ"/>
              <a:t>v MŠ, ZŠ, ŠD a SŠ – peníze jsou již na školách </a:t>
            </a:r>
          </a:p>
          <a:p>
            <a:pPr lvl="5"/>
            <a:r>
              <a:rPr lang="cs-CZ"/>
              <a:t>RP pro MŠ (překryv a rozšíření provozu MŠ)</a:t>
            </a:r>
          </a:p>
          <a:p>
            <a:pPr lvl="4"/>
            <a:r>
              <a:rPr lang="cs-CZ"/>
              <a:t>	od 1. 9. 2019</a:t>
            </a:r>
          </a:p>
          <a:p>
            <a:pPr marL="1260000" lvl="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/>
              <a:t>RP pro ZŠ a SŠ na zohlednění náběhu </a:t>
            </a:r>
            <a:r>
              <a:rPr lang="cs-CZ" err="1"/>
              <a:t>PHmax</a:t>
            </a:r>
            <a:endParaRPr lang="cs-CZ"/>
          </a:p>
          <a:p>
            <a:pPr lvl="2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5237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667" y="944564"/>
            <a:ext cx="10515600" cy="609917"/>
          </a:xfrm>
        </p:spPr>
        <p:txBody>
          <a:bodyPr anchor="t" anchorCtr="0">
            <a:noAutofit/>
          </a:bodyPr>
          <a:lstStyle>
            <a:lvl1pPr>
              <a:lnSpc>
                <a:spcPct val="100000"/>
              </a:lnSpc>
              <a:defRPr sz="2100" baseline="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  <p:graphicFrame>
        <p:nvGraphicFramePr>
          <p:cNvPr id="7" name="Tabulka 6"/>
          <p:cNvGraphicFramePr>
            <a:graphicFrameLocks noGrp="1"/>
          </p:cNvGraphicFramePr>
          <p:nvPr userDrawn="1"/>
        </p:nvGraphicFramePr>
        <p:xfrm>
          <a:off x="729599" y="3546686"/>
          <a:ext cx="10515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353220853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44615953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82864684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7133029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50041598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8001944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398266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2215755881"/>
                  </a:ext>
                </a:extLst>
              </a:tr>
            </a:tbl>
          </a:graphicData>
        </a:graphic>
      </p:graphicFrame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729599" y="1825625"/>
            <a:ext cx="10935352" cy="1472776"/>
          </a:xfrm>
        </p:spPr>
        <p:txBody>
          <a:bodyPr>
            <a:no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obsah 2"/>
          <p:cNvSpPr>
            <a:spLocks noGrp="1"/>
          </p:cNvSpPr>
          <p:nvPr>
            <p:ph idx="14"/>
          </p:nvPr>
        </p:nvSpPr>
        <p:spPr>
          <a:xfrm>
            <a:off x="719667" y="4636559"/>
            <a:ext cx="10935352" cy="1472776"/>
          </a:xfrm>
        </p:spPr>
        <p:txBody>
          <a:bodyPr>
            <a:no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9761920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9599" y="1849437"/>
            <a:ext cx="515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80964" y="1849437"/>
            <a:ext cx="515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19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72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86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lední strán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89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9600" y="936001"/>
            <a:ext cx="10838169" cy="6221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cs-CZ"/>
              <a:t>Aktuální stav přípravy změny financování </a:t>
            </a:r>
            <a:r>
              <a:rPr lang="cs-CZ" err="1"/>
              <a:t>RgŠ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96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/>
              <a:t>zákon č. 167/2018 Sb. posunul účinnost změny financování o 1 rok, </a:t>
            </a:r>
            <a:br>
              <a:rPr lang="cs-CZ"/>
            </a:br>
            <a:r>
              <a:rPr lang="cs-CZ"/>
              <a:t>tj. na 1. ledna 2020</a:t>
            </a:r>
          </a:p>
          <a:p>
            <a:pPr lvl="0"/>
            <a:r>
              <a:rPr lang="cs-CZ"/>
              <a:t>rok 2019 – přechodový rok </a:t>
            </a:r>
          </a:p>
          <a:p>
            <a:pPr marL="612000" lvl="3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/>
              <a:t>financování jako doposud (republikové a krajské normativy)</a:t>
            </a:r>
          </a:p>
          <a:p>
            <a:pPr lvl="3"/>
            <a:r>
              <a:rPr lang="cs-CZ"/>
              <a:t>doplněny 3 nové jednoroční rozvojové programy:</a:t>
            </a:r>
          </a:p>
          <a:p>
            <a:pPr lvl="4"/>
            <a:r>
              <a:rPr lang="cs-CZ"/>
              <a:t>	od 1. 1. 2019</a:t>
            </a:r>
          </a:p>
          <a:p>
            <a:pPr lvl="5"/>
            <a:r>
              <a:rPr lang="cs-CZ"/>
              <a:t>RP na vyrovnávání mezikrajových rozdílů v odměňování pedagogů </a:t>
            </a:r>
            <a:br>
              <a:rPr lang="cs-CZ"/>
            </a:br>
            <a:r>
              <a:rPr lang="cs-CZ"/>
              <a:t>v MŠ, ZŠ, ŠD a SŠ – peníze jsou již na školách </a:t>
            </a:r>
          </a:p>
          <a:p>
            <a:pPr lvl="5"/>
            <a:r>
              <a:rPr lang="cs-CZ"/>
              <a:t>RP pro MŠ (překryv a rozšíření provozu MŠ)</a:t>
            </a:r>
          </a:p>
          <a:p>
            <a:pPr lvl="4"/>
            <a:r>
              <a:rPr lang="cs-CZ"/>
              <a:t>	od 1. 9. 2019</a:t>
            </a:r>
          </a:p>
          <a:p>
            <a:pPr marL="1260000" lvl="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/>
              <a:t>RP pro ZŠ a SŠ na zohlednění náběhu </a:t>
            </a:r>
            <a:r>
              <a:rPr lang="cs-CZ" err="1"/>
              <a:t>PHmax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1694566" y="101218"/>
            <a:ext cx="4974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323BD8D3-A9DD-40CB-A396-ADCE34852C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3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100" kern="1200" cap="all" baseline="0">
          <a:solidFill>
            <a:srgbClr val="428D96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1260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0">
          <p15:clr>
            <a:srgbClr val="F26B43"/>
          </p15:clr>
        </p15:guide>
        <p15:guide id="2" pos="5534">
          <p15:clr>
            <a:srgbClr val="F26B43"/>
          </p15:clr>
        </p15:guide>
        <p15:guide id="3" orient="horz" pos="595">
          <p15:clr>
            <a:srgbClr val="F26B43"/>
          </p15:clr>
        </p15:guide>
        <p15:guide id="4" orient="horz" pos="390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zdelavanivdatech.cz/sekceSS1.php" TargetMode="External"/><Relationship Id="rId2" Type="http://schemas.openxmlformats.org/officeDocument/2006/relationships/hyperlink" Target="https://data.cermat.cz/aktuality/aktualita/297-data-o-prihlaskach-do-oboru-ss-v-1-kole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37662" y="594360"/>
            <a:ext cx="7698154" cy="2523978"/>
          </a:xfrm>
        </p:spPr>
        <p:txBody>
          <a:bodyPr/>
          <a:lstStyle/>
          <a:p>
            <a:br>
              <a:rPr lang="cs-CZ" sz="4400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br>
              <a:rPr lang="cs-CZ" sz="4400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r>
              <a:rPr lang="cs-CZ" sz="4400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Odborný seminář k odborným otázkám zdravotnického školství</a:t>
            </a:r>
            <a:br>
              <a:rPr lang="cs-CZ" sz="4400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endParaRPr lang="cs-CZ" sz="4800" cap="none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8. dubna 2025, Praha MŠMT</a:t>
            </a:r>
          </a:p>
        </p:txBody>
      </p:sp>
    </p:spTree>
    <p:extLst>
      <p:ext uri="{BB962C8B-B14F-4D97-AF65-F5344CB8AC3E}">
        <p14:creationId xmlns:p14="http://schemas.microsoft.com/office/powerpoint/2010/main" val="1336507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B1127D-87E5-8C21-8704-16179BFC0D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38DF30-CF89-897E-1E4B-304F57CA9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566" y="466342"/>
            <a:ext cx="11178999" cy="1304091"/>
          </a:xfrm>
        </p:spPr>
        <p:txBody>
          <a:bodyPr>
            <a:no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Calibri"/>
                <a:cs typeface="Calibri"/>
              </a:rPr>
              <a:t>!!! POZOR !!! POZOR !!! POZOR !!! POZOR !!! POZOR !!! POZOR !!! POZOR !!!</a:t>
            </a:r>
            <a:br>
              <a:rPr lang="cs-CZ" sz="2800" b="1" dirty="0">
                <a:solidFill>
                  <a:srgbClr val="FF0000"/>
                </a:solidFill>
                <a:latin typeface="Calibri"/>
                <a:cs typeface="Calibri"/>
              </a:rPr>
            </a:br>
            <a:br>
              <a:rPr lang="cs-CZ" sz="2800" b="1" dirty="0">
                <a:solidFill>
                  <a:srgbClr val="FF0000"/>
                </a:solidFill>
                <a:latin typeface="Calibri"/>
                <a:cs typeface="Calibri"/>
              </a:rPr>
            </a:br>
            <a:r>
              <a:rPr lang="cs-CZ" sz="3200" b="1" dirty="0">
                <a:solidFill>
                  <a:srgbClr val="FF0000"/>
                </a:solidFill>
                <a:latin typeface="Calibri"/>
                <a:cs typeface="Calibri"/>
              </a:rPr>
              <a:t>Špatná praxe některých škol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DFE254-C8CB-F188-C122-A141BC1B9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10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E7E96CA-1530-A39D-5916-1863471C0A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994338"/>
            <a:ext cx="3148717" cy="3933496"/>
          </a:xfrm>
        </p:spPr>
        <p:txBody>
          <a:bodyPr vert="horz" lIns="0" tIns="0" rIns="0" bIns="0" rtlCol="0" anchor="t">
            <a:noAutofit/>
          </a:bodyPr>
          <a:lstStyle/>
          <a:p>
            <a:pPr marL="565150" indent="-457200">
              <a:buFont typeface="Wingdings" panose="05000000000000000000" pitchFamily="2" charset="2"/>
              <a:buChar char="q"/>
            </a:pPr>
            <a:r>
              <a:rPr lang="cs-CZ" sz="2000" dirty="0">
                <a:latin typeface="+mn-lt"/>
              </a:rPr>
              <a:t>I přesto, že některé obory vzdělání nemají podmínku zdravotní způsobilosti, tak někteří ředitelé škol potvrzení </a:t>
            </a:r>
            <a:br>
              <a:rPr lang="cs-CZ" sz="2000" dirty="0">
                <a:latin typeface="+mn-lt"/>
              </a:rPr>
            </a:br>
            <a:r>
              <a:rPr lang="cs-CZ" sz="2000" dirty="0">
                <a:latin typeface="+mn-lt"/>
              </a:rPr>
              <a:t>o zdravotní způsobilosti vyžadují =&gt; NELZE.</a:t>
            </a:r>
          </a:p>
          <a:p>
            <a:pPr marL="107950" indent="0">
              <a:buNone/>
            </a:pPr>
            <a:endParaRPr lang="cs-CZ" sz="2000" dirty="0">
              <a:latin typeface="+mn-lt"/>
              <a:cs typeface="Calibri Light" panose="020F0302020204030204" pitchFamily="34" charset="0"/>
            </a:endParaRPr>
          </a:p>
          <a:p>
            <a:pPr marL="565150" indent="-457200">
              <a:buFont typeface="Wingdings" panose="05000000000000000000" pitchFamily="2" charset="2"/>
              <a:buChar char="q"/>
            </a:pPr>
            <a:r>
              <a:rPr lang="cs-CZ" sz="2000" dirty="0">
                <a:latin typeface="+mn-lt"/>
                <a:cs typeface="Calibri Light" panose="020F0302020204030204" pitchFamily="34" charset="0"/>
              </a:rPr>
              <a:t>Někteří ředitelé do hodnotících kritérií zahrnují i chování =&gt; NELZE.</a:t>
            </a:r>
            <a:endParaRPr lang="cs-CZ" sz="2000" dirty="0">
              <a:cs typeface="Calibri Light" panose="020F0302020204030204" pitchFamily="34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416C2EB-7E93-CE66-4FED-668912869C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9946" y="1827606"/>
            <a:ext cx="2917396" cy="4507678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19B66049-EF17-2051-22AB-941DE1DBF7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8792" y="1770433"/>
            <a:ext cx="3964323" cy="4507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335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96ACE7-D219-D542-90C5-66F27E3215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153C4F-129F-5534-2A84-64BBAF25F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657" y="775418"/>
            <a:ext cx="11017189" cy="2424982"/>
          </a:xfrm>
        </p:spPr>
        <p:txBody>
          <a:bodyPr/>
          <a:lstStyle/>
          <a:p>
            <a:pPr marL="108000" indent="0" algn="ctr">
              <a:buNone/>
            </a:pPr>
            <a:r>
              <a:rPr lang="cs-CZ" sz="8000" b="1" dirty="0">
                <a:solidFill>
                  <a:schemeClr val="accent1"/>
                </a:solidFill>
                <a:latin typeface="+mn-lt"/>
              </a:rPr>
              <a:t>§ Legislativní práce </a:t>
            </a:r>
            <a:br>
              <a:rPr lang="cs-CZ" sz="8000" b="1" dirty="0">
                <a:solidFill>
                  <a:schemeClr val="accent1"/>
                </a:solidFill>
                <a:latin typeface="+mn-lt"/>
              </a:rPr>
            </a:br>
            <a:r>
              <a:rPr lang="cs-CZ" sz="8000" b="1" dirty="0">
                <a:solidFill>
                  <a:schemeClr val="accent1"/>
                </a:solidFill>
                <a:latin typeface="+mn-lt"/>
              </a:rPr>
              <a:t>ve vazbě na novelu ŠZ</a:t>
            </a:r>
            <a:endParaRPr lang="cs-CZ" sz="8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153D6EE-B945-1173-F6E5-AED4D0D18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11</a:t>
            </a:fld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10D0BF2-834D-3A4A-AACC-FD8E38591B12}"/>
              </a:ext>
            </a:extLst>
          </p:cNvPr>
          <p:cNvSpPr txBox="1"/>
          <p:nvPr/>
        </p:nvSpPr>
        <p:spPr>
          <a:xfrm>
            <a:off x="2032174" y="3499254"/>
            <a:ext cx="8018157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Aktuálně (stav ke dni 8. </a:t>
            </a:r>
            <a:r>
              <a:rPr lang="cs-CZ" sz="2800" kern="100" dirty="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dubna</a:t>
            </a:r>
            <a:r>
              <a:rPr lang="cs-CZ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2025) je tisk 829/0 </a:t>
            </a:r>
            <a:br>
              <a:rPr lang="cs-CZ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před jednáním schůze PS PČR zaměřené na třetí čtení.</a:t>
            </a:r>
            <a:endParaRPr lang="cs-CZ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9982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8B80B4-EB6C-A647-4656-0CBE6C99D6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37BDAE-47B0-67B3-E19A-4E6257067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516151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Calibri"/>
                <a:cs typeface="Calibri"/>
              </a:rPr>
              <a:t>Připravované novely vyhlášek</a:t>
            </a:r>
            <a:endParaRPr lang="cs-CZ" sz="20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CEEDB06-7B1D-6B93-64DE-F407DAEA8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12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4FF3E0D-74C2-8EC5-2634-9B46DEEFD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087756"/>
            <a:ext cx="10448925" cy="5303902"/>
          </a:xfrm>
        </p:spPr>
        <p:txBody>
          <a:bodyPr vert="horz" lIns="0" tIns="0" rIns="0" bIns="0" rtlCol="0" anchor="t">
            <a:noAutofit/>
          </a:bodyPr>
          <a:lstStyle/>
          <a:p>
            <a:pPr marL="107950" indent="0" algn="just">
              <a:buNone/>
            </a:pPr>
            <a:r>
              <a:rPr lang="cs-CZ" sz="2000" b="1" dirty="0">
                <a:latin typeface="+mn-lt"/>
              </a:rPr>
              <a:t>Vyhláška č. 422/2023 Sb., o přijímacím řízení ke střednímu vzdělávání</a:t>
            </a:r>
          </a:p>
          <a:p>
            <a:pPr marL="323850" indent="-215900" algn="just"/>
            <a:r>
              <a:rPr lang="cs-CZ" sz="2000" dirty="0">
                <a:latin typeface="+mn-lt"/>
              </a:rPr>
              <a:t>Úprava podmínek při přijímání uchazečů podle § 20</a:t>
            </a:r>
          </a:p>
          <a:p>
            <a:pPr marL="323850" indent="-215900" algn="just"/>
            <a:r>
              <a:rPr lang="cs-CZ" sz="2000" dirty="0">
                <a:latin typeface="+mn-lt"/>
                <a:cs typeface="Calibri" panose="020F0502020204030204"/>
              </a:rPr>
              <a:t>Změna harmonogramu přijímacího řízení u konzervatoří</a:t>
            </a:r>
          </a:p>
          <a:p>
            <a:pPr marL="323850" indent="-215900" algn="just"/>
            <a:r>
              <a:rPr lang="cs-CZ" sz="2000" dirty="0">
                <a:latin typeface="+mn-lt"/>
                <a:cs typeface="Calibri" panose="020F0502020204030204"/>
              </a:rPr>
              <a:t>„Balíček“ úprav, které reagují na vyhodnocení nového systému přijímacího řízení</a:t>
            </a:r>
          </a:p>
          <a:p>
            <a:pPr marL="107950" indent="0" algn="just">
              <a:buNone/>
            </a:pPr>
            <a:endParaRPr lang="cs-CZ" sz="2000" b="1" dirty="0">
              <a:latin typeface="+mn-lt"/>
            </a:endParaRPr>
          </a:p>
          <a:p>
            <a:pPr marL="107950" indent="0" algn="just">
              <a:buNone/>
            </a:pPr>
            <a:r>
              <a:rPr lang="cs-CZ" sz="2000" b="1" dirty="0">
                <a:latin typeface="+mn-lt"/>
              </a:rPr>
              <a:t>Vyhláška č. 13/2005 Sb., o středním vzdělávání</a:t>
            </a:r>
          </a:p>
          <a:p>
            <a:pPr marL="323850" indent="-215900" algn="just"/>
            <a:r>
              <a:rPr lang="cs-CZ" sz="2000" dirty="0">
                <a:latin typeface="+mn-lt"/>
              </a:rPr>
              <a:t>Kombinovaná výuka</a:t>
            </a:r>
          </a:p>
          <a:p>
            <a:pPr marL="323850" indent="-215900" algn="just"/>
            <a:r>
              <a:rPr lang="cs-CZ" sz="2000" dirty="0">
                <a:latin typeface="+mn-lt"/>
              </a:rPr>
              <a:t>Duální praktické vyučování</a:t>
            </a:r>
          </a:p>
          <a:p>
            <a:pPr marL="107950" indent="0" algn="just">
              <a:buNone/>
            </a:pPr>
            <a:endParaRPr lang="cs-CZ" sz="2000" dirty="0">
              <a:latin typeface="+mn-lt"/>
            </a:endParaRPr>
          </a:p>
          <a:p>
            <a:pPr marL="107950" indent="0" algn="just">
              <a:buNone/>
            </a:pPr>
            <a:r>
              <a:rPr lang="cs-CZ" sz="2000" b="1" dirty="0">
                <a:latin typeface="+mn-lt"/>
              </a:rPr>
              <a:t>Vyhláška č. 47/2005 Sb., o ukončování středního vzdělávání závěrečnou zkouškou</a:t>
            </a:r>
          </a:p>
          <a:p>
            <a:pPr marL="323850" indent="-215900" algn="just"/>
            <a:r>
              <a:rPr lang="cs-CZ" sz="2000" dirty="0">
                <a:latin typeface="+mn-lt"/>
              </a:rPr>
              <a:t>Účast odborníka z „duální praxe“ u ZZ v rámci poskytování duálního praktického vyučování</a:t>
            </a:r>
          </a:p>
          <a:p>
            <a:pPr marL="107950" indent="0" algn="just">
              <a:buNone/>
            </a:pPr>
            <a:endParaRPr lang="cs-CZ" sz="2400" dirty="0">
              <a:latin typeface="Calibri" panose="020F0502020204030204"/>
              <a:cs typeface="Calibri" panose="020F0502020204030204"/>
            </a:endParaRPr>
          </a:p>
          <a:p>
            <a:pPr marL="323850" indent="-215900"/>
            <a:endParaRPr lang="cs-CZ" dirty="0">
              <a:cs typeface="Calibri Light" panose="020F0302020204030204" pitchFamily="34" charset="0"/>
            </a:endParaRPr>
          </a:p>
          <a:p>
            <a:pPr marL="565150" indent="-457200">
              <a:buAutoNum type="arabicPeriod"/>
            </a:pPr>
            <a:endParaRPr lang="cs-CZ" dirty="0">
              <a:cs typeface="Calibri Light" panose="020F0302020204030204" pitchFamily="34" charset="0"/>
            </a:endParaRPr>
          </a:p>
          <a:p>
            <a:pPr marL="107950" lvl="1"/>
            <a:r>
              <a:rPr lang="cs-CZ" dirty="0"/>
              <a:t>	</a:t>
            </a:r>
            <a:endParaRPr lang="cs-CZ" dirty="0">
              <a:cs typeface="Calibri Light" panose="020F0302020204030204" pitchFamily="34" charset="0"/>
            </a:endParaRPr>
          </a:p>
          <a:p>
            <a:pPr marL="107950" indent="0">
              <a:buNone/>
            </a:pPr>
            <a:endParaRPr lang="cs-CZ" dirty="0">
              <a:cs typeface="Calibri Light" panose="020F0302020204030204" pitchFamily="34" charset="0"/>
            </a:endParaRPr>
          </a:p>
          <a:p>
            <a:pPr marL="323850" indent="-215900"/>
            <a:endParaRPr lang="cs-CZ" dirty="0"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224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F44354-78E8-5E82-E33D-21A114947D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54EAF7-2CE3-88AF-B59D-FE09A8839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516151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Calibri"/>
                <a:cs typeface="Calibri"/>
              </a:rPr>
              <a:t>Připravované novely vyhlášek</a:t>
            </a:r>
            <a:endParaRPr lang="cs-CZ" sz="20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8F7D84B-3219-8334-CAB2-05C6243B5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13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F4482A8-31DA-B2AF-9AEB-6B54B6A7A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882869"/>
            <a:ext cx="10448925" cy="5659821"/>
          </a:xfrm>
        </p:spPr>
        <p:txBody>
          <a:bodyPr vert="horz" lIns="0" tIns="0" rIns="0" bIns="0" rtlCol="0" anchor="t">
            <a:noAutofit/>
          </a:bodyPr>
          <a:lstStyle/>
          <a:p>
            <a:pPr marL="107950" indent="0" algn="just">
              <a:buNone/>
            </a:pPr>
            <a:r>
              <a:rPr lang="cs-CZ" sz="1800" b="1" dirty="0">
                <a:latin typeface="+mn-lt"/>
              </a:rPr>
              <a:t>Vyhláška č. 177/2005 Sb., o ukončování středního vzdělávání maturitní zkouškou</a:t>
            </a:r>
          </a:p>
          <a:p>
            <a:pPr marL="323850" indent="-215900" algn="just"/>
            <a:r>
              <a:rPr lang="cs-CZ" sz="1800" dirty="0">
                <a:latin typeface="+mn-lt"/>
              </a:rPr>
              <a:t>Certifikáty v rámci profilové části MZ (nahrazení prostřednictvím standardizované zkoušky)</a:t>
            </a:r>
          </a:p>
          <a:p>
            <a:pPr marL="323850" indent="-215900" algn="just"/>
            <a:r>
              <a:rPr lang="cs-CZ" sz="1800" dirty="0">
                <a:latin typeface="+mn-lt"/>
              </a:rPr>
              <a:t>Komplexní profilová práce nahrazující profilovou část MZ</a:t>
            </a:r>
          </a:p>
          <a:p>
            <a:pPr marL="323850" indent="-215900" algn="just"/>
            <a:r>
              <a:rPr lang="cs-CZ" sz="1800" dirty="0">
                <a:latin typeface="+mn-lt"/>
              </a:rPr>
              <a:t>Účast odborníka z praxe v rámci poskytování duálního praktického vyučování</a:t>
            </a:r>
          </a:p>
          <a:p>
            <a:pPr marL="107950" indent="0" algn="just">
              <a:buNone/>
            </a:pPr>
            <a:endParaRPr lang="cs-CZ" sz="1800" b="1" dirty="0">
              <a:latin typeface="+mn-lt"/>
            </a:endParaRPr>
          </a:p>
          <a:p>
            <a:pPr marL="107950" indent="0" algn="just">
              <a:buNone/>
            </a:pPr>
            <a:r>
              <a:rPr lang="cs-CZ" sz="1800" b="1" dirty="0">
                <a:latin typeface="+mn-lt"/>
              </a:rPr>
              <a:t>Vyhláška č. 3/2015 Sb., o některých dokladech ve vzdělávání</a:t>
            </a:r>
          </a:p>
          <a:p>
            <a:pPr marL="323850" indent="-215900" algn="just"/>
            <a:r>
              <a:rPr lang="cs-CZ" sz="1800" dirty="0">
                <a:latin typeface="+mn-lt"/>
              </a:rPr>
              <a:t>úprava tiskopisů ve vazbě na novelu vyhlášky č. 177/2005 Sb.</a:t>
            </a:r>
          </a:p>
          <a:p>
            <a:pPr marL="107950" indent="0" algn="just">
              <a:buNone/>
            </a:pPr>
            <a:endParaRPr lang="cs-CZ" sz="1800" dirty="0">
              <a:latin typeface="+mn-lt"/>
              <a:cs typeface="Calibri" panose="020F0502020204030204"/>
            </a:endParaRPr>
          </a:p>
          <a:p>
            <a:pPr marL="107950" indent="0" algn="just">
              <a:buNone/>
            </a:pPr>
            <a:r>
              <a:rPr lang="cs-CZ" sz="1800" b="1" dirty="0">
                <a:latin typeface="+mn-lt"/>
              </a:rPr>
              <a:t>Vyhláška č. 10/2005 Sb., o vyšším odborném vzdělávání</a:t>
            </a:r>
          </a:p>
          <a:p>
            <a:pPr marL="323850" indent="-215900" algn="just"/>
            <a:r>
              <a:rPr lang="cs-CZ" sz="1800" dirty="0">
                <a:latin typeface="+mn-lt"/>
              </a:rPr>
              <a:t>Přechod Akreditační komise VOV pod „nový“ Národní akreditační úřad</a:t>
            </a:r>
          </a:p>
          <a:p>
            <a:pPr marL="323850" indent="-215900" algn="just"/>
            <a:r>
              <a:rPr lang="cs-CZ" sz="1800" dirty="0">
                <a:latin typeface="+mn-lt"/>
              </a:rPr>
              <a:t>Kombinovaná výuka</a:t>
            </a:r>
          </a:p>
          <a:p>
            <a:pPr marL="323850" indent="-215900" algn="just"/>
            <a:r>
              <a:rPr lang="cs-CZ" sz="1800" dirty="0">
                <a:latin typeface="+mn-lt"/>
              </a:rPr>
              <a:t>Duální vzdělávání (obdobně jako ve středním vzdělávání)</a:t>
            </a:r>
          </a:p>
          <a:p>
            <a:pPr marL="323850" indent="-215900" algn="just"/>
            <a:r>
              <a:rPr lang="cs-CZ" sz="1800" dirty="0">
                <a:latin typeface="+mn-lt"/>
              </a:rPr>
              <a:t>Programy krátkého cyklu</a:t>
            </a:r>
          </a:p>
          <a:p>
            <a:pPr marL="323850" indent="-215900" algn="just"/>
            <a:r>
              <a:rPr lang="cs-CZ" sz="1800" dirty="0">
                <a:latin typeface="+mn-lt"/>
                <a:cs typeface="Calibri" panose="020F0502020204030204"/>
              </a:rPr>
              <a:t>+ již dříve navržené úpravy, které prošly  meziresortním připomínkovým řízením</a:t>
            </a:r>
          </a:p>
          <a:p>
            <a:pPr marL="323850" indent="-215900"/>
            <a:endParaRPr lang="cs-CZ" dirty="0">
              <a:cs typeface="Calibri Light" panose="020F0302020204030204" pitchFamily="34" charset="0"/>
            </a:endParaRPr>
          </a:p>
          <a:p>
            <a:pPr marL="565150" indent="-457200">
              <a:buAutoNum type="arabicPeriod"/>
            </a:pPr>
            <a:endParaRPr lang="cs-CZ" dirty="0">
              <a:cs typeface="Calibri Light" panose="020F0302020204030204" pitchFamily="34" charset="0"/>
            </a:endParaRPr>
          </a:p>
          <a:p>
            <a:pPr marL="107950" lvl="1"/>
            <a:r>
              <a:rPr lang="cs-CZ" dirty="0"/>
              <a:t>	</a:t>
            </a:r>
            <a:endParaRPr lang="cs-CZ" dirty="0">
              <a:cs typeface="Calibri Light" panose="020F0302020204030204" pitchFamily="34" charset="0"/>
            </a:endParaRPr>
          </a:p>
          <a:p>
            <a:pPr marL="107950" indent="0">
              <a:buNone/>
            </a:pPr>
            <a:endParaRPr lang="cs-CZ" dirty="0">
              <a:cs typeface="Calibri Light" panose="020F0302020204030204" pitchFamily="34" charset="0"/>
            </a:endParaRPr>
          </a:p>
          <a:p>
            <a:pPr marL="323850" indent="-215900"/>
            <a:endParaRPr lang="cs-CZ" dirty="0"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113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718B69-2B52-C8B4-AA2C-DBFA739D03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B7E6DE-8ED3-1E05-8FA3-ACA6A6361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516151"/>
          </a:xfrm>
        </p:spPr>
        <p:txBody>
          <a:bodyPr>
            <a:normAutofit/>
          </a:bodyPr>
          <a:lstStyle/>
          <a:p>
            <a:r>
              <a:rPr lang="cs-CZ" sz="2800" b="1" dirty="0" err="1">
                <a:latin typeface="Calibri"/>
                <a:cs typeface="Calibri"/>
              </a:rPr>
              <a:t>PřipravovanÉ</a:t>
            </a:r>
            <a:r>
              <a:rPr lang="cs-CZ" sz="2800" b="1" dirty="0">
                <a:latin typeface="Calibri"/>
                <a:cs typeface="Calibri"/>
              </a:rPr>
              <a:t> novely nařízení vlády</a:t>
            </a:r>
            <a:endParaRPr lang="cs-CZ" sz="20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573A8FE-7567-300E-0B8D-3FF63B2BA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14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85097AF-A45B-969F-59BD-7A718B32F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095704"/>
            <a:ext cx="10448925" cy="5130416"/>
          </a:xfrm>
        </p:spPr>
        <p:txBody>
          <a:bodyPr vert="horz" lIns="0" tIns="0" rIns="0" bIns="0" rtlCol="0" anchor="t">
            <a:noAutofit/>
          </a:bodyPr>
          <a:lstStyle/>
          <a:p>
            <a:pPr marL="107950" indent="0" algn="just">
              <a:buNone/>
            </a:pPr>
            <a:r>
              <a:rPr lang="cs-CZ" sz="2400" b="1" dirty="0">
                <a:latin typeface="+mn-lt"/>
              </a:rPr>
              <a:t>Nařízení vlády č. 211/2005 Sb., o soustavě oborů vzdělání</a:t>
            </a:r>
          </a:p>
          <a:p>
            <a:pPr marL="323850" indent="-215900" algn="just"/>
            <a:r>
              <a:rPr lang="cs-CZ" sz="2400" dirty="0">
                <a:latin typeface="+mn-lt"/>
              </a:rPr>
              <a:t>Doplnění dalších ověřených dvojic oborů L0+H v PO</a:t>
            </a:r>
          </a:p>
          <a:p>
            <a:pPr marL="323850" indent="-215900" algn="just"/>
            <a:r>
              <a:rPr lang="cs-CZ" sz="2400" dirty="0">
                <a:latin typeface="+mn-lt"/>
              </a:rPr>
              <a:t>Vymezení oborů vzdělání, které nebudou konat komplexní profilovou práci</a:t>
            </a:r>
          </a:p>
          <a:p>
            <a:pPr marL="323850" indent="-215900" algn="just"/>
            <a:r>
              <a:rPr lang="cs-CZ" sz="2400" dirty="0">
                <a:latin typeface="+mn-lt"/>
              </a:rPr>
              <a:t>Návaznost zdravotnických oborů vzdělání SŠ </a:t>
            </a:r>
            <a:r>
              <a:rPr lang="cs-CZ" sz="2400" dirty="0">
                <a:latin typeface="+mn-lt"/>
                <a:sym typeface="Wingdings" panose="05000000000000000000" pitchFamily="2" charset="2"/>
              </a:rPr>
              <a:t> VOŠ</a:t>
            </a:r>
          </a:p>
          <a:p>
            <a:pPr marL="323850" indent="-215900" algn="just"/>
            <a:r>
              <a:rPr lang="cs-CZ" sz="2400" dirty="0">
                <a:latin typeface="+mn-lt"/>
                <a:sym typeface="Wingdings" panose="05000000000000000000" pitchFamily="2" charset="2"/>
              </a:rPr>
              <a:t>Návaznost oborů vzdělání v režimu krátkého cyklu</a:t>
            </a:r>
          </a:p>
          <a:p>
            <a:pPr marL="323850" indent="-215900" algn="just"/>
            <a:r>
              <a:rPr lang="cs-CZ" sz="2400" dirty="0">
                <a:latin typeface="+mn-lt"/>
              </a:rPr>
              <a:t>Úprava podmínek zdravotní způsobilosti:</a:t>
            </a:r>
          </a:p>
          <a:p>
            <a:pPr marL="738850" lvl="2" indent="-342900" algn="just">
              <a:buFont typeface="Courier New" panose="02070309020205020404" pitchFamily="49" charset="0"/>
              <a:buChar char="o"/>
            </a:pPr>
            <a:r>
              <a:rPr lang="cs-CZ" sz="2400" dirty="0">
                <a:latin typeface="+mn-lt"/>
              </a:rPr>
              <a:t>z doporučení SUZ,</a:t>
            </a:r>
          </a:p>
          <a:p>
            <a:pPr marL="738850" lvl="2" indent="-342900" algn="just">
              <a:buFont typeface="Courier New" panose="02070309020205020404" pitchFamily="49" charset="0"/>
              <a:buChar char="o"/>
            </a:pPr>
            <a:r>
              <a:rPr lang="cs-CZ" sz="2400" dirty="0">
                <a:latin typeface="+mn-lt"/>
              </a:rPr>
              <a:t>SPLDD,</a:t>
            </a:r>
          </a:p>
          <a:p>
            <a:pPr marL="738850" lvl="2" indent="-342900" algn="just">
              <a:buFont typeface="Courier New" panose="02070309020205020404" pitchFamily="49" charset="0"/>
              <a:buChar char="o"/>
            </a:pPr>
            <a:r>
              <a:rPr lang="cs-CZ" sz="2400" dirty="0">
                <a:latin typeface="+mn-lt"/>
              </a:rPr>
              <a:t>změna podmínek v legislativě MZDR </a:t>
            </a:r>
          </a:p>
        </p:txBody>
      </p:sp>
    </p:spTree>
    <p:extLst>
      <p:ext uri="{BB962C8B-B14F-4D97-AF65-F5344CB8AC3E}">
        <p14:creationId xmlns:p14="http://schemas.microsoft.com/office/powerpoint/2010/main" val="2279568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800E99-3B0A-5B46-3C95-2DE2A03883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6086AC-2259-F7F2-74D4-C100CC625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516151"/>
          </a:xfrm>
        </p:spPr>
        <p:txBody>
          <a:bodyPr>
            <a:normAutofit/>
          </a:bodyPr>
          <a:lstStyle/>
          <a:p>
            <a:r>
              <a:rPr lang="cs-CZ" sz="2800" b="1" dirty="0" err="1">
                <a:latin typeface="Calibri"/>
                <a:cs typeface="Calibri"/>
              </a:rPr>
              <a:t>PřipravovanÉ</a:t>
            </a:r>
            <a:r>
              <a:rPr lang="cs-CZ" sz="2800" b="1" dirty="0">
                <a:latin typeface="Calibri"/>
                <a:cs typeface="Calibri"/>
              </a:rPr>
              <a:t> nelegislativní dokumenty</a:t>
            </a:r>
            <a:endParaRPr lang="cs-CZ" sz="20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FE4D2EB-9DF4-29C0-4CD5-6C9981CA7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15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DDA0BA1-B0DA-2B90-2361-ECE41586B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064172"/>
            <a:ext cx="10448925" cy="5327486"/>
          </a:xfrm>
        </p:spPr>
        <p:txBody>
          <a:bodyPr vert="horz" lIns="0" tIns="0" rIns="0" bIns="0" rtlCol="0" anchor="t">
            <a:noAutofit/>
          </a:bodyPr>
          <a:lstStyle/>
          <a:p>
            <a:pPr marL="107950" indent="0" algn="just">
              <a:buNone/>
            </a:pPr>
            <a:r>
              <a:rPr lang="cs-CZ" sz="2400" b="1" dirty="0">
                <a:latin typeface="+mn-lt"/>
              </a:rPr>
              <a:t>Rámcové vzdělávací programy středního odborného vzdělávání</a:t>
            </a:r>
          </a:p>
          <a:p>
            <a:pPr algn="l"/>
            <a:r>
              <a:rPr lang="cs-CZ" sz="2400" dirty="0">
                <a:latin typeface="+mn-lt"/>
                <a:sym typeface="Wingdings" panose="05000000000000000000" pitchFamily="2" charset="2"/>
              </a:rPr>
              <a:t>Citace z novely školského zákona: „</a:t>
            </a:r>
            <a:r>
              <a:rPr lang="cs-CZ" sz="2400" i="1" dirty="0">
                <a:effectLst/>
                <a:latin typeface="+mn-lt"/>
                <a:ea typeface="Calibri" panose="020F0502020204030204" pitchFamily="34" charset="0"/>
              </a:rPr>
              <a:t>Kombinovanou výukou lze uskutečňovat praktické vyučování, pouze pokud tak stanoví rámcový vzdělávací program daného oboru středního vzdělání</a:t>
            </a:r>
            <a:r>
              <a:rPr lang="cs-CZ" sz="2400" i="1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cs-CZ" sz="2400" i="1" dirty="0">
                <a:effectLst/>
                <a:latin typeface="+mn-lt"/>
                <a:ea typeface="Calibri" panose="020F0502020204030204" pitchFamily="34" charset="0"/>
              </a:rPr>
              <a:t>.</a:t>
            </a:r>
            <a:r>
              <a:rPr lang="cs-CZ" sz="2400" i="1" dirty="0">
                <a:latin typeface="+mn-lt"/>
                <a:sym typeface="Wingdings" panose="05000000000000000000" pitchFamily="2" charset="2"/>
              </a:rPr>
              <a:t>“</a:t>
            </a:r>
          </a:p>
          <a:p>
            <a:pPr marL="323850" indent="-215900" algn="just"/>
            <a:r>
              <a:rPr lang="cs-CZ" sz="2400" dirty="0">
                <a:latin typeface="+mn-lt"/>
                <a:sym typeface="Wingdings" panose="05000000000000000000" pitchFamily="2" charset="2"/>
              </a:rPr>
              <a:t>V rámci kombinované výuky je potřeba stanovit, které části praktického vyučování v rámci RVP bude nebo nebude moci být realizováno v rámci kombinované výuky.</a:t>
            </a:r>
          </a:p>
          <a:p>
            <a:pPr marL="323850" indent="-215900" algn="just"/>
            <a:endParaRPr lang="cs-CZ" dirty="0">
              <a:latin typeface="+mn-lt"/>
              <a:cs typeface="Calibri Light" panose="020F0302020204030204" pitchFamily="34" charset="0"/>
            </a:endParaRPr>
          </a:p>
          <a:p>
            <a:pPr marL="107950" lvl="1"/>
            <a:r>
              <a:rPr lang="cs-CZ" dirty="0">
                <a:latin typeface="+mn-lt"/>
              </a:rPr>
              <a:t>	</a:t>
            </a:r>
            <a:endParaRPr lang="cs-CZ" dirty="0">
              <a:latin typeface="+mn-lt"/>
              <a:cs typeface="Calibri Light" panose="020F0302020204030204" pitchFamily="34" charset="0"/>
            </a:endParaRPr>
          </a:p>
          <a:p>
            <a:pPr marL="107950" indent="0">
              <a:buNone/>
            </a:pPr>
            <a:endParaRPr lang="cs-CZ" dirty="0">
              <a:cs typeface="Calibri Light" panose="020F0302020204030204" pitchFamily="34" charset="0"/>
            </a:endParaRPr>
          </a:p>
          <a:p>
            <a:pPr marL="323850" indent="-215900"/>
            <a:endParaRPr lang="cs-CZ" dirty="0"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8475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89A0BC-0C53-21B9-F7EC-F0421106D6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E90BC2-0215-2580-806B-B587AE9FC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657" y="1074272"/>
            <a:ext cx="11017189" cy="1534921"/>
          </a:xfrm>
        </p:spPr>
        <p:txBody>
          <a:bodyPr/>
          <a:lstStyle/>
          <a:p>
            <a:pPr marL="108000" indent="0" algn="ctr">
              <a:buNone/>
            </a:pPr>
            <a:r>
              <a:rPr lang="cs-CZ" sz="8000" b="1" dirty="0">
                <a:solidFill>
                  <a:schemeClr val="accent1"/>
                </a:solidFill>
                <a:latin typeface="+mn-lt"/>
              </a:rPr>
              <a:t>§ Další legislativní práce</a:t>
            </a:r>
            <a:endParaRPr lang="cs-CZ" sz="8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C597B34-7612-409B-CFCA-BB7CCE50A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643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E3FB26-B57C-1F5C-0155-0A8BEFCB47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60763D-7F59-DC92-CF6D-2B4797182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516151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Calibri"/>
                <a:cs typeface="Calibri"/>
              </a:rPr>
              <a:t>Připravované novely vyhlášek</a:t>
            </a:r>
            <a:endParaRPr lang="cs-CZ" sz="20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3750CBF-F0B1-55BA-34C6-D953B0EEE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17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61727E-2E70-AD90-CA4B-EF6A6F8AD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087756"/>
            <a:ext cx="10448925" cy="2210910"/>
          </a:xfrm>
        </p:spPr>
        <p:txBody>
          <a:bodyPr vert="horz" lIns="0" tIns="0" rIns="0" bIns="0" rtlCol="0" anchor="t">
            <a:noAutofit/>
          </a:bodyPr>
          <a:lstStyle/>
          <a:p>
            <a:pPr marL="107950" indent="0">
              <a:buNone/>
            </a:pPr>
            <a:r>
              <a:rPr lang="cs-CZ" sz="2000" b="1" dirty="0">
                <a:latin typeface="+mn-lt"/>
              </a:rPr>
              <a:t>Vyhláška č. 108/2023 Sb., </a:t>
            </a:r>
            <a:r>
              <a:rPr lang="cs-CZ" sz="1800" b="1" dirty="0">
                <a:effectLst/>
                <a:latin typeface="+mn-lt"/>
                <a:ea typeface="Calibri" panose="020F0502020204030204" pitchFamily="34" charset="0"/>
              </a:rPr>
              <a:t>o školských výchovných a ubytovacích zařízeních a …</a:t>
            </a:r>
            <a:endParaRPr lang="cs-CZ" sz="2000" b="1" dirty="0">
              <a:latin typeface="+mn-lt"/>
            </a:endParaRPr>
          </a:p>
          <a:p>
            <a:pPr marL="323850" indent="-215900" algn="just"/>
            <a:r>
              <a:rPr lang="cs-CZ" sz="1800" dirty="0">
                <a:latin typeface="+mn-lt"/>
                <a:ea typeface="Calibri" panose="020F0502020204030204" pitchFamily="34" charset="0"/>
              </a:rPr>
              <a:t>Z</a:t>
            </a:r>
            <a:r>
              <a:rPr lang="cs-CZ" sz="1800" dirty="0">
                <a:effectLst/>
                <a:latin typeface="+mn-lt"/>
                <a:ea typeface="Calibri" panose="020F0502020204030204" pitchFamily="34" charset="0"/>
              </a:rPr>
              <a:t>měny v ustanovení </a:t>
            </a:r>
            <a:r>
              <a:rPr lang="cs-CZ" sz="18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týkající se úplaty za ubytování v domově mládeže a v internátě ve smyslu jejího navýšení, zejména z důvodu růstu cen a inflac</a:t>
            </a:r>
            <a:r>
              <a:rPr lang="cs-CZ" sz="1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e.</a:t>
            </a:r>
          </a:p>
          <a:p>
            <a:pPr marL="323850" indent="-215900" algn="just"/>
            <a:r>
              <a:rPr lang="cs-CZ" sz="18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Cílem právní úpravy je reflektovat ekonomický vývoj ve společnosti s tím, aby úplata za ubytování odpovídala potřebám praxe a fungovala v čase bez nutnosti měnit prováděcí právní předpis jako automat prostřednictvím stanoveného procentního podílu z měsíční minimální mzdy, která by měla kontinuálně růst.  </a:t>
            </a:r>
            <a:endParaRPr lang="cs-CZ" dirty="0">
              <a:cs typeface="Calibri Light" panose="020F0302020204030204" pitchFamily="34" charset="0"/>
            </a:endParaRPr>
          </a:p>
          <a:p>
            <a:pPr marL="107950" indent="0">
              <a:buNone/>
            </a:pPr>
            <a:endParaRPr lang="cs-CZ" dirty="0">
              <a:cs typeface="Calibri Light" panose="020F0302020204030204" pitchFamily="34" charset="0"/>
            </a:endParaRPr>
          </a:p>
          <a:p>
            <a:pPr marL="323850" indent="-215900"/>
            <a:endParaRPr lang="cs-CZ" dirty="0">
              <a:cs typeface="Calibri Light" panose="020F0302020204030204" pitchFamily="34" charset="0"/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C8E3C31C-A5CA-0F30-929F-3610874CCB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314111"/>
              </p:ext>
            </p:extLst>
          </p:nvPr>
        </p:nvGraphicFramePr>
        <p:xfrm>
          <a:off x="2379323" y="3429000"/>
          <a:ext cx="6984399" cy="22109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2485">
                  <a:extLst>
                    <a:ext uri="{9D8B030D-6E8A-4147-A177-3AD203B41FA5}">
                      <a16:colId xmlns:a16="http://schemas.microsoft.com/office/drawing/2014/main" val="3041109726"/>
                    </a:ext>
                  </a:extLst>
                </a:gridCol>
                <a:gridCol w="1452142">
                  <a:extLst>
                    <a:ext uri="{9D8B030D-6E8A-4147-A177-3AD203B41FA5}">
                      <a16:colId xmlns:a16="http://schemas.microsoft.com/office/drawing/2014/main" val="261325501"/>
                    </a:ext>
                  </a:extLst>
                </a:gridCol>
                <a:gridCol w="1452142">
                  <a:extLst>
                    <a:ext uri="{9D8B030D-6E8A-4147-A177-3AD203B41FA5}">
                      <a16:colId xmlns:a16="http://schemas.microsoft.com/office/drawing/2014/main" val="3319181064"/>
                    </a:ext>
                  </a:extLst>
                </a:gridCol>
                <a:gridCol w="1383815">
                  <a:extLst>
                    <a:ext uri="{9D8B030D-6E8A-4147-A177-3AD203B41FA5}">
                      <a16:colId xmlns:a16="http://schemas.microsoft.com/office/drawing/2014/main" val="4275020493"/>
                    </a:ext>
                  </a:extLst>
                </a:gridCol>
                <a:gridCol w="1383815">
                  <a:extLst>
                    <a:ext uri="{9D8B030D-6E8A-4147-A177-3AD203B41FA5}">
                      <a16:colId xmlns:a16="http://schemas.microsoft.com/office/drawing/2014/main" val="2678983411"/>
                    </a:ext>
                  </a:extLst>
                </a:gridCol>
              </a:tblGrid>
              <a:tr h="390161">
                <a:tc rowSpan="2"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Porovnání</a:t>
                      </a:r>
                      <a:endParaRPr lang="cs-CZ" sz="140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Domov, úplata dle odst. 2 § 5</a:t>
                      </a:r>
                      <a:endParaRPr lang="cs-CZ" sz="140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Internát, úplata dle odst. 2 § 9</a:t>
                      </a:r>
                      <a:endParaRPr lang="cs-CZ" sz="140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120113"/>
                  </a:ext>
                </a:extLst>
              </a:tr>
              <a:tr h="39016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nyní</a:t>
                      </a:r>
                      <a:endParaRPr lang="cs-CZ" sz="140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nově</a:t>
                      </a:r>
                      <a:endParaRPr lang="cs-CZ" sz="140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nyní</a:t>
                      </a:r>
                      <a:endParaRPr lang="cs-CZ" sz="140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nově</a:t>
                      </a:r>
                      <a:endParaRPr lang="cs-CZ" sz="140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09047387"/>
                  </a:ext>
                </a:extLst>
              </a:tr>
              <a:tr h="715294"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pokoj I. kategorie</a:t>
                      </a:r>
                      <a:endParaRPr lang="cs-CZ" sz="140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1 600 Kč</a:t>
                      </a:r>
                      <a:endParaRPr lang="cs-CZ" sz="140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 2 620 Kč (12,5 %)</a:t>
                      </a:r>
                      <a:endParaRPr lang="cs-CZ" sz="14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1 600 Kč</a:t>
                      </a:r>
                      <a:endParaRPr lang="cs-CZ" sz="140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 3 120 Kč, (15 %)</a:t>
                      </a:r>
                      <a:endParaRPr lang="cs-CZ" sz="14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29797574"/>
                  </a:ext>
                </a:extLst>
              </a:tr>
              <a:tr h="715294"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pokoj II. kategorie</a:t>
                      </a:r>
                      <a:endParaRPr lang="cs-CZ" sz="140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900 Kč</a:t>
                      </a:r>
                      <a:endParaRPr lang="cs-CZ" sz="140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1 976 Kč (9,5 %)</a:t>
                      </a:r>
                      <a:endParaRPr lang="cs-CZ" sz="14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900 Kč</a:t>
                      </a:r>
                      <a:endParaRPr lang="cs-CZ" sz="140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1 976 Kč,  (9,5 %)</a:t>
                      </a:r>
                      <a:endParaRPr lang="cs-CZ" sz="14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Aptos" panose="020B00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44495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9970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BB72F6-69C9-B3B8-8700-CCF25E0DEA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72E735-EFDF-C534-D1BF-17A338F59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659" y="1555811"/>
            <a:ext cx="11017189" cy="1518129"/>
          </a:xfrm>
        </p:spPr>
        <p:txBody>
          <a:bodyPr/>
          <a:lstStyle/>
          <a:p>
            <a:pPr marL="108000" indent="0" algn="ctr">
              <a:buNone/>
            </a:pPr>
            <a:r>
              <a:rPr lang="cs-CZ" sz="8000" b="1" dirty="0">
                <a:solidFill>
                  <a:schemeClr val="accent1"/>
                </a:solidFill>
                <a:latin typeface="+mn-lt"/>
              </a:rPr>
              <a:t>Výzvy</a:t>
            </a:r>
            <a:endParaRPr lang="cs-CZ" sz="8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E5596D9-FDFB-FF1B-B5B0-573FC6313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9002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DCE117-881C-FAB8-6406-1E52AF233C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8A33ED-C900-78EB-DDEA-2782861E3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516151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Calibri"/>
                <a:cs typeface="Calibri"/>
              </a:rPr>
              <a:t>výzvy</a:t>
            </a:r>
            <a:endParaRPr lang="cs-CZ" sz="20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7BA932-B01D-F855-FF8F-6A7B72619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19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1C6203B-D11E-3B94-DE5B-7DD23BB7B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4778" y="1576551"/>
            <a:ext cx="10448925" cy="3358056"/>
          </a:xfrm>
        </p:spPr>
        <p:txBody>
          <a:bodyPr vert="horz" lIns="0" tIns="0" rIns="0" bIns="0" rtlCol="0" anchor="t">
            <a:noAutofit/>
          </a:bodyPr>
          <a:lstStyle/>
          <a:p>
            <a:pPr algn="l"/>
            <a:r>
              <a:rPr lang="cs-CZ" sz="3200" dirty="0">
                <a:latin typeface="+mn-lt"/>
                <a:sym typeface="Wingdings" panose="05000000000000000000" pitchFamily="2" charset="2"/>
              </a:rPr>
              <a:t>Přechod AK VOV pod „nový“ NAÚ</a:t>
            </a:r>
          </a:p>
          <a:p>
            <a:pPr marL="108000" indent="0" algn="l">
              <a:buNone/>
            </a:pPr>
            <a:endParaRPr lang="cs-CZ" sz="3200" dirty="0">
              <a:latin typeface="+mn-lt"/>
              <a:sym typeface="Wingdings" panose="05000000000000000000" pitchFamily="2" charset="2"/>
            </a:endParaRPr>
          </a:p>
          <a:p>
            <a:pPr algn="l"/>
            <a:r>
              <a:rPr lang="cs-CZ" sz="3200" dirty="0">
                <a:latin typeface="+mn-lt"/>
                <a:sym typeface="Wingdings" panose="05000000000000000000" pitchFamily="2" charset="2"/>
              </a:rPr>
              <a:t>Programy krátkého cyklu na VOŠ</a:t>
            </a:r>
          </a:p>
          <a:p>
            <a:pPr marL="108000" indent="0" algn="l">
              <a:buNone/>
            </a:pPr>
            <a:endParaRPr lang="cs-CZ" sz="3200" dirty="0">
              <a:latin typeface="+mn-lt"/>
              <a:sym typeface="Wingdings" panose="05000000000000000000" pitchFamily="2" charset="2"/>
            </a:endParaRPr>
          </a:p>
          <a:p>
            <a:pPr algn="l"/>
            <a:r>
              <a:rPr lang="cs-CZ" sz="3200" dirty="0">
                <a:latin typeface="+mn-lt"/>
                <a:sym typeface="Wingdings" panose="05000000000000000000" pitchFamily="2" charset="2"/>
              </a:rPr>
              <a:t>Modernizace institutu školské právnické osoby</a:t>
            </a:r>
          </a:p>
          <a:p>
            <a:pPr marL="107950" lvl="1"/>
            <a:endParaRPr lang="cs-CZ" dirty="0">
              <a:latin typeface="+mn-lt"/>
              <a:cs typeface="Calibri Light" panose="020F0302020204030204" pitchFamily="34" charset="0"/>
            </a:endParaRPr>
          </a:p>
          <a:p>
            <a:pPr marL="107950" indent="0">
              <a:buNone/>
            </a:pPr>
            <a:endParaRPr lang="cs-CZ" dirty="0">
              <a:cs typeface="Calibri Light" panose="020F0302020204030204" pitchFamily="34" charset="0"/>
            </a:endParaRPr>
          </a:p>
          <a:p>
            <a:pPr marL="323850" indent="-215900"/>
            <a:endParaRPr lang="cs-CZ" dirty="0"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567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893D40-B1A6-48C9-468D-D09AA3AB1D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6C3720-FFAB-0F73-8699-988CB6C45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659" y="1555811"/>
            <a:ext cx="11017189" cy="1518129"/>
          </a:xfrm>
        </p:spPr>
        <p:txBody>
          <a:bodyPr/>
          <a:lstStyle/>
          <a:p>
            <a:pPr marL="108000" indent="0" algn="ctr">
              <a:buNone/>
            </a:pPr>
            <a:r>
              <a:rPr lang="cs-CZ" sz="8000" b="1" dirty="0">
                <a:solidFill>
                  <a:schemeClr val="accent1"/>
                </a:solidFill>
                <a:latin typeface="+mn-lt"/>
              </a:rPr>
              <a:t>Trocha statistiky</a:t>
            </a:r>
            <a:endParaRPr lang="cs-CZ" sz="8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7D8EF53-8AFC-C947-9850-AEA403938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</a:t>
            </a:fld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3487445-1C9A-4CBD-B543-0A6498D03C66}"/>
              </a:ext>
            </a:extLst>
          </p:cNvPr>
          <p:cNvSpPr txBox="1"/>
          <p:nvPr/>
        </p:nvSpPr>
        <p:spPr>
          <a:xfrm>
            <a:off x="591206" y="4903075"/>
            <a:ext cx="98613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>
              <a:hlinkClick r:id="rId2"/>
            </a:endParaRPr>
          </a:p>
          <a:p>
            <a:r>
              <a:rPr lang="cs-CZ" dirty="0">
                <a:hlinkClick r:id="rId2"/>
              </a:rPr>
              <a:t>https://data.cermat.cz/aktuality/aktualita/297-data-o-prihlaskach-do-oboru-ss-v-1-kole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https://www.vzdelavanivdatech.cz/sekceSS1.php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28184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1206D-7407-EECD-0A7E-D65CB429A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2263806"/>
            <a:ext cx="10838169" cy="1660123"/>
          </a:xfrm>
        </p:spPr>
        <p:txBody>
          <a:bodyPr>
            <a:normAutofit/>
          </a:bodyPr>
          <a:lstStyle/>
          <a:p>
            <a:pPr algn="ctr"/>
            <a:r>
              <a:rPr lang="cs-CZ" sz="6000" b="1"/>
              <a:t>Děkujeme vám za pozornost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416A2-F99E-9F3E-D0BF-3B790AC3E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239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B64C915-38BF-AE2D-FA2B-944E240FF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3</a:t>
            </a:fld>
            <a:endParaRPr lang="cs-CZ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41B09A5-CD0A-E891-CEE6-0A14B1600C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037" y="428625"/>
            <a:ext cx="9305925" cy="600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556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23F87F-F0D6-979D-AF60-037482A76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7" y="155274"/>
            <a:ext cx="10838169" cy="323592"/>
          </a:xfrm>
        </p:spPr>
        <p:txBody>
          <a:bodyPr/>
          <a:lstStyle/>
          <a:p>
            <a:r>
              <a:rPr lang="cs-CZ" b="1" dirty="0"/>
              <a:t>Trendy ve středním vzdělávání – vstup do středních škol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6C88EFB-5FFF-7406-7C2B-DF67057BE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4</a:t>
            </a:fld>
            <a:endParaRPr lang="cs-CZ"/>
          </a:p>
        </p:txBody>
      </p:sp>
      <p:sp>
        <p:nvSpPr>
          <p:cNvPr id="5" name="Zástupný symbol pro obsah 1">
            <a:extLst>
              <a:ext uri="{FF2B5EF4-FFF2-40B4-BE49-F238E27FC236}">
                <a16:creationId xmlns:a16="http://schemas.microsoft.com/office/drawing/2014/main" id="{893C4625-DCBD-2CE8-B039-3E5159FE2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6949" y="531106"/>
            <a:ext cx="7571184" cy="36004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418E96"/>
                </a:solidFill>
              </a:rPr>
              <a:t>Podíly žáků ve SOŠ přijatých do 1. r. (E+H+M+L0 denní) </a:t>
            </a:r>
            <a:r>
              <a:rPr lang="cs-CZ" sz="2400" dirty="0">
                <a:solidFill>
                  <a:srgbClr val="418E96"/>
                </a:solidFill>
              </a:rPr>
              <a:t>– </a:t>
            </a:r>
            <a:r>
              <a:rPr lang="cs-CZ" sz="2400" b="1" i="1" dirty="0">
                <a:solidFill>
                  <a:srgbClr val="418E96"/>
                </a:solidFill>
              </a:rPr>
              <a:t>zdroj statistika NPI ČR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825CA92-930D-6C7A-B5C8-A04808A2DB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9389" y="804633"/>
            <a:ext cx="8714490" cy="5625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278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EDD952-5BA9-EED3-B1F0-8D2527C62F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délník 21">
            <a:extLst>
              <a:ext uri="{FF2B5EF4-FFF2-40B4-BE49-F238E27FC236}">
                <a16:creationId xmlns:a16="http://schemas.microsoft.com/office/drawing/2014/main" id="{659A9C32-F12A-7581-F3EE-408ADB0DF99C}"/>
              </a:ext>
            </a:extLst>
          </p:cNvPr>
          <p:cNvSpPr/>
          <p:nvPr/>
        </p:nvSpPr>
        <p:spPr>
          <a:xfrm>
            <a:off x="95250" y="6030597"/>
            <a:ext cx="11677650" cy="1035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EDFB19B8-B7DD-C7D1-23C0-4009F904C062}"/>
              </a:ext>
            </a:extLst>
          </p:cNvPr>
          <p:cNvSpPr txBox="1"/>
          <p:nvPr/>
        </p:nvSpPr>
        <p:spPr>
          <a:xfrm>
            <a:off x="5870765" y="4505129"/>
            <a:ext cx="5955922" cy="8588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 anchor="b">
            <a:noAutofit/>
          </a:bodyPr>
          <a:lstStyle/>
          <a:p>
            <a:pPr marL="2250" algn="ctr">
              <a:spcBef>
                <a:spcPts val="1200"/>
              </a:spcBef>
              <a:spcAft>
                <a:spcPts val="1200"/>
              </a:spcAft>
            </a:pPr>
            <a:r>
              <a:rPr lang="cs-CZ" sz="1400" b="1">
                <a:solidFill>
                  <a:schemeClr val="tx1">
                    <a:lumMod val="75000"/>
                    <a:lumOff val="25000"/>
                  </a:schemeClr>
                </a:solidFill>
              </a:rPr>
              <a:t>Počet volných míst v 1. ročnících (tis.)</a:t>
            </a:r>
          </a:p>
        </p:txBody>
      </p:sp>
      <p:sp>
        <p:nvSpPr>
          <p:cNvPr id="10" name="Nadpis 9">
            <a:extLst>
              <a:ext uri="{FF2B5EF4-FFF2-40B4-BE49-F238E27FC236}">
                <a16:creationId xmlns:a16="http://schemas.microsoft.com/office/drawing/2014/main" id="{048FE791-8370-3F21-576A-A58094344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552" y="198438"/>
            <a:ext cx="11592896" cy="698305"/>
          </a:xfrm>
        </p:spPr>
        <p:txBody>
          <a:bodyPr/>
          <a:lstStyle/>
          <a:p>
            <a:r>
              <a:rPr lang="cs-CZ" sz="3600"/>
              <a:t>počet přihlášených </a:t>
            </a:r>
            <a:r>
              <a:rPr lang="cs-CZ" sz="3600" b="1"/>
              <a:t>uchazečů</a:t>
            </a:r>
            <a:r>
              <a:rPr lang="cs-CZ" sz="3600"/>
              <a:t> a počet </a:t>
            </a:r>
            <a:r>
              <a:rPr lang="cs-CZ" sz="3600" b="1"/>
              <a:t>volných míst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92C8E41-64B4-5217-DE2C-3D56F3E91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88508D-7738-4A58-B910-83BF47AB7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EE1D2C45-E791-DBBE-02CE-3767DA1BEA69}"/>
              </a:ext>
            </a:extLst>
          </p:cNvPr>
          <p:cNvSpPr txBox="1"/>
          <p:nvPr/>
        </p:nvSpPr>
        <p:spPr>
          <a:xfrm>
            <a:off x="288857" y="910596"/>
            <a:ext cx="5438778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00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b="1"/>
              <a:t>Celkový</a:t>
            </a:r>
            <a:r>
              <a:rPr lang="cs-CZ"/>
              <a:t> počet </a:t>
            </a:r>
            <a:r>
              <a:rPr lang="cs-CZ" b="1"/>
              <a:t>uchazečů</a:t>
            </a:r>
            <a:r>
              <a:rPr lang="cs-CZ"/>
              <a:t> </a:t>
            </a:r>
            <a:r>
              <a:rPr lang="cs-CZ" b="1"/>
              <a:t>159,0 tis. </a:t>
            </a:r>
            <a:r>
              <a:rPr lang="cs-CZ"/>
              <a:t>(loni 157,0 tis.), meziroční nárůst 2,0 tis. (+1,3 %)</a:t>
            </a:r>
          </a:p>
          <a:p>
            <a:pPr marL="28800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/>
              <a:t>Do </a:t>
            </a:r>
            <a:r>
              <a:rPr lang="cs-CZ" b="1"/>
              <a:t>4letých a kratších oborů </a:t>
            </a:r>
            <a:r>
              <a:rPr lang="cs-CZ"/>
              <a:t>se přihlásilo </a:t>
            </a:r>
            <a:r>
              <a:rPr lang="cs-CZ" b="1"/>
              <a:t>132,5 tis.</a:t>
            </a:r>
            <a:r>
              <a:rPr lang="cs-CZ"/>
              <a:t>, oproti 2024 nárůst 2,8 tis. (+2,1 %). </a:t>
            </a:r>
          </a:p>
          <a:p>
            <a:pPr marL="28800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/>
              <a:t>Počet</a:t>
            </a:r>
            <a:r>
              <a:rPr lang="cs-CZ" b="1"/>
              <a:t> volných míst </a:t>
            </a:r>
            <a:r>
              <a:rPr lang="cs-CZ"/>
              <a:t>ve</a:t>
            </a:r>
            <a:r>
              <a:rPr lang="cs-CZ" b="1"/>
              <a:t> 4letých </a:t>
            </a:r>
            <a:r>
              <a:rPr lang="cs-CZ"/>
              <a:t>a kratších oborech </a:t>
            </a:r>
            <a:r>
              <a:rPr lang="cs-CZ" b="1"/>
              <a:t>152,5 tis., </a:t>
            </a:r>
            <a:r>
              <a:rPr lang="cs-CZ"/>
              <a:t>meziroční pokles o 1,2 tis.</a:t>
            </a:r>
          </a:p>
          <a:p>
            <a:pPr marL="28800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b="1"/>
              <a:t>8letá gymnázia </a:t>
            </a:r>
            <a:r>
              <a:rPr lang="cs-CZ"/>
              <a:t>– </a:t>
            </a:r>
            <a:r>
              <a:rPr lang="cs-CZ" b="1"/>
              <a:t>19,4 tis. uchazečů</a:t>
            </a:r>
            <a:r>
              <a:rPr lang="cs-CZ"/>
              <a:t>, meziročně srovnatelné</a:t>
            </a:r>
          </a:p>
          <a:p>
            <a:pPr marL="28800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/>
              <a:t>Počet </a:t>
            </a:r>
            <a:r>
              <a:rPr lang="cs-CZ" b="1"/>
              <a:t>volných míst </a:t>
            </a:r>
            <a:r>
              <a:rPr lang="cs-CZ"/>
              <a:t>v </a:t>
            </a:r>
            <a:r>
              <a:rPr lang="cs-CZ" b="1"/>
              <a:t>8letých gymnáziích 9,3 tis.</a:t>
            </a:r>
            <a:r>
              <a:rPr lang="cs-CZ"/>
              <a:t>, nepatrný meziroční nárůst</a:t>
            </a:r>
            <a:endParaRPr lang="cs-CZ" b="1"/>
          </a:p>
          <a:p>
            <a:pPr marL="28800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b="1"/>
              <a:t>6letá gymnázia </a:t>
            </a:r>
            <a:r>
              <a:rPr lang="cs-CZ"/>
              <a:t>– </a:t>
            </a:r>
            <a:r>
              <a:rPr lang="cs-CZ" b="1"/>
              <a:t>7,1 tis. </a:t>
            </a:r>
            <a:r>
              <a:rPr lang="cs-CZ"/>
              <a:t>uchazečů, o 0,7 tis. méně než v roce 2024 (-8,4 %)</a:t>
            </a:r>
          </a:p>
          <a:p>
            <a:pPr marL="28800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/>
              <a:t>Počet </a:t>
            </a:r>
            <a:r>
              <a:rPr lang="cs-CZ" b="1"/>
              <a:t>volných míst </a:t>
            </a:r>
            <a:r>
              <a:rPr lang="cs-CZ"/>
              <a:t>v </a:t>
            </a:r>
            <a:r>
              <a:rPr lang="cs-CZ" b="1"/>
              <a:t>6letých gymnáziích 2,5 tis.</a:t>
            </a:r>
            <a:r>
              <a:rPr lang="cs-CZ"/>
              <a:t>, oproti roku 2024 bez výrazných změn</a:t>
            </a:r>
            <a:endParaRPr lang="cs-CZ" b="1"/>
          </a:p>
          <a:p>
            <a:pPr marL="28800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b="1"/>
              <a:t>Nárůst počtu přihlášek na uchazeče </a:t>
            </a:r>
            <a:r>
              <a:rPr lang="cs-CZ"/>
              <a:t>mezi zájemci o 4leté obory – </a:t>
            </a:r>
            <a:r>
              <a:rPr lang="cs-CZ" b="1"/>
              <a:t>3 a více přihlášek </a:t>
            </a:r>
            <a:r>
              <a:rPr lang="cs-CZ"/>
              <a:t>podalo </a:t>
            </a:r>
            <a:r>
              <a:rPr lang="cs-CZ" b="1"/>
              <a:t>85 %</a:t>
            </a:r>
            <a:r>
              <a:rPr lang="cs-CZ"/>
              <a:t> z nich</a:t>
            </a:r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3660D4E9-C7CC-D384-9143-48DAFAA19D54}"/>
              </a:ext>
            </a:extLst>
          </p:cNvPr>
          <p:cNvSpPr/>
          <p:nvPr/>
        </p:nvSpPr>
        <p:spPr>
          <a:xfrm>
            <a:off x="7082318" y="4568211"/>
            <a:ext cx="789614" cy="452008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/>
              <a:t>152,5</a:t>
            </a:r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E216B527-A93A-2AB1-A068-EBB3B1874CA2}"/>
              </a:ext>
            </a:extLst>
          </p:cNvPr>
          <p:cNvSpPr/>
          <p:nvPr/>
        </p:nvSpPr>
        <p:spPr>
          <a:xfrm>
            <a:off x="6206018" y="4568211"/>
            <a:ext cx="789614" cy="45200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/>
              <a:t>153,7</a:t>
            </a:r>
          </a:p>
        </p:txBody>
      </p:sp>
      <p:sp>
        <p:nvSpPr>
          <p:cNvPr id="12" name="Obdélník: se zakulacenými rohy 11">
            <a:extLst>
              <a:ext uri="{FF2B5EF4-FFF2-40B4-BE49-F238E27FC236}">
                <a16:creationId xmlns:a16="http://schemas.microsoft.com/office/drawing/2014/main" id="{6948E67F-6D90-8371-B21F-A08B308CEEFF}"/>
              </a:ext>
            </a:extLst>
          </p:cNvPr>
          <p:cNvSpPr/>
          <p:nvPr/>
        </p:nvSpPr>
        <p:spPr>
          <a:xfrm>
            <a:off x="8926993" y="4568211"/>
            <a:ext cx="789614" cy="452008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/>
              <a:t>9,3</a:t>
            </a:r>
          </a:p>
        </p:txBody>
      </p:sp>
      <p:sp>
        <p:nvSpPr>
          <p:cNvPr id="15" name="Obdélník: se zakulacenými rohy 14">
            <a:extLst>
              <a:ext uri="{FF2B5EF4-FFF2-40B4-BE49-F238E27FC236}">
                <a16:creationId xmlns:a16="http://schemas.microsoft.com/office/drawing/2014/main" id="{FED322E1-BDD4-B9BF-C52E-6A1BFC2DC873}"/>
              </a:ext>
            </a:extLst>
          </p:cNvPr>
          <p:cNvSpPr/>
          <p:nvPr/>
        </p:nvSpPr>
        <p:spPr>
          <a:xfrm>
            <a:off x="8028468" y="4568211"/>
            <a:ext cx="789614" cy="45200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/>
              <a:t>9,2</a:t>
            </a:r>
          </a:p>
        </p:txBody>
      </p:sp>
      <p:sp>
        <p:nvSpPr>
          <p:cNvPr id="16" name="Obdélník: se zakulacenými rohy 15">
            <a:extLst>
              <a:ext uri="{FF2B5EF4-FFF2-40B4-BE49-F238E27FC236}">
                <a16:creationId xmlns:a16="http://schemas.microsoft.com/office/drawing/2014/main" id="{2A1B6A44-D210-EF16-8C01-ADF47DABB516}"/>
              </a:ext>
            </a:extLst>
          </p:cNvPr>
          <p:cNvSpPr/>
          <p:nvPr/>
        </p:nvSpPr>
        <p:spPr>
          <a:xfrm>
            <a:off x="10783262" y="4568211"/>
            <a:ext cx="789614" cy="452008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/>
              <a:t>2,5</a:t>
            </a:r>
          </a:p>
        </p:txBody>
      </p:sp>
      <p:sp>
        <p:nvSpPr>
          <p:cNvPr id="18" name="Obdélník: se zakulacenými rohy 17">
            <a:extLst>
              <a:ext uri="{FF2B5EF4-FFF2-40B4-BE49-F238E27FC236}">
                <a16:creationId xmlns:a16="http://schemas.microsoft.com/office/drawing/2014/main" id="{97A0F4DE-1CBE-A0C4-CBCE-76DEEA1D2A26}"/>
              </a:ext>
            </a:extLst>
          </p:cNvPr>
          <p:cNvSpPr/>
          <p:nvPr/>
        </p:nvSpPr>
        <p:spPr>
          <a:xfrm>
            <a:off x="9911242" y="4568211"/>
            <a:ext cx="789614" cy="45200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/>
              <a:t>2,5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7C82094A-59A2-5761-1AAA-342CA2FA150B}"/>
              </a:ext>
            </a:extLst>
          </p:cNvPr>
          <p:cNvSpPr txBox="1"/>
          <p:nvPr/>
        </p:nvSpPr>
        <p:spPr>
          <a:xfrm>
            <a:off x="5870764" y="5489182"/>
            <a:ext cx="5955923" cy="8588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 anchor="b">
            <a:noAutofit/>
          </a:bodyPr>
          <a:lstStyle/>
          <a:p>
            <a:pPr marL="2250" algn="ctr">
              <a:spcBef>
                <a:spcPts val="1200"/>
              </a:spcBef>
              <a:spcAft>
                <a:spcPts val="1200"/>
              </a:spcAft>
            </a:pPr>
            <a:r>
              <a:rPr lang="cs-CZ" sz="1400" b="1">
                <a:solidFill>
                  <a:schemeClr val="tx1">
                    <a:lumMod val="50000"/>
                    <a:lumOff val="50000"/>
                  </a:schemeClr>
                </a:solidFill>
              </a:rPr>
              <a:t>Průměrný počet přihlášek na uchazeče</a:t>
            </a:r>
          </a:p>
        </p:txBody>
      </p:sp>
      <p:sp>
        <p:nvSpPr>
          <p:cNvPr id="30" name="Obdélník: se zakulacenými rohy 29">
            <a:extLst>
              <a:ext uri="{FF2B5EF4-FFF2-40B4-BE49-F238E27FC236}">
                <a16:creationId xmlns:a16="http://schemas.microsoft.com/office/drawing/2014/main" id="{EB158961-F05C-2DAD-B04F-C4162F30967F}"/>
              </a:ext>
            </a:extLst>
          </p:cNvPr>
          <p:cNvSpPr/>
          <p:nvPr/>
        </p:nvSpPr>
        <p:spPr>
          <a:xfrm>
            <a:off x="7082318" y="5594573"/>
            <a:ext cx="789614" cy="452008"/>
          </a:xfrm>
          <a:prstGeom prst="roundRect">
            <a:avLst/>
          </a:prstGeom>
          <a:solidFill>
            <a:schemeClr val="tx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/>
              <a:t>2,82</a:t>
            </a:r>
          </a:p>
        </p:txBody>
      </p:sp>
      <p:sp>
        <p:nvSpPr>
          <p:cNvPr id="31" name="Obdélník: se zakulacenými rohy 30">
            <a:extLst>
              <a:ext uri="{FF2B5EF4-FFF2-40B4-BE49-F238E27FC236}">
                <a16:creationId xmlns:a16="http://schemas.microsoft.com/office/drawing/2014/main" id="{A6D4CB10-A9A7-9DB8-4CB5-EF5F98770905}"/>
              </a:ext>
            </a:extLst>
          </p:cNvPr>
          <p:cNvSpPr/>
          <p:nvPr/>
        </p:nvSpPr>
        <p:spPr>
          <a:xfrm>
            <a:off x="6206018" y="5594573"/>
            <a:ext cx="789614" cy="452008"/>
          </a:xfrm>
          <a:prstGeom prst="roundRect">
            <a:avLst/>
          </a:prstGeom>
          <a:solidFill>
            <a:schemeClr val="bg1">
              <a:lumMod val="6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/>
              <a:t>2,77</a:t>
            </a:r>
          </a:p>
        </p:txBody>
      </p:sp>
      <p:sp>
        <p:nvSpPr>
          <p:cNvPr id="32" name="Obdélník: se zakulacenými rohy 31">
            <a:extLst>
              <a:ext uri="{FF2B5EF4-FFF2-40B4-BE49-F238E27FC236}">
                <a16:creationId xmlns:a16="http://schemas.microsoft.com/office/drawing/2014/main" id="{53D6A97E-A544-7F82-C294-159487E1F9FF}"/>
              </a:ext>
            </a:extLst>
          </p:cNvPr>
          <p:cNvSpPr/>
          <p:nvPr/>
        </p:nvSpPr>
        <p:spPr>
          <a:xfrm>
            <a:off x="8926993" y="5600948"/>
            <a:ext cx="789614" cy="452008"/>
          </a:xfrm>
          <a:prstGeom prst="roundRect">
            <a:avLst/>
          </a:prstGeom>
          <a:solidFill>
            <a:schemeClr val="tx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/>
              <a:t>2,15</a:t>
            </a:r>
          </a:p>
        </p:txBody>
      </p:sp>
      <p:sp>
        <p:nvSpPr>
          <p:cNvPr id="33" name="Obdélník: se zakulacenými rohy 32">
            <a:extLst>
              <a:ext uri="{FF2B5EF4-FFF2-40B4-BE49-F238E27FC236}">
                <a16:creationId xmlns:a16="http://schemas.microsoft.com/office/drawing/2014/main" id="{8C2120D7-EA86-58AC-182D-18A50073AFFF}"/>
              </a:ext>
            </a:extLst>
          </p:cNvPr>
          <p:cNvSpPr/>
          <p:nvPr/>
        </p:nvSpPr>
        <p:spPr>
          <a:xfrm>
            <a:off x="8028468" y="5594573"/>
            <a:ext cx="789614" cy="452008"/>
          </a:xfrm>
          <a:prstGeom prst="roundRect">
            <a:avLst/>
          </a:prstGeom>
          <a:solidFill>
            <a:schemeClr val="bg1">
              <a:lumMod val="6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/>
              <a:t>2,16</a:t>
            </a:r>
          </a:p>
        </p:txBody>
      </p:sp>
      <p:sp>
        <p:nvSpPr>
          <p:cNvPr id="34" name="Obdélník: se zakulacenými rohy 33">
            <a:extLst>
              <a:ext uri="{FF2B5EF4-FFF2-40B4-BE49-F238E27FC236}">
                <a16:creationId xmlns:a16="http://schemas.microsoft.com/office/drawing/2014/main" id="{785EC402-913B-68CC-4F33-8A24A8ABDF88}"/>
              </a:ext>
            </a:extLst>
          </p:cNvPr>
          <p:cNvSpPr/>
          <p:nvPr/>
        </p:nvSpPr>
        <p:spPr>
          <a:xfrm>
            <a:off x="10783262" y="5600948"/>
            <a:ext cx="789614" cy="452008"/>
          </a:xfrm>
          <a:prstGeom prst="roundRect">
            <a:avLst/>
          </a:prstGeom>
          <a:solidFill>
            <a:schemeClr val="tx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/>
              <a:t>2,25</a:t>
            </a:r>
          </a:p>
        </p:txBody>
      </p:sp>
      <p:sp>
        <p:nvSpPr>
          <p:cNvPr id="35" name="Obdélník: se zakulacenými rohy 34">
            <a:extLst>
              <a:ext uri="{FF2B5EF4-FFF2-40B4-BE49-F238E27FC236}">
                <a16:creationId xmlns:a16="http://schemas.microsoft.com/office/drawing/2014/main" id="{F085BA1F-16B4-988F-2D8B-C6AB8CEAF944}"/>
              </a:ext>
            </a:extLst>
          </p:cNvPr>
          <p:cNvSpPr/>
          <p:nvPr/>
        </p:nvSpPr>
        <p:spPr>
          <a:xfrm>
            <a:off x="9911242" y="5590364"/>
            <a:ext cx="789614" cy="452008"/>
          </a:xfrm>
          <a:prstGeom prst="roundRect">
            <a:avLst/>
          </a:prstGeom>
          <a:solidFill>
            <a:schemeClr val="bg1">
              <a:lumMod val="6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/>
              <a:t>2,25</a:t>
            </a:r>
          </a:p>
        </p:txBody>
      </p:sp>
      <p:pic>
        <p:nvPicPr>
          <p:cNvPr id="39" name="Obrázek 38">
            <a:extLst>
              <a:ext uri="{FF2B5EF4-FFF2-40B4-BE49-F238E27FC236}">
                <a16:creationId xmlns:a16="http://schemas.microsoft.com/office/drawing/2014/main" id="{70D37A74-03D3-9B9C-B962-72EC7D0B88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0765" y="916889"/>
            <a:ext cx="5955922" cy="3574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937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6E6131-81F4-19D3-5E00-106787DF6F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>
            <a:extLst>
              <a:ext uri="{FF2B5EF4-FFF2-40B4-BE49-F238E27FC236}">
                <a16:creationId xmlns:a16="http://schemas.microsoft.com/office/drawing/2014/main" id="{CE054577-5C2C-6670-0844-8E54DABE8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69863"/>
            <a:ext cx="10972800" cy="820739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700" kern="1200" cap="all" baseline="0">
                <a:latin typeface="+mj-lt"/>
                <a:ea typeface="+mj-ea"/>
                <a:cs typeface="+mj-cs"/>
              </a:rPr>
              <a:t>uchazeči O </a:t>
            </a:r>
            <a:r>
              <a:rPr lang="cs-CZ" sz="3700" b="1" kern="1200" cap="all" baseline="0">
                <a:latin typeface="+mj-lt"/>
                <a:ea typeface="+mj-ea"/>
                <a:cs typeface="+mj-cs"/>
              </a:rPr>
              <a:t>4letÉ oborY </a:t>
            </a:r>
            <a:r>
              <a:rPr lang="cs-CZ" sz="3700" kern="1200" cap="all" baseline="0">
                <a:latin typeface="+mj-lt"/>
                <a:ea typeface="+mj-ea"/>
                <a:cs typeface="+mj-cs"/>
              </a:rPr>
              <a:t>PODLE </a:t>
            </a:r>
            <a:r>
              <a:rPr lang="cs-CZ" sz="3700" b="1" kern="1200" cap="all" baseline="0">
                <a:latin typeface="+mj-lt"/>
                <a:ea typeface="+mj-ea"/>
                <a:cs typeface="+mj-cs"/>
              </a:rPr>
              <a:t>TYPU ŠKOLY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86AADDA-1A6B-B44E-D23F-93FD484D44CB}"/>
              </a:ext>
            </a:extLst>
          </p:cNvPr>
          <p:cNvSpPr txBox="1"/>
          <p:nvPr/>
        </p:nvSpPr>
        <p:spPr bwMode="auto">
          <a:xfrm>
            <a:off x="6991349" y="962027"/>
            <a:ext cx="4991101" cy="50495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42900" indent="-342900" eaLnBrk="0" fontAlgn="base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cs-CZ"/>
              <a:t>Alespoň jednu přihlášku do </a:t>
            </a:r>
            <a:r>
              <a:rPr lang="cs-CZ" b="1"/>
              <a:t>4letých gymnázií</a:t>
            </a:r>
            <a:r>
              <a:rPr lang="cs-CZ"/>
              <a:t> podalo </a:t>
            </a:r>
            <a:r>
              <a:rPr lang="cs-CZ" b="1"/>
              <a:t>19 %</a:t>
            </a:r>
            <a:r>
              <a:rPr lang="cs-CZ"/>
              <a:t> uchazečů (25,3 tis.) uchazečů, mírný meziroční pokles</a:t>
            </a:r>
          </a:p>
          <a:p>
            <a:pPr marL="342900" indent="-342900" eaLnBrk="0" fontAlgn="base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cs-CZ"/>
              <a:t>Nárůst zájmu o </a:t>
            </a:r>
            <a:r>
              <a:rPr lang="cs-CZ" b="1"/>
              <a:t>lycea</a:t>
            </a:r>
            <a:r>
              <a:rPr lang="cs-CZ"/>
              <a:t> – alespoň jednu přihlášku podala </a:t>
            </a:r>
            <a:r>
              <a:rPr lang="cs-CZ" b="1"/>
              <a:t>šestina</a:t>
            </a:r>
            <a:r>
              <a:rPr lang="cs-CZ"/>
              <a:t> (21,9 tis.) uchazečů (o 2,7 tis. více než loni)</a:t>
            </a:r>
          </a:p>
          <a:p>
            <a:pPr marL="342900" indent="-342900" eaLnBrk="0" fontAlgn="base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cs-CZ" b="1"/>
              <a:t>SOŠ </a:t>
            </a:r>
            <a:r>
              <a:rPr lang="cs-CZ"/>
              <a:t>– </a:t>
            </a:r>
            <a:r>
              <a:rPr lang="cs-CZ" b="1"/>
              <a:t>57 %</a:t>
            </a:r>
            <a:r>
              <a:rPr lang="cs-CZ"/>
              <a:t> (75,7 tis.) uchazečů, mírný meziroční pokles relativního zastoupení</a:t>
            </a:r>
          </a:p>
          <a:p>
            <a:pPr marL="342900" indent="-342900" eaLnBrk="0" fontAlgn="base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cs-CZ" b="1"/>
              <a:t>SOU s maturitou </a:t>
            </a:r>
            <a:r>
              <a:rPr lang="cs-CZ"/>
              <a:t>– </a:t>
            </a:r>
            <a:r>
              <a:rPr lang="cs-CZ" b="1"/>
              <a:t>14 %</a:t>
            </a:r>
            <a:r>
              <a:rPr lang="cs-CZ"/>
              <a:t> uchazečů, mírný nárůst oproti roku 2024</a:t>
            </a:r>
          </a:p>
          <a:p>
            <a:pPr marL="342900" indent="-342900" eaLnBrk="0" fontAlgn="base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cs-CZ" b="1"/>
              <a:t>SOU s výučním listem </a:t>
            </a:r>
            <a:r>
              <a:rPr lang="cs-CZ"/>
              <a:t>– alespoň jednu přihlášku podalo necelých </a:t>
            </a:r>
            <a:r>
              <a:rPr lang="cs-CZ" b="1"/>
              <a:t>39 %</a:t>
            </a:r>
            <a:r>
              <a:rPr lang="cs-CZ"/>
              <a:t> (51,3 tis.) uchazečů</a:t>
            </a:r>
          </a:p>
          <a:p>
            <a:pPr marL="342900" indent="-342900" eaLnBrk="0" fontAlgn="base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cs-CZ" b="1"/>
              <a:t>Nástavbové studium </a:t>
            </a:r>
            <a:r>
              <a:rPr lang="cs-CZ"/>
              <a:t>– </a:t>
            </a:r>
            <a:r>
              <a:rPr lang="cs-CZ" b="1"/>
              <a:t>9,8 tis.</a:t>
            </a:r>
            <a:r>
              <a:rPr lang="cs-CZ"/>
              <a:t>, meziroční nárůst počtu uchazečů o 1,5 tis. (+18 %)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852F4A9-C365-1240-6741-42389EF7F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7C88508D-7738-4A58-B910-83BF47AB7EE8}" type="slidenum">
              <a:rPr lang="cs-CZ" kern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  <a:defRPr/>
              </a:pPr>
              <a:t>6</a:t>
            </a:fld>
            <a:endParaRPr lang="cs-CZ" kern="1200">
              <a:solidFill>
                <a:prstClr val="black">
                  <a:tint val="75000"/>
                </a:prst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0CD06809-0D35-1F21-841A-E48B416D1D1F}"/>
              </a:ext>
            </a:extLst>
          </p:cNvPr>
          <p:cNvGraphicFramePr>
            <a:graphicFrameLocks noGrp="1"/>
          </p:cNvGraphicFramePr>
          <p:nvPr/>
        </p:nvGraphicFramePr>
        <p:xfrm>
          <a:off x="219075" y="4933950"/>
          <a:ext cx="6486525" cy="1068072"/>
        </p:xfrm>
        <a:graphic>
          <a:graphicData uri="http://schemas.openxmlformats.org/drawingml/2006/table">
            <a:tbl>
              <a:tblPr firstRow="1" firstCol="1">
                <a:tableStyleId>{3B4B98B0-60AC-42C2-AFA5-B58CD77FA1E5}</a:tableStyleId>
              </a:tblPr>
              <a:tblGrid>
                <a:gridCol w="552450">
                  <a:extLst>
                    <a:ext uri="{9D8B030D-6E8A-4147-A177-3AD203B41FA5}">
                      <a16:colId xmlns:a16="http://schemas.microsoft.com/office/drawing/2014/main" val="3679559646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1276507208"/>
                    </a:ext>
                  </a:extLst>
                </a:gridCol>
                <a:gridCol w="733425">
                  <a:extLst>
                    <a:ext uri="{9D8B030D-6E8A-4147-A177-3AD203B41FA5}">
                      <a16:colId xmlns:a16="http://schemas.microsoft.com/office/drawing/2014/main" val="3165916747"/>
                    </a:ext>
                  </a:extLst>
                </a:gridCol>
                <a:gridCol w="752475">
                  <a:extLst>
                    <a:ext uri="{9D8B030D-6E8A-4147-A177-3AD203B41FA5}">
                      <a16:colId xmlns:a16="http://schemas.microsoft.com/office/drawing/2014/main" val="4136939303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75814983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47225957"/>
                    </a:ext>
                  </a:extLst>
                </a:gridCol>
                <a:gridCol w="781050">
                  <a:extLst>
                    <a:ext uri="{9D8B030D-6E8A-4147-A177-3AD203B41FA5}">
                      <a16:colId xmlns:a16="http://schemas.microsoft.com/office/drawing/2014/main" val="34440433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18317143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40510969"/>
                    </a:ext>
                  </a:extLst>
                </a:gridCol>
              </a:tblGrid>
              <a:tr h="60769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uchazečů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Gymnázia 4letá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Lycea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Střední odborné školy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SOU s maturitní zkouškou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Nástavby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Konzervatoře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SOU s výuč. listem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SOU bez výuč. listu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009384"/>
                  </a:ext>
                </a:extLst>
              </a:tr>
              <a:tr h="23018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>
                          <a:effectLst/>
                        </a:rPr>
                        <a:t>2024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25 591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19 134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74 998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16 809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8 297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48 351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06135955"/>
                  </a:ext>
                </a:extLst>
              </a:tr>
              <a:tr h="23018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>
                          <a:effectLst/>
                        </a:rPr>
                        <a:t>2025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25 313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21 853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75 737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18 402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9 783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51 391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61657361"/>
                  </a:ext>
                </a:extLst>
              </a:tr>
            </a:tbl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BE1CA4BF-D3AF-B457-E7AC-83ADD76F23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588" y="1121328"/>
            <a:ext cx="6584761" cy="3681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246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891493-A2CC-E3AF-815D-FF647FEDB4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021C3FE3-A430-9BD5-1A97-516DC0987B77}"/>
              </a:ext>
            </a:extLst>
          </p:cNvPr>
          <p:cNvSpPr/>
          <p:nvPr/>
        </p:nvSpPr>
        <p:spPr>
          <a:xfrm>
            <a:off x="95250" y="6030597"/>
            <a:ext cx="11677650" cy="1035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Nadpis 9">
            <a:extLst>
              <a:ext uri="{FF2B5EF4-FFF2-40B4-BE49-F238E27FC236}">
                <a16:creationId xmlns:a16="http://schemas.microsoft.com/office/drawing/2014/main" id="{4BCDB027-474E-C822-4B01-5B8D85C9C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0918" y="230562"/>
            <a:ext cx="6115455" cy="1303340"/>
          </a:xfrm>
        </p:spPr>
        <p:txBody>
          <a:bodyPr/>
          <a:lstStyle/>
          <a:p>
            <a:pPr algn="r"/>
            <a:r>
              <a:rPr lang="cs-CZ"/>
              <a:t>nejvíce volené 4leté </a:t>
            </a:r>
            <a:r>
              <a:rPr lang="cs-CZ" b="1"/>
              <a:t>maturitní</a:t>
            </a:r>
            <a:r>
              <a:rPr lang="cs-CZ"/>
              <a:t> obory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AEF6092-C202-46A0-4F96-55125FAE3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88508D-7738-4A58-B910-83BF47AB7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BC0D25BD-9613-589A-E930-1BADFF86D183}"/>
              </a:ext>
            </a:extLst>
          </p:cNvPr>
          <p:cNvSpPr txBox="1"/>
          <p:nvPr/>
        </p:nvSpPr>
        <p:spPr>
          <a:xfrm>
            <a:off x="5493782" y="1835031"/>
            <a:ext cx="648763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00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/>
              <a:t>Po 4letých gymnáziích jsou nejčastější volbou obory SOŠ - </a:t>
            </a:r>
            <a:r>
              <a:rPr lang="cs-CZ" sz="2000" b="1"/>
              <a:t>Obchodní akademie</a:t>
            </a:r>
            <a:r>
              <a:rPr lang="cs-CZ" sz="2000"/>
              <a:t>, </a:t>
            </a:r>
            <a:r>
              <a:rPr lang="cs-CZ" sz="2000" b="1"/>
              <a:t>Informační technologie,</a:t>
            </a:r>
            <a:r>
              <a:rPr lang="cs-CZ" sz="2000"/>
              <a:t> </a:t>
            </a:r>
            <a:r>
              <a:rPr lang="cs-CZ" sz="2000" b="1"/>
              <a:t>Ekonomika a podnikání</a:t>
            </a:r>
            <a:r>
              <a:rPr lang="cs-CZ" sz="2000"/>
              <a:t>, </a:t>
            </a:r>
            <a:r>
              <a:rPr lang="cs-CZ" sz="2000" b="1"/>
              <a:t>Praktická sestra</a:t>
            </a:r>
          </a:p>
          <a:p>
            <a:pPr marL="28800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/>
              <a:t>Mezi</a:t>
            </a:r>
            <a:r>
              <a:rPr lang="cs-CZ" sz="2000" b="1"/>
              <a:t> nástavbovými obory </a:t>
            </a:r>
            <a:r>
              <a:rPr lang="cs-CZ" sz="2000"/>
              <a:t>dominuje obor </a:t>
            </a:r>
            <a:r>
              <a:rPr lang="cs-CZ" sz="2000" b="1"/>
              <a:t>Podnikání</a:t>
            </a:r>
            <a:r>
              <a:rPr lang="cs-CZ" sz="2000"/>
              <a:t>, meziročně nárůst zájmu (+2,9 tis. / +30 %)</a:t>
            </a:r>
          </a:p>
          <a:p>
            <a:pPr marL="28800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000" b="1"/>
              <a:t>Nejvýraznější meziroční změny:</a:t>
            </a:r>
          </a:p>
          <a:p>
            <a:pPr marL="74520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000" b="1"/>
              <a:t>pokles </a:t>
            </a:r>
            <a:r>
              <a:rPr lang="cs-CZ" sz="2000"/>
              <a:t>oboru</a:t>
            </a:r>
            <a:r>
              <a:rPr lang="cs-CZ" sz="2000" b="1"/>
              <a:t> Informační technologie </a:t>
            </a:r>
            <a:r>
              <a:rPr lang="cs-CZ" sz="2000"/>
              <a:t>(-2,1 tis./-12 %)</a:t>
            </a:r>
          </a:p>
          <a:p>
            <a:pPr marL="74520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000" b="1"/>
              <a:t>pokles 4letých gymnázií </a:t>
            </a:r>
            <a:r>
              <a:rPr lang="cs-CZ" sz="2000"/>
              <a:t>(-1,9 tis./-4 %)</a:t>
            </a:r>
          </a:p>
          <a:p>
            <a:pPr marL="74520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000"/>
              <a:t>vstup oboru </a:t>
            </a:r>
            <a:r>
              <a:rPr lang="cs-CZ" sz="2000" b="1"/>
              <a:t>Všeobecné lyceum </a:t>
            </a:r>
            <a:r>
              <a:rPr lang="cs-CZ" sz="2000"/>
              <a:t>(pokusné ověřování)  (1 880 přihlášek)</a:t>
            </a:r>
          </a:p>
        </p:txBody>
      </p:sp>
      <p:grpSp>
        <p:nvGrpSpPr>
          <p:cNvPr id="22" name="Skupina 21">
            <a:extLst>
              <a:ext uri="{FF2B5EF4-FFF2-40B4-BE49-F238E27FC236}">
                <a16:creationId xmlns:a16="http://schemas.microsoft.com/office/drawing/2014/main" id="{B4B19209-4C02-9306-7F75-9D3465198E81}"/>
              </a:ext>
            </a:extLst>
          </p:cNvPr>
          <p:cNvGrpSpPr/>
          <p:nvPr/>
        </p:nvGrpSpPr>
        <p:grpSpPr>
          <a:xfrm>
            <a:off x="505626" y="259314"/>
            <a:ext cx="4979130" cy="6276209"/>
            <a:chOff x="505626" y="259314"/>
            <a:chExt cx="4979130" cy="6276209"/>
          </a:xfrm>
        </p:grpSpPr>
        <p:pic>
          <p:nvPicPr>
            <p:cNvPr id="9" name="Obrázek 8">
              <a:extLst>
                <a:ext uri="{FF2B5EF4-FFF2-40B4-BE49-F238E27FC236}">
                  <a16:creationId xmlns:a16="http://schemas.microsoft.com/office/drawing/2014/main" id="{130EA7B7-D514-DB4A-14D5-86C34D288CA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5626" y="259314"/>
              <a:ext cx="4926394" cy="6276209"/>
            </a:xfrm>
            <a:prstGeom prst="rect">
              <a:avLst/>
            </a:prstGeom>
          </p:spPr>
        </p:pic>
        <p:cxnSp>
          <p:nvCxnSpPr>
            <p:cNvPr id="16" name="Přímá spojnice se šipkou 15">
              <a:extLst>
                <a:ext uri="{FF2B5EF4-FFF2-40B4-BE49-F238E27FC236}">
                  <a16:creationId xmlns:a16="http://schemas.microsoft.com/office/drawing/2014/main" id="{B697AEAD-3CCB-6F7E-62DA-8A9B7D4FF3F4}"/>
                </a:ext>
              </a:extLst>
            </p:cNvPr>
            <p:cNvCxnSpPr/>
            <p:nvPr/>
          </p:nvCxnSpPr>
          <p:spPr>
            <a:xfrm flipH="1" flipV="1">
              <a:off x="3981450" y="1381125"/>
              <a:ext cx="138461" cy="15277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se šipkou 17">
              <a:extLst>
                <a:ext uri="{FF2B5EF4-FFF2-40B4-BE49-F238E27FC236}">
                  <a16:creationId xmlns:a16="http://schemas.microsoft.com/office/drawing/2014/main" id="{CE32DB2A-275E-089D-9969-6C3C69F1240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97121" y="1780434"/>
              <a:ext cx="138898" cy="152776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se šipkou 20">
              <a:extLst>
                <a:ext uri="{FF2B5EF4-FFF2-40B4-BE49-F238E27FC236}">
                  <a16:creationId xmlns:a16="http://schemas.microsoft.com/office/drawing/2014/main" id="{CCFAFD80-96B5-1157-C28D-334068BD82A2}"/>
                </a:ext>
              </a:extLst>
            </p:cNvPr>
            <p:cNvCxnSpPr/>
            <p:nvPr/>
          </p:nvCxnSpPr>
          <p:spPr>
            <a:xfrm flipH="1" flipV="1">
              <a:off x="5346295" y="980323"/>
              <a:ext cx="138461" cy="15277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03750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DFB6F1-5E46-B351-277F-409A636FF7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331AFA2B-4823-9C23-DF64-77B276AEA168}"/>
              </a:ext>
            </a:extLst>
          </p:cNvPr>
          <p:cNvSpPr/>
          <p:nvPr/>
        </p:nvSpPr>
        <p:spPr>
          <a:xfrm>
            <a:off x="95250" y="6030597"/>
            <a:ext cx="11677650" cy="1035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E2D0DFE-30D9-1EFF-279F-AFFDD6E8ABC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889"/>
          <a:stretch/>
        </p:blipFill>
        <p:spPr>
          <a:xfrm>
            <a:off x="609600" y="286159"/>
            <a:ext cx="4988644" cy="6285682"/>
          </a:xfrm>
          <a:prstGeom prst="rect">
            <a:avLst/>
          </a:prstGeom>
        </p:spPr>
      </p:pic>
      <p:sp>
        <p:nvSpPr>
          <p:cNvPr id="10" name="Nadpis 9">
            <a:extLst>
              <a:ext uri="{FF2B5EF4-FFF2-40B4-BE49-F238E27FC236}">
                <a16:creationId xmlns:a16="http://schemas.microsoft.com/office/drawing/2014/main" id="{080D4849-04DE-24B1-9CEF-159BC8C6E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9800" y="243926"/>
            <a:ext cx="5666573" cy="1276612"/>
          </a:xfrm>
        </p:spPr>
        <p:txBody>
          <a:bodyPr/>
          <a:lstStyle/>
          <a:p>
            <a:pPr algn="r"/>
            <a:r>
              <a:rPr lang="cs-CZ"/>
              <a:t>nejvíce volené </a:t>
            </a:r>
            <a:r>
              <a:rPr lang="cs-CZ" b="1"/>
              <a:t>NEmaturitní</a:t>
            </a:r>
            <a:r>
              <a:rPr lang="cs-CZ"/>
              <a:t> obory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74C9D3A-22A5-DE52-A5D7-85FD4EF0D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88508D-7738-4A58-B910-83BF47AB7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F70C542-480C-FCE0-8C93-17C37A085857}"/>
              </a:ext>
            </a:extLst>
          </p:cNvPr>
          <p:cNvSpPr txBox="1"/>
          <p:nvPr/>
        </p:nvSpPr>
        <p:spPr>
          <a:xfrm>
            <a:off x="5865257" y="1958278"/>
            <a:ext cx="566657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00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/>
              <a:t>Nejvíce volené nematuritní obory – </a:t>
            </a:r>
            <a:r>
              <a:rPr lang="cs-CZ" sz="2000" b="1"/>
              <a:t>Mechanik opravář motorových vozidel</a:t>
            </a:r>
            <a:r>
              <a:rPr lang="cs-CZ" sz="2000"/>
              <a:t>, </a:t>
            </a:r>
            <a:r>
              <a:rPr lang="cs-CZ" sz="2000" b="1"/>
              <a:t>Kuchař–číšník</a:t>
            </a:r>
            <a:r>
              <a:rPr lang="cs-CZ" sz="2000"/>
              <a:t>, </a:t>
            </a:r>
            <a:r>
              <a:rPr lang="cs-CZ" sz="2000" b="1"/>
              <a:t>Kadeřník</a:t>
            </a:r>
          </a:p>
          <a:p>
            <a:pPr marL="28800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000" b="1"/>
              <a:t>Nejvýraznější meziroční změny:</a:t>
            </a:r>
          </a:p>
          <a:p>
            <a:pPr marL="74520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000"/>
              <a:t>Nárůst zájmu o bory Kadeřník, Elektrikář, Instalatér</a:t>
            </a: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C4A4B4E9-1FDE-C57B-C577-BC80C4A90926}"/>
              </a:ext>
            </a:extLst>
          </p:cNvPr>
          <p:cNvCxnSpPr>
            <a:cxnSpLocks/>
          </p:cNvCxnSpPr>
          <p:nvPr/>
        </p:nvCxnSpPr>
        <p:spPr>
          <a:xfrm flipV="1">
            <a:off x="5253819" y="1444979"/>
            <a:ext cx="138898" cy="152776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F30B4303-655D-729C-2932-8F2022F5E90F}"/>
              </a:ext>
            </a:extLst>
          </p:cNvPr>
          <p:cNvCxnSpPr>
            <a:cxnSpLocks/>
          </p:cNvCxnSpPr>
          <p:nvPr/>
        </p:nvCxnSpPr>
        <p:spPr>
          <a:xfrm flipV="1">
            <a:off x="4320369" y="1825979"/>
            <a:ext cx="138898" cy="152776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74A78F2F-9376-F943-33A1-DD628B01256A}"/>
              </a:ext>
            </a:extLst>
          </p:cNvPr>
          <p:cNvCxnSpPr>
            <a:cxnSpLocks/>
          </p:cNvCxnSpPr>
          <p:nvPr/>
        </p:nvCxnSpPr>
        <p:spPr>
          <a:xfrm flipV="1">
            <a:off x="4133846" y="2407004"/>
            <a:ext cx="138898" cy="152776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48BE5E67-52E9-2BE0-DE50-3E72D7F4E25C}"/>
              </a:ext>
            </a:extLst>
          </p:cNvPr>
          <p:cNvCxnSpPr>
            <a:cxnSpLocks/>
          </p:cNvCxnSpPr>
          <p:nvPr/>
        </p:nvCxnSpPr>
        <p:spPr>
          <a:xfrm flipV="1">
            <a:off x="4210046" y="2214042"/>
            <a:ext cx="138898" cy="152776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3978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9EFCB0-0A04-9596-FA02-7067AEEB62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042466-151C-40E3-11FF-E5AA336E7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659" y="1555811"/>
            <a:ext cx="11017189" cy="2692996"/>
          </a:xfrm>
        </p:spPr>
        <p:txBody>
          <a:bodyPr/>
          <a:lstStyle/>
          <a:p>
            <a:pPr marL="108000" indent="0" algn="ctr">
              <a:buNone/>
            </a:pPr>
            <a:r>
              <a:rPr lang="cs-CZ" sz="8000" b="1" dirty="0">
                <a:solidFill>
                  <a:srgbClr val="FF0000"/>
                </a:solidFill>
                <a:latin typeface="+mn-lt"/>
              </a:rPr>
              <a:t>Upozornění</a:t>
            </a:r>
            <a:r>
              <a:rPr lang="cs-CZ" sz="8000" b="1" dirty="0">
                <a:solidFill>
                  <a:schemeClr val="accent1"/>
                </a:solidFill>
                <a:latin typeface="+mn-lt"/>
              </a:rPr>
              <a:t> k procesu přijímacího řízení</a:t>
            </a:r>
            <a:endParaRPr lang="cs-CZ" sz="8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E3CB809-5ACE-DD72-9F2E-0B16FDF1F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0818630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Vlastní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28D96"/>
      </a:accent1>
      <a:accent2>
        <a:srgbClr val="CFDBDD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54CE5AB4A28224A961E01E508C51E8D" ma:contentTypeVersion="4" ma:contentTypeDescription="Vytvoří nový dokument" ma:contentTypeScope="" ma:versionID="2d785b1e14b55775ca427cd249fbaa9b">
  <xsd:schema xmlns:xsd="http://www.w3.org/2001/XMLSchema" xmlns:xs="http://www.w3.org/2001/XMLSchema" xmlns:p="http://schemas.microsoft.com/office/2006/metadata/properties" xmlns:ns2="cd8f1949-87a7-43bf-a562-8d3cc4857106" targetNamespace="http://schemas.microsoft.com/office/2006/metadata/properties" ma:root="true" ma:fieldsID="f7a7b0b2945f26238d948c0545cf3b5a" ns2:_="">
    <xsd:import namespace="cd8f1949-87a7-43bf-a562-8d3cc48571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8f1949-87a7-43bf-a562-8d3cc48571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8CB4F7A-5747-48AB-B797-E6AB3ACDF327}">
  <ds:schemaRefs>
    <ds:schemaRef ds:uri="cd8f1949-87a7-43bf-a562-8d3cc485710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D02107A-8117-47B0-A9D5-6F7875E91A57}">
  <ds:schemaRefs>
    <ds:schemaRef ds:uri="cd8f1949-87a7-43bf-a562-8d3cc485710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18F6E3C-A148-41A0-A955-93EA5885515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</TotalTime>
  <Words>1150</Words>
  <Application>Microsoft Office PowerPoint</Application>
  <PresentationFormat>Širokoúhlá obrazovka</PresentationFormat>
  <Paragraphs>184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Aptos</vt:lpstr>
      <vt:lpstr>Arial</vt:lpstr>
      <vt:lpstr>Calibri</vt:lpstr>
      <vt:lpstr>Calibri Light</vt:lpstr>
      <vt:lpstr>Courier New</vt:lpstr>
      <vt:lpstr>Wingdings</vt:lpstr>
      <vt:lpstr>Vlastní návrh</vt:lpstr>
      <vt:lpstr>  Odborný seminář k odborným otázkám zdravotnického školství </vt:lpstr>
      <vt:lpstr>Prezentace aplikace PowerPoint</vt:lpstr>
      <vt:lpstr>Prezentace aplikace PowerPoint</vt:lpstr>
      <vt:lpstr>Trendy ve středním vzdělávání – vstup do středních škol</vt:lpstr>
      <vt:lpstr>počet přihlášených uchazečů a počet volných míst</vt:lpstr>
      <vt:lpstr>uchazeči O 4letÉ oborY PODLE TYPU ŠKOLY</vt:lpstr>
      <vt:lpstr>nejvíce volené 4leté maturitní obory</vt:lpstr>
      <vt:lpstr>nejvíce volené NEmaturitní obory</vt:lpstr>
      <vt:lpstr>Prezentace aplikace PowerPoint</vt:lpstr>
      <vt:lpstr>!!! POZOR !!! POZOR !!! POZOR !!! POZOR !!! POZOR !!! POZOR !!! POZOR !!!  Špatná praxe některých škol</vt:lpstr>
      <vt:lpstr>Prezentace aplikace PowerPoint</vt:lpstr>
      <vt:lpstr>Připravované novely vyhlášek</vt:lpstr>
      <vt:lpstr>Připravované novely vyhlášek</vt:lpstr>
      <vt:lpstr>PřipravovanÉ novely nařízení vlády</vt:lpstr>
      <vt:lpstr>PřipravovanÉ nelegislativní dokumenty</vt:lpstr>
      <vt:lpstr>Prezentace aplikace PowerPoint</vt:lpstr>
      <vt:lpstr>Připravované novely vyhlášek</vt:lpstr>
      <vt:lpstr>Prezentace aplikace PowerPoint</vt:lpstr>
      <vt:lpstr>výzvy</vt:lpstr>
      <vt:lpstr>Děkujeme vám za pozornost</vt:lpstr>
    </vt:vector>
  </TitlesOfParts>
  <Company>Ministerstvo školství, mládeže a tělovýchovy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Změny financování regionálního školství</dc:title>
  <dc:creator>Matušková Zuzana</dc:creator>
  <cp:lastModifiedBy>Bannert Petr</cp:lastModifiedBy>
  <cp:revision>425</cp:revision>
  <cp:lastPrinted>2024-09-30T06:51:18Z</cp:lastPrinted>
  <dcterms:created xsi:type="dcterms:W3CDTF">2019-01-09T13:02:45Z</dcterms:created>
  <dcterms:modified xsi:type="dcterms:W3CDTF">2025-04-09T11:21:15Z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0x010100E54CE5AB4A28224A961E01E508C51E8D</vt:lpwstr>
  </property>
</Properties>
</file>