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7" r:id="rId6"/>
    <p:sldId id="268" r:id="rId7"/>
    <p:sldId id="269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0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buse.buresova\Documents\LIBA\Obory%2053_POKUSN&#201;%20OV&#282;&#344;OV&#193;N&#205;\Rok%202024\241021%20mail%20od%20LH_grafy\PO_Soupis%20odpov&#283;d&#237;_podzim%202024_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buse.buresova\Documents\LIBA\Obory%2053_POKUSN&#201;%20OV&#282;&#344;OV&#193;N&#205;\Rok%202024\241021%20mail%20od%20LH_grafy\PO_Soupis%20odpov&#283;d&#237;_podzim%202024_graf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ibuse.buresova\Documents\LIBA\Obory%2053_POKUSN&#201;%20OV&#282;&#344;OV&#193;N&#205;\Rok%202024\241021%20mail%20od%20LH_grafy\PO_Soupis%20odpov&#283;d&#237;_podzim%202024_graf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Rodiče a žáci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'Bodové hodnocení zájmu'!$AJ$3</c:f>
              <c:strCache>
                <c:ptCount val="1"/>
                <c:pt idx="0">
                  <c:v>Rodiče a žáci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6A6-444E-A747-B44AAE6065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A6-444E-A747-B44AAE6065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6A6-444E-A747-B44AAE6065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6A6-444E-A747-B44AAE6065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6A6-444E-A747-B44AAE6065EC}"/>
              </c:ext>
            </c:extLst>
          </c:dPt>
          <c:cat>
            <c:numRef>
              <c:f>'Bodové hodnocení zájmu'!$AK$2:$AO$2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'Bodové hodnocení zájmu'!$AK$3:$AO$3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6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A6-444E-A747-B44AAE606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Pedagogové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'Bodové hodnocení zájmu'!$AJ$4</c:f>
              <c:strCache>
                <c:ptCount val="1"/>
                <c:pt idx="0">
                  <c:v>Pedagogové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801-48A7-B85D-B7267756C8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801-48A7-B85D-B7267756C8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801-48A7-B85D-B7267756C8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801-48A7-B85D-B7267756C8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801-48A7-B85D-B7267756C87C}"/>
              </c:ext>
            </c:extLst>
          </c:dPt>
          <c:cat>
            <c:numRef>
              <c:f>'Bodové hodnocení zájmu'!$AK$2:$AO$2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'Bodové hodnocení zájmu'!$AK$4:$AO$4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5</c:v>
                </c:pt>
                <c:pt idx="3">
                  <c:v>9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01-48A7-B85D-B7267756C8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Sociální partneři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'Bodové hodnocení zájmu'!$AJ$5</c:f>
              <c:strCache>
                <c:ptCount val="1"/>
                <c:pt idx="0">
                  <c:v>Sociální partneři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655-41B0-BDA4-EDB507C5B0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655-41B0-BDA4-EDB507C5B0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655-41B0-BDA4-EDB507C5B0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655-41B0-BDA4-EDB507C5B0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655-41B0-BDA4-EDB507C5B095}"/>
              </c:ext>
            </c:extLst>
          </c:dPt>
          <c:cat>
            <c:numRef>
              <c:f>'Bodové hodnocení zájmu'!$AK$2:$AO$2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'Bodové hodnocení zájmu'!$AK$5:$AO$5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3</c:v>
                </c:pt>
                <c:pt idx="3">
                  <c:v>9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655-41B0-BDA4-EDB507C5B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C5F67-35F4-7DAB-9F2D-022608061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E4755A-07DC-3B41-FD0A-122330952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8521C3-E890-18BA-4CB7-5A4563F37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8E1618-5491-002A-1DC2-A4941856D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C6BC47-E3AC-2258-803D-314786D3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28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102EB-6FF2-EF32-FE3D-4D968C5B0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836C46-691B-4D58-9B00-367F9BD2C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228F19-7DD1-0A27-38DE-9F54B6D40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1B3079-62E5-A7A7-D4CA-717A7028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C7220F-F2CB-A1B7-4444-D8CB657EF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52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FC9A8F9-D9FD-A287-9FF4-158899ABC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242407-F2B7-F1F3-011F-B6C82114F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154BBC-F520-5A02-3D52-13003B79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EB1F47-C880-B058-E9F9-F51E4B0A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90B861-B817-1D45-C519-5AF215B2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76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FE3DC-DCBB-4FF3-77E8-832B1E13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DCC0D-E41F-11ED-7185-9982DB7AD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52EFC8-7AD3-430C-642A-2B21B281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5CC93D-3F32-D9AB-2536-C5552413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F77B82-7083-B442-3BC1-550CE8122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36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985750-B890-343D-DE47-F95537109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53EB03-18B4-50D6-5D30-24FF9C79D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4F17A-C3E5-2A67-395F-42EF0733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EF6566-E6C8-625A-A51E-5D3CD6E7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0EAE8C-CF3D-4CF7-7BBA-F890D9950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35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0898A-C165-0B3F-1EE6-5273BC3EB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9F041-DAE6-F500-81B4-1A5998032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87BC43-399A-542D-483F-B4DEDC5D59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485ED5-C826-DE45-F5D0-EF3AC776D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1E916D-36B8-F903-0F6E-8E26F0D5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4BE1FC-31BF-34C9-881F-EB4C4A2E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2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B8EEE-42CF-37BB-2ED7-17EB1A08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5385A9-7E51-DA86-AB4F-498493759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C94E6C-A7E6-1060-F2C7-05AB0947D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9474357-0CE8-C80C-9261-B18B3E7AE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5524AD0-1F35-41CF-4FE9-2ADEE4435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698180-6891-AD5E-9300-D3B6AEEB1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01BB36-C99F-2FB8-B978-20D33BF1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0317E1-F085-3778-25B5-35F598CD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28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A4023-AA23-F7A2-6E0D-360276F3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8F9EC27-474A-E2E8-096F-30D6F241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C1116A1-3304-BE84-F1F2-A0B5D17B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FA6AF4-B486-3DCD-8422-EA82AEDC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4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BE1A3B0-BDE9-0706-ACDE-A10E6A6B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792CC6-7E96-F42A-057C-FED1838A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732F44-E2DC-94AA-0052-052B9FEBD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71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E3D8F-C2D9-4B6A-1FAA-D675E422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38627A-91A7-BD72-F3DE-C29B90DC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0070AB-AD05-D720-BDFF-331478DA5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F0639B-47CE-E89C-CDFB-C6FC7E1FE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F2627F-AE8F-9775-A197-3A3DDDD1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99D765-2694-D1C0-8B37-D1EC93C0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3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37E428-5B11-A1AA-0508-CE936517F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B998DC-6239-1638-06C1-00D5CE1A1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EA686E-3EEF-7197-CCAD-ED28A5983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4F3D52-8608-F332-F2C4-4A46BE013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EF6FA2-435C-F65F-E012-B556503A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BD7610-2574-A390-FD0F-198867963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22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AF0999-3F04-C99F-6E32-274EEE4E4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F2B79A-25A1-B21D-15F9-BC5159D8A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18DAE5-167B-DFFE-397A-CCFF424F57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F593-0929-46BA-9A50-AB018C5798D3}" type="datetimeFigureOut">
              <a:rPr lang="cs-CZ" smtClean="0"/>
              <a:t>09.04.2025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A18E66-6235-DF35-C0BC-F2C9D03ED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075248-8549-5B23-A0E9-3EFC04531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E9CB4-DE49-4DAD-B2C5-DFA567DD30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2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B71DE0-FEA3-9265-8E38-AE9B2EF82DA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85241" y="1008993"/>
            <a:ext cx="9231410" cy="3542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Pokusné ověřování stupňovitého propojení vybraných oborů vzdělání kategorie H, M, N ve skupině oborů vzdělání 53 - Zdravotnictví ve středních a vyšších odborných školách</a:t>
            </a:r>
          </a:p>
        </p:txBody>
      </p:sp>
    </p:spTree>
    <p:extLst>
      <p:ext uri="{BB962C8B-B14F-4D97-AF65-F5344CB8AC3E}">
        <p14:creationId xmlns:p14="http://schemas.microsoft.com/office/powerpoint/2010/main" val="162506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A8EA23F-DA6B-7B7A-7F6C-B45EA9F4A919}"/>
              </a:ext>
            </a:extLst>
          </p:cNvPr>
          <p:cNvSpPr txBox="1"/>
          <p:nvPr/>
        </p:nvSpPr>
        <p:spPr>
          <a:xfrm>
            <a:off x="908255" y="892278"/>
            <a:ext cx="101395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Pokusné ověřování </a:t>
            </a:r>
          </a:p>
          <a:p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Praktická sestra    		Diplomovaná dětská sestra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Nutriční asistent 		Diplomovaný nutriční asistent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Laboratorní asistent		Diplomovaný zdravotní laborant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v přípravě Asistent zubního technika             Diplomovaný zubní technik</a:t>
            </a:r>
          </a:p>
          <a:p>
            <a:endParaRPr lang="cs-CZ" sz="2800" dirty="0"/>
          </a:p>
          <a:p>
            <a:r>
              <a:rPr lang="cs-CZ" sz="2800" b="1" dirty="0"/>
              <a:t>KOORDINACE!</a:t>
            </a:r>
          </a:p>
          <a:p>
            <a:endParaRPr lang="cs-CZ" sz="2800" b="1" dirty="0"/>
          </a:p>
          <a:p>
            <a:endParaRPr lang="cs-CZ" sz="2800" b="1" dirty="0"/>
          </a:p>
        </p:txBody>
      </p:sp>
      <p:sp>
        <p:nvSpPr>
          <p:cNvPr id="3" name="Šipka: doprava 2">
            <a:extLst>
              <a:ext uri="{FF2B5EF4-FFF2-40B4-BE49-F238E27FC236}">
                <a16:creationId xmlns:a16="http://schemas.microsoft.com/office/drawing/2014/main" id="{4D2076CF-754F-DED9-9FA0-754B13296212}"/>
              </a:ext>
            </a:extLst>
          </p:cNvPr>
          <p:cNvSpPr/>
          <p:nvPr/>
        </p:nvSpPr>
        <p:spPr>
          <a:xfrm>
            <a:off x="4630991" y="1896060"/>
            <a:ext cx="700549" cy="2580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C5E92E2-FFBE-3F7E-83D4-38E2DC5942A8}"/>
              </a:ext>
            </a:extLst>
          </p:cNvPr>
          <p:cNvSpPr/>
          <p:nvPr/>
        </p:nvSpPr>
        <p:spPr>
          <a:xfrm>
            <a:off x="4630991" y="2353625"/>
            <a:ext cx="700549" cy="2580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A3691693-05AD-D5A8-A812-C046779939B3}"/>
              </a:ext>
            </a:extLst>
          </p:cNvPr>
          <p:cNvSpPr/>
          <p:nvPr/>
        </p:nvSpPr>
        <p:spPr>
          <a:xfrm>
            <a:off x="4630991" y="2796095"/>
            <a:ext cx="700549" cy="2580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7A8F39BA-609D-7B49-FB17-0FABF5B0DFD6}"/>
              </a:ext>
            </a:extLst>
          </p:cNvPr>
          <p:cNvSpPr/>
          <p:nvPr/>
        </p:nvSpPr>
        <p:spPr>
          <a:xfrm>
            <a:off x="6894788" y="3626774"/>
            <a:ext cx="700549" cy="2580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294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A8EA23F-DA6B-7B7A-7F6C-B45EA9F4A919}"/>
              </a:ext>
            </a:extLst>
          </p:cNvPr>
          <p:cNvSpPr txBox="1"/>
          <p:nvPr/>
        </p:nvSpPr>
        <p:spPr>
          <a:xfrm>
            <a:off x="2049085" y="2647336"/>
            <a:ext cx="67040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Děkuji za pozornost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46218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256360-B789-D8FA-23E2-5CA0B2230749}"/>
              </a:ext>
            </a:extLst>
          </p:cNvPr>
          <p:cNvSpPr txBox="1"/>
          <p:nvPr/>
        </p:nvSpPr>
        <p:spPr>
          <a:xfrm>
            <a:off x="1078763" y="1177540"/>
            <a:ext cx="9916160" cy="458907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err="1"/>
              <a:t>Účel</a:t>
            </a:r>
            <a:r>
              <a:rPr lang="en-US" sz="2800" b="1" dirty="0"/>
              <a:t> PO</a:t>
            </a:r>
          </a:p>
          <a:p>
            <a:pPr marL="571500"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vytvoření</a:t>
            </a:r>
            <a:r>
              <a:rPr lang="en-US" sz="2800" dirty="0"/>
              <a:t> </a:t>
            </a:r>
            <a:r>
              <a:rPr lang="en-US" sz="2800" dirty="0" err="1"/>
              <a:t>efektivní</a:t>
            </a:r>
            <a:r>
              <a:rPr lang="en-US" sz="2800" dirty="0"/>
              <a:t> </a:t>
            </a:r>
            <a:r>
              <a:rPr lang="en-US" sz="2800" dirty="0" err="1"/>
              <a:t>stupňovité</a:t>
            </a:r>
            <a:r>
              <a:rPr lang="en-US" sz="2800" dirty="0"/>
              <a:t> a </a:t>
            </a:r>
            <a:r>
              <a:rPr lang="en-US" sz="2800" dirty="0" err="1"/>
              <a:t>zkrácené</a:t>
            </a:r>
            <a:r>
              <a:rPr lang="en-US" sz="2800" dirty="0"/>
              <a:t> vzdělávací </a:t>
            </a:r>
            <a:r>
              <a:rPr lang="en-US" sz="2800" dirty="0" err="1"/>
              <a:t>cesty</a:t>
            </a:r>
            <a:r>
              <a:rPr lang="en-US" sz="2800" dirty="0"/>
              <a:t> </a:t>
            </a: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 </a:t>
            </a:r>
            <a:r>
              <a:rPr lang="en-US" sz="2800" dirty="0" err="1"/>
              <a:t>rámci</a:t>
            </a:r>
            <a:r>
              <a:rPr lang="en-US" sz="2800" dirty="0"/>
              <a:t> </a:t>
            </a:r>
            <a:r>
              <a:rPr lang="en-US" sz="2800" dirty="0" err="1"/>
              <a:t>studia</a:t>
            </a:r>
            <a:r>
              <a:rPr lang="en-US" sz="2800" dirty="0"/>
              <a:t> </a:t>
            </a:r>
            <a:r>
              <a:rPr lang="en-US" sz="2800" dirty="0" err="1"/>
              <a:t>maturitního</a:t>
            </a:r>
            <a:r>
              <a:rPr lang="en-US" sz="2800" dirty="0"/>
              <a:t> </a:t>
            </a:r>
            <a:r>
              <a:rPr lang="en-US" sz="2800" dirty="0" err="1"/>
              <a:t>oboru</a:t>
            </a:r>
            <a:r>
              <a:rPr lang="en-US" sz="2800" dirty="0"/>
              <a:t> vzdělání </a:t>
            </a:r>
            <a:r>
              <a:rPr lang="en-US" sz="2800" dirty="0" err="1"/>
              <a:t>získat</a:t>
            </a:r>
            <a:endParaRPr lang="en-US" sz="2800" dirty="0"/>
          </a:p>
          <a:p>
            <a:pPr marL="10287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err="1"/>
              <a:t>výuční</a:t>
            </a:r>
            <a:r>
              <a:rPr lang="en-US" sz="2800" b="1" dirty="0"/>
              <a:t> list </a:t>
            </a:r>
            <a:r>
              <a:rPr lang="en-US" sz="2800" dirty="0"/>
              <a:t>(</a:t>
            </a:r>
            <a:r>
              <a:rPr lang="en-US" sz="2800" dirty="0" err="1"/>
              <a:t>Ošetřovatelství</a:t>
            </a:r>
            <a:r>
              <a:rPr lang="en-US" sz="2800" dirty="0"/>
              <a:t> I. </a:t>
            </a:r>
            <a:r>
              <a:rPr lang="en-US" sz="2800" dirty="0" err="1"/>
              <a:t>stupně</a:t>
            </a:r>
            <a:r>
              <a:rPr lang="en-US" sz="2800" dirty="0"/>
              <a:t>), </a:t>
            </a:r>
          </a:p>
          <a:p>
            <a:pPr marL="102870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maturitní </a:t>
            </a:r>
            <a:r>
              <a:rPr lang="en-US" sz="2800" b="1" dirty="0" err="1"/>
              <a:t>zkoušku</a:t>
            </a:r>
            <a:r>
              <a:rPr lang="en-US" sz="2800" b="1" dirty="0"/>
              <a:t> </a:t>
            </a:r>
            <a:r>
              <a:rPr lang="en-US" sz="2800" dirty="0"/>
              <a:t>(</a:t>
            </a:r>
            <a:r>
              <a:rPr lang="en-US" sz="2800" dirty="0" err="1"/>
              <a:t>Ošetřovatelství</a:t>
            </a:r>
            <a:r>
              <a:rPr lang="en-US" sz="2800" dirty="0"/>
              <a:t> II. </a:t>
            </a:r>
            <a:r>
              <a:rPr lang="en-US" sz="2800" dirty="0" err="1"/>
              <a:t>stupně</a:t>
            </a:r>
            <a:r>
              <a:rPr lang="en-US" sz="2800" dirty="0"/>
              <a:t>)</a:t>
            </a:r>
          </a:p>
          <a:p>
            <a:pPr marL="5715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bez </a:t>
            </a:r>
            <a:r>
              <a:rPr lang="en-US" sz="2800" b="1" dirty="0" err="1"/>
              <a:t>přijímací</a:t>
            </a:r>
            <a:r>
              <a:rPr lang="en-US" sz="2800" b="1" dirty="0"/>
              <a:t> </a:t>
            </a:r>
            <a:r>
              <a:rPr lang="en-US" sz="2800" b="1" dirty="0" err="1"/>
              <a:t>zkoušky</a:t>
            </a:r>
            <a:r>
              <a:rPr lang="en-US" sz="2800" b="1" dirty="0"/>
              <a:t> </a:t>
            </a:r>
            <a:r>
              <a:rPr lang="cs-CZ" sz="2800" b="1" dirty="0"/>
              <a:t>být přijat </a:t>
            </a:r>
            <a:r>
              <a:rPr lang="en-US" sz="2800" dirty="0"/>
              <a:t>do 2. </a:t>
            </a:r>
            <a:r>
              <a:rPr lang="en-US" sz="2800" dirty="0" err="1"/>
              <a:t>ročníku</a:t>
            </a:r>
            <a:r>
              <a:rPr lang="en-US" sz="2800" dirty="0"/>
              <a:t> </a:t>
            </a:r>
            <a:r>
              <a:rPr lang="en-US" sz="2800" dirty="0" err="1"/>
              <a:t>akreditovaného</a:t>
            </a:r>
            <a:r>
              <a:rPr lang="en-US" sz="2800" dirty="0"/>
              <a:t> </a:t>
            </a:r>
            <a:r>
              <a:rPr lang="en-US" sz="2800" dirty="0" err="1"/>
              <a:t>oboru</a:t>
            </a:r>
            <a:r>
              <a:rPr lang="en-US" sz="2800" dirty="0"/>
              <a:t> vzdělání </a:t>
            </a:r>
            <a:r>
              <a:rPr lang="en-US" sz="2800" dirty="0" err="1"/>
              <a:t>vyšší</a:t>
            </a:r>
            <a:r>
              <a:rPr lang="en-US" sz="2800" dirty="0"/>
              <a:t> odborné školy </a:t>
            </a:r>
            <a:r>
              <a:rPr lang="en-US" sz="2800" dirty="0" err="1"/>
              <a:t>zakončeného</a:t>
            </a:r>
            <a:r>
              <a:rPr lang="en-US" sz="2800" dirty="0"/>
              <a:t> </a:t>
            </a:r>
            <a:r>
              <a:rPr lang="en-US" sz="2800" b="1" dirty="0" err="1"/>
              <a:t>absolutoriem</a:t>
            </a:r>
            <a:r>
              <a:rPr lang="en-US" sz="2800" dirty="0"/>
              <a:t> (</a:t>
            </a:r>
            <a:r>
              <a:rPr lang="en-US" sz="2800" dirty="0" err="1"/>
              <a:t>Ošetřovatelství</a:t>
            </a:r>
            <a:r>
              <a:rPr lang="en-US" sz="2800" dirty="0"/>
              <a:t> III. </a:t>
            </a:r>
            <a:r>
              <a:rPr lang="en-US" sz="2800" dirty="0" err="1"/>
              <a:t>stupně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4478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C1841BC-A993-7C01-931E-A8559CAD4B69}"/>
              </a:ext>
            </a:extLst>
          </p:cNvPr>
          <p:cNvSpPr txBox="1"/>
          <p:nvPr/>
        </p:nvSpPr>
        <p:spPr>
          <a:xfrm>
            <a:off x="938653" y="1103798"/>
            <a:ext cx="9473708" cy="458907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400" b="1" dirty="0"/>
              <a:t>Zahájení	</a:t>
            </a:r>
            <a:r>
              <a:rPr lang="en-US" sz="14400" dirty="0"/>
              <a:t>	</a:t>
            </a:r>
            <a:r>
              <a:rPr lang="cs-CZ" sz="14400" dirty="0"/>
              <a:t>		</a:t>
            </a:r>
            <a:r>
              <a:rPr lang="en-US" sz="14400" dirty="0"/>
              <a:t>1.9.2022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400" b="1" dirty="0"/>
              <a:t>Ukončení	</a:t>
            </a:r>
            <a:r>
              <a:rPr lang="en-US" sz="14400" dirty="0"/>
              <a:t>	</a:t>
            </a:r>
            <a:r>
              <a:rPr lang="cs-CZ" sz="14400" dirty="0"/>
              <a:t>		</a:t>
            </a:r>
            <a:r>
              <a:rPr lang="en-US" sz="14400" dirty="0"/>
              <a:t>31. 8. 2031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400" b="1" dirty="0"/>
              <a:t>Přihlašování škol</a:t>
            </a:r>
            <a:r>
              <a:rPr lang="en-US" sz="14400" dirty="0"/>
              <a:t>		k 1. 9. 2022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400" dirty="0"/>
              <a:t>			</a:t>
            </a:r>
            <a:r>
              <a:rPr lang="cs-CZ" sz="14400" dirty="0"/>
              <a:t>		</a:t>
            </a:r>
            <a:r>
              <a:rPr lang="en-US" sz="14400" dirty="0"/>
              <a:t>k 1. 9. 2023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400" dirty="0"/>
              <a:t>			</a:t>
            </a:r>
            <a:r>
              <a:rPr lang="cs-CZ" sz="14400" dirty="0"/>
              <a:t>		</a:t>
            </a:r>
            <a:r>
              <a:rPr lang="en-US" sz="14400" dirty="0"/>
              <a:t>k 1. 9. 2024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400" dirty="0"/>
              <a:t>			</a:t>
            </a:r>
            <a:r>
              <a:rPr lang="cs-CZ" sz="14400" dirty="0"/>
              <a:t>		</a:t>
            </a:r>
            <a:r>
              <a:rPr lang="en-US" sz="14400" dirty="0"/>
              <a:t>k 1. 9. 2025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218059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C1841BC-A993-7C01-931E-A8559CAD4B69}"/>
              </a:ext>
            </a:extLst>
          </p:cNvPr>
          <p:cNvSpPr txBox="1"/>
          <p:nvPr/>
        </p:nvSpPr>
        <p:spPr>
          <a:xfrm>
            <a:off x="938653" y="1103798"/>
            <a:ext cx="9370470" cy="47513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b="1" dirty="0"/>
              <a:t>Zařazené školy</a:t>
            </a:r>
            <a:r>
              <a:rPr lang="en-US" sz="9800" dirty="0"/>
              <a:t>	k 1. 9. 2022		16 škol VOŠ + 10 škol SŠ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dirty="0"/>
              <a:t>			k 1. 9. 2023		2 školy VOŠ + </a:t>
            </a:r>
            <a:r>
              <a:rPr lang="cs-CZ" sz="9800" dirty="0"/>
              <a:t> </a:t>
            </a:r>
            <a:r>
              <a:rPr lang="en-US" sz="9800" dirty="0"/>
              <a:t>6 škol SŠ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dirty="0"/>
              <a:t>			k 1. 9. 2024		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dirty="0"/>
              <a:t>			k 1. 9. 2025		2 školy</a:t>
            </a:r>
            <a:r>
              <a:rPr lang="cs-CZ" sz="9800" dirty="0"/>
              <a:t> </a:t>
            </a:r>
            <a:endParaRPr lang="en-US" sz="9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98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b="1" dirty="0"/>
              <a:t>Celkem</a:t>
            </a:r>
            <a:r>
              <a:rPr lang="en-US" sz="9800" dirty="0"/>
              <a:t>	</a:t>
            </a:r>
            <a:r>
              <a:rPr lang="cs-CZ" sz="9800" dirty="0"/>
              <a:t>	</a:t>
            </a:r>
            <a:r>
              <a:rPr lang="en-US" sz="9800" b="1" dirty="0"/>
              <a:t>36 </a:t>
            </a:r>
            <a:r>
              <a:rPr lang="en-US" sz="9800" b="1" dirty="0" err="1"/>
              <a:t>škol</a:t>
            </a:r>
            <a:r>
              <a:rPr lang="cs-CZ" sz="9800" b="1" dirty="0"/>
              <a:t>			3 375 žáků (2023/2024)</a:t>
            </a:r>
            <a:endParaRPr lang="en-US" sz="98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8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98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b="1" dirty="0"/>
              <a:t>Nezapojen</a:t>
            </a:r>
            <a:r>
              <a:rPr lang="cs-CZ" sz="9800" b="1" dirty="0"/>
              <a:t>é</a:t>
            </a:r>
            <a:r>
              <a:rPr lang="en-US" sz="9800" b="1" dirty="0"/>
              <a:t> kraje</a:t>
            </a:r>
            <a:endParaRPr lang="cs-CZ" sz="98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9800" dirty="0"/>
              <a:t>			</a:t>
            </a:r>
            <a:r>
              <a:rPr lang="en-US" sz="9800" dirty="0"/>
              <a:t>Jihočeský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dirty="0"/>
              <a:t>			Olomoucký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800" dirty="0"/>
              <a:t>			Praha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val="307362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0F0169FB-4152-8BB6-4728-FF8C1D8B93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0746776"/>
              </p:ext>
            </p:extLst>
          </p:nvPr>
        </p:nvGraphicFramePr>
        <p:xfrm>
          <a:off x="2142836" y="2352367"/>
          <a:ext cx="5613689" cy="387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A68D144-D0C5-76DC-ABC0-55267E8C4AEC}"/>
              </a:ext>
            </a:extLst>
          </p:cNvPr>
          <p:cNvSpPr txBox="1"/>
          <p:nvPr/>
        </p:nvSpPr>
        <p:spPr>
          <a:xfrm>
            <a:off x="884991" y="782707"/>
            <a:ext cx="10418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jaké míry vzbudila možnost stupňovitého propojení oborů H a M ohlas u žáků a rodičovské veřejnosti a zájem o studium?</a:t>
            </a:r>
          </a:p>
          <a:p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Školám byla nabídnuta hodnotící škála 1 (zásadní výhrady) až 5 (velmi pozitivní přijetí).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65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A68D144-D0C5-76DC-ABC0-55267E8C4AEC}"/>
              </a:ext>
            </a:extLst>
          </p:cNvPr>
          <p:cNvSpPr txBox="1"/>
          <p:nvPr/>
        </p:nvSpPr>
        <p:spPr>
          <a:xfrm>
            <a:off x="886691" y="1043709"/>
            <a:ext cx="10418618" cy="768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jaké míry je přijímána možnost stupňovitého propojení oborů H a M u pedagogických pracovníků školy?</a:t>
            </a:r>
          </a:p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EAEF8AD-5E39-FF95-58D3-86653A0B04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9528306"/>
              </p:ext>
            </p:extLst>
          </p:nvPr>
        </p:nvGraphicFramePr>
        <p:xfrm>
          <a:off x="1330037" y="2028594"/>
          <a:ext cx="6740814" cy="3785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02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A68D144-D0C5-76DC-ABC0-55267E8C4AEC}"/>
              </a:ext>
            </a:extLst>
          </p:cNvPr>
          <p:cNvSpPr txBox="1"/>
          <p:nvPr/>
        </p:nvSpPr>
        <p:spPr>
          <a:xfrm>
            <a:off x="886691" y="1043709"/>
            <a:ext cx="10418618" cy="1064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jaké míry je přijímána možnost stupňovitého propojení oborů H a M sociálními partnery, zejména zaměstnavateli?</a:t>
            </a:r>
          </a:p>
          <a:p>
            <a:endParaRPr lang="cs-CZ" dirty="0"/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ED5E8974-114E-2868-B311-230D21A01D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5454412"/>
              </p:ext>
            </p:extLst>
          </p:nvPr>
        </p:nvGraphicFramePr>
        <p:xfrm>
          <a:off x="1662545" y="1958109"/>
          <a:ext cx="6297180" cy="385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79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A8EA23F-DA6B-7B7A-7F6C-B45EA9F4A919}"/>
              </a:ext>
            </a:extLst>
          </p:cNvPr>
          <p:cNvSpPr txBox="1"/>
          <p:nvPr/>
        </p:nvSpPr>
        <p:spPr>
          <a:xfrm>
            <a:off x="1024542" y="1172497"/>
            <a:ext cx="101395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Současnost (školní rok 2024/2025)</a:t>
            </a:r>
          </a:p>
          <a:p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příprava jednotných závěrečných zkoušek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způsob přihlašování žáků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organizace jednotných závěrečných zkoušek </a:t>
            </a:r>
          </a:p>
        </p:txBody>
      </p:sp>
    </p:spTree>
    <p:extLst>
      <p:ext uri="{BB962C8B-B14F-4D97-AF65-F5344CB8AC3E}">
        <p14:creationId xmlns:p14="http://schemas.microsoft.com/office/powerpoint/2010/main" val="3405137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7B0FE71-7932-B2B9-DC5A-276083F4CA9C}"/>
              </a:ext>
            </a:extLst>
          </p:cNvPr>
          <p:cNvSpPr txBox="1"/>
          <p:nvPr/>
        </p:nvSpPr>
        <p:spPr>
          <a:xfrm>
            <a:off x="980768" y="833285"/>
            <a:ext cx="106262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Následující úkoly </a:t>
            </a:r>
          </a:p>
          <a:p>
            <a:endParaRPr lang="cs-CZ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příprava VOŠ na přijetí žáků do 2. ročníku ve školním roce 2026/2027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kapacita DVS/DDS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postavení a počet VOŠ v jednotlivých krajích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/>
              <a:t>akreditace vzdělávacího programu DVS/DDS</a:t>
            </a:r>
          </a:p>
        </p:txBody>
      </p:sp>
    </p:spTree>
    <p:extLst>
      <p:ext uri="{BB962C8B-B14F-4D97-AF65-F5344CB8AC3E}">
        <p14:creationId xmlns:p14="http://schemas.microsoft.com/office/powerpoint/2010/main" val="2286622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394</Words>
  <Application>Microsoft Office PowerPoint</Application>
  <PresentationFormat>Širokoúhlá obrazovka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Pokusné ověřování stupňovitého propojení vybraných oborů vzdělání kategorie H, M, N ve skupině oborů vzdělání 53 - Zdravotnictví ve středních a vyšších odborných školách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Pokusné ověřování stupňovitého propojení vybraných oborů vzdělání kategorie H, M, N ve skupině oborů vzdělání 53 - Zdravotnictví ve středních a vyšších odborných školách</dc:title>
  <dc:creator>Jana Foltýnová</dc:creator>
  <cp:lastModifiedBy>Jana Foltýnová</cp:lastModifiedBy>
  <cp:revision>5</cp:revision>
  <dcterms:created xsi:type="dcterms:W3CDTF">2025-04-07T12:04:26Z</dcterms:created>
  <dcterms:modified xsi:type="dcterms:W3CDTF">2025-04-09T04:26:27Z</dcterms:modified>
</cp:coreProperties>
</file>