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73" r:id="rId4"/>
    <p:sldMasterId id="2147483681" r:id="rId5"/>
  </p:sldMasterIdLst>
  <p:notesMasterIdLst>
    <p:notesMasterId r:id="rId15"/>
  </p:notesMasterIdLst>
  <p:handoutMasterIdLst>
    <p:handoutMasterId r:id="rId16"/>
  </p:handoutMasterIdLst>
  <p:sldIdLst>
    <p:sldId id="308" r:id="rId6"/>
    <p:sldId id="730" r:id="rId7"/>
    <p:sldId id="897" r:id="rId8"/>
    <p:sldId id="899" r:id="rId9"/>
    <p:sldId id="889" r:id="rId10"/>
    <p:sldId id="900" r:id="rId11"/>
    <p:sldId id="902" r:id="rId12"/>
    <p:sldId id="903" r:id="rId13"/>
    <p:sldId id="294" r:id="rId14"/>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řeček Pavel, Ing." initials="KPI" lastIdx="1" clrIdx="0">
    <p:extLst>
      <p:ext uri="{19B8F6BF-5375-455C-9EA6-DF929625EA0E}">
        <p15:presenceInfo xmlns:p15="http://schemas.microsoft.com/office/powerpoint/2012/main" userId="S-1-5-21-1024343765-948047755-1557874966-21026" providerId="AD"/>
      </p:ext>
    </p:extLst>
  </p:cmAuthor>
  <p:cmAuthor id="2" name="Ing. Marcela Davídková Antošová, CSc." initials="IMDAC" lastIdx="16" clrIdx="1">
    <p:extLst>
      <p:ext uri="{19B8F6BF-5375-455C-9EA6-DF929625EA0E}">
        <p15:presenceInfo xmlns:p15="http://schemas.microsoft.com/office/powerpoint/2012/main" userId="Ing. Marcela Davídková Antošová, CS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1" autoAdjust="0"/>
    <p:restoredTop sz="94660"/>
  </p:normalViewPr>
  <p:slideViewPr>
    <p:cSldViewPr snapToGrid="0">
      <p:cViewPr varScale="1">
        <p:scale>
          <a:sx n="112" d="100"/>
          <a:sy n="112" d="100"/>
        </p:scale>
        <p:origin x="66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79FFFE37-5B72-41CD-A3D0-D4A2922361B1}" type="datetimeFigureOut">
              <a:rPr lang="cs-CZ" smtClean="0"/>
              <a:t>03.11.2025</a:t>
            </a:fld>
            <a:endParaRPr lang="cs-CZ"/>
          </a:p>
        </p:txBody>
      </p:sp>
      <p:sp>
        <p:nvSpPr>
          <p:cNvPr id="4" name="Zástupný symbol pro zápatí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BB951891-3EBD-45A6-8A7F-A43C96ABE344}" type="slidenum">
              <a:rPr lang="cs-CZ" smtClean="0"/>
              <a:t>‹#›</a:t>
            </a:fld>
            <a:endParaRPr lang="cs-CZ"/>
          </a:p>
        </p:txBody>
      </p:sp>
    </p:spTree>
    <p:extLst>
      <p:ext uri="{BB962C8B-B14F-4D97-AF65-F5344CB8AC3E}">
        <p14:creationId xmlns:p14="http://schemas.microsoft.com/office/powerpoint/2010/main" val="192108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8F2C9A5B-1EE5-41B1-A14D-0086EB452C30}" type="datetimeFigureOut">
              <a:rPr lang="cs-CZ" smtClean="0"/>
              <a:t>03.11.2025</a:t>
            </a:fld>
            <a:endParaRPr lang="cs-CZ"/>
          </a:p>
        </p:txBody>
      </p:sp>
      <p:sp>
        <p:nvSpPr>
          <p:cNvPr id="4" name="Zástupný symbol pro obrázek snímk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F5375547-E490-4E46-896A-3B9E014CC759}" type="slidenum">
              <a:rPr lang="cs-CZ" smtClean="0"/>
              <a:t>‹#›</a:t>
            </a:fld>
            <a:endParaRPr lang="cs-CZ"/>
          </a:p>
        </p:txBody>
      </p:sp>
    </p:spTree>
    <p:extLst>
      <p:ext uri="{BB962C8B-B14F-4D97-AF65-F5344CB8AC3E}">
        <p14:creationId xmlns:p14="http://schemas.microsoft.com/office/powerpoint/2010/main" val="188396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9</a:t>
            </a:fld>
            <a:endParaRPr lang="cs-CZ" dirty="0"/>
          </a:p>
        </p:txBody>
      </p:sp>
    </p:spTree>
    <p:extLst>
      <p:ext uri="{BB962C8B-B14F-4D97-AF65-F5344CB8AC3E}">
        <p14:creationId xmlns:p14="http://schemas.microsoft.com/office/powerpoint/2010/main" val="1676217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768000" y="1224000"/>
            <a:ext cx="7824000" cy="1522800"/>
          </a:xfrm>
        </p:spPr>
        <p:txBody>
          <a:bodyPr lIns="0" tIns="0" rIns="0" bIns="0" anchor="b">
            <a:noAutofit/>
          </a:bodyPr>
          <a:lstStyle>
            <a:lvl1pPr algn="l">
              <a:defRPr sz="3400" cap="small" baseline="0">
                <a:solidFill>
                  <a:srgbClr val="87888A"/>
                </a:solidFill>
                <a:latin typeface="Calibri" panose="020F0502020204030204" pitchFamily="34" charset="0"/>
              </a:defRPr>
            </a:lvl1pPr>
          </a:lstStyle>
          <a:p>
            <a:r>
              <a:rPr lang="cs-CZ" dirty="0"/>
              <a:t>Změny financování </a:t>
            </a:r>
            <a:br>
              <a:rPr lang="cs-CZ" dirty="0"/>
            </a:br>
            <a:r>
              <a:rPr lang="cs-CZ" dirty="0"/>
              <a:t>regionálního školství</a:t>
            </a:r>
          </a:p>
        </p:txBody>
      </p:sp>
      <p:sp>
        <p:nvSpPr>
          <p:cNvPr id="3" name="Podnadpis 2"/>
          <p:cNvSpPr>
            <a:spLocks noGrp="1"/>
          </p:cNvSpPr>
          <p:nvPr>
            <p:ph type="subTitle" idx="1"/>
          </p:nvPr>
        </p:nvSpPr>
        <p:spPr>
          <a:xfrm>
            <a:off x="768000" y="6022800"/>
            <a:ext cx="5181696" cy="415200"/>
          </a:xfrm>
        </p:spPr>
        <p:txBody>
          <a:bodyPr lIns="0" tIns="0" rIns="0" bIns="0"/>
          <a:lstStyle>
            <a:lvl1pPr marL="0" indent="0" algn="l">
              <a:lnSpc>
                <a:spcPct val="100000"/>
              </a:lnSpc>
              <a:spcBef>
                <a:spcPts val="0"/>
              </a:spcBef>
              <a:buNone/>
              <a:defRPr sz="1600" cap="small" baseline="0">
                <a:solidFill>
                  <a:srgbClr val="87888A"/>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159238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a:xfrm>
            <a:off x="729599" y="1825625"/>
            <a:ext cx="105156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241668975"/>
      </p:ext>
    </p:extLst>
  </p:cSld>
  <p:clrMapOvr>
    <a:masterClrMapping/>
  </p:clrMapOvr>
  <p:extLst>
    <p:ext uri="{DCECCB84-F9BA-43D5-87BE-67443E8EF086}">
      <p15:sldGuideLst xmlns:p15="http://schemas.microsoft.com/office/powerpoint/2012/main">
        <p15:guide id="1" pos="453">
          <p15:clr>
            <a:srgbClr val="FBAE40"/>
          </p15:clr>
        </p15:guide>
        <p15:guide id="2" pos="7348">
          <p15:clr>
            <a:srgbClr val="FBAE40"/>
          </p15:clr>
        </p15:guide>
        <p15:guide id="3" orient="horz" pos="3906">
          <p15:clr>
            <a:srgbClr val="FBAE40"/>
          </p15:clr>
        </p15:guide>
        <p15:guide id="4" orient="horz" pos="5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sz="half" idx="1"/>
          </p:nvPr>
        </p:nvSpPr>
        <p:spPr>
          <a:xfrm>
            <a:off x="838200" y="1825625"/>
            <a:ext cx="515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825625"/>
            <a:ext cx="515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193340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428D96"/>
                </a:solidFill>
              </a:defRPr>
            </a:lvl1pPr>
          </a:lstStyle>
          <a:p>
            <a:r>
              <a:rPr lang="cs-CZ"/>
              <a:t>Kliknutím lze upravit styl.</a:t>
            </a:r>
            <a:endParaRPr lang="cs-CZ" dirty="0"/>
          </a:p>
        </p:txBody>
      </p:sp>
      <p:sp>
        <p:nvSpPr>
          <p:cNvPr id="5" name="Zástupný symbol pro číslo snímku 4"/>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322318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EB70F08-41D3-4C49-9139-1BF5B9A15634}" type="slidenum">
              <a:rPr lang="cs-CZ" smtClean="0"/>
              <a:t>‹#›</a:t>
            </a:fld>
            <a:endParaRPr lang="cs-CZ"/>
          </a:p>
        </p:txBody>
      </p:sp>
      <p:sp>
        <p:nvSpPr>
          <p:cNvPr id="5" name="Zástupný symbol pro obrázek 2">
            <a:extLst>
              <a:ext uri="{FF2B5EF4-FFF2-40B4-BE49-F238E27FC236}">
                <a16:creationId xmlns:a16="http://schemas.microsoft.com/office/drawing/2014/main" id="{DEBA1952-2E33-4348-A94B-18B552207762}"/>
              </a:ext>
            </a:extLst>
          </p:cNvPr>
          <p:cNvSpPr>
            <a:spLocks noGrp="1"/>
          </p:cNvSpPr>
          <p:nvPr>
            <p:ph type="pic" idx="1" hasCustomPrompt="1"/>
          </p:nvPr>
        </p:nvSpPr>
        <p:spPr>
          <a:xfrm>
            <a:off x="720000" y="936001"/>
            <a:ext cx="10726331" cy="5166037"/>
          </a:xfrm>
        </p:spPr>
        <p:txBody>
          <a:bodyPr>
            <a:normAutofit/>
          </a:bodyPr>
          <a:lstStyle>
            <a:lvl1pPr marL="0" indent="0">
              <a:buNone/>
              <a:defRPr sz="2100" cap="all" baseline="0">
                <a:solidFill>
                  <a:srgbClr val="428D96"/>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Obrázek</a:t>
            </a:r>
          </a:p>
        </p:txBody>
      </p:sp>
    </p:spTree>
    <p:extLst>
      <p:ext uri="{BB962C8B-B14F-4D97-AF65-F5344CB8AC3E}">
        <p14:creationId xmlns:p14="http://schemas.microsoft.com/office/powerpoint/2010/main" val="1715665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56849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212911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790766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vislý nadpis a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5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Aktuální stav přípravy změny financování </a:t>
            </a:r>
            <a:r>
              <a:rPr lang="cs-CZ" dirty="0" err="1"/>
              <a:t>RgŠ</a:t>
            </a:r>
            <a:endParaRPr lang="cs-CZ" dirty="0"/>
          </a:p>
        </p:txBody>
      </p:sp>
      <p:sp>
        <p:nvSpPr>
          <p:cNvPr id="3" name="Zástupný symbol pro obsah 2"/>
          <p:cNvSpPr>
            <a:spLocks noGrp="1"/>
          </p:cNvSpPr>
          <p:nvPr>
            <p:ph idx="1" hasCustomPrompt="1"/>
          </p:nvPr>
        </p:nvSpPr>
        <p:spPr>
          <a:xfrm>
            <a:off x="729599" y="1825625"/>
            <a:ext cx="10515600" cy="4351338"/>
          </a:xfrm>
        </p:spPr>
        <p:txBody>
          <a:bodyPr>
            <a:noAutofit/>
          </a:bodyPr>
          <a:lstStyle>
            <a:lvl1pPr>
              <a:defRPr/>
            </a:lvl1pPr>
            <a:lvl2pPr marL="108000" indent="0">
              <a:buNone/>
              <a:defRPr/>
            </a:lvl2pPr>
            <a:lvl3pPr marL="612000" indent="-180000">
              <a:defRPr/>
            </a:lvl3pPr>
            <a:lvl4pPr>
              <a:defRPr lang="cs-CZ" sz="1900" kern="1200" baseline="0" dirty="0" smtClean="0">
                <a:solidFill>
                  <a:schemeClr val="tx1"/>
                </a:solidFill>
                <a:latin typeface="Calibri Light" panose="020F0302020204030204" pitchFamily="34" charset="0"/>
                <a:ea typeface="+mn-ea"/>
                <a:cs typeface="+mn-cs"/>
              </a:defRPr>
            </a:lvl4pPr>
            <a:lvl5pPr marL="432000" indent="0">
              <a:buFont typeface="Arial" panose="020B0604020202020204" pitchFamily="34" charset="0"/>
              <a:buNone/>
              <a:defRPr baseline="0"/>
            </a:lvl5pPr>
            <a:lvl6pPr marL="1260000">
              <a:defRPr lang="cs-CZ" sz="1900" b="0" kern="1200" dirty="0" smtClean="0">
                <a:solidFill>
                  <a:schemeClr val="tx1"/>
                </a:solidFill>
                <a:latin typeface="+mj-lt"/>
                <a:ea typeface="+mn-ea"/>
                <a:cs typeface="+mn-cs"/>
              </a:defRPr>
            </a:lvl6pPr>
          </a:lstStyle>
          <a:p>
            <a:pPr lvl="0"/>
            <a:r>
              <a:rPr lang="cs-CZ" dirty="0"/>
              <a:t>zákon č. 167/2018 Sb. posunul účinnost změny financování o 1 rok, </a:t>
            </a:r>
            <a:br>
              <a:rPr lang="cs-CZ" dirty="0"/>
            </a:br>
            <a:r>
              <a:rPr lang="cs-CZ" dirty="0"/>
              <a:t>tj. na 1. ledna 2020</a:t>
            </a:r>
          </a:p>
          <a:p>
            <a:pPr lvl="0"/>
            <a:r>
              <a:rPr lang="cs-CZ" dirty="0"/>
              <a:t>rok 2019 – přechodový rok </a:t>
            </a:r>
          </a:p>
          <a:p>
            <a:pPr marL="612000" lvl="3" indent="-180000" algn="l" defTabSz="914400" rtl="0" eaLnBrk="1" latinLnBrk="0" hangingPunct="1">
              <a:lnSpc>
                <a:spcPct val="100000"/>
              </a:lnSpc>
              <a:spcBef>
                <a:spcPts val="0"/>
              </a:spcBef>
              <a:buFont typeface="Arial" panose="020B0604020202020204" pitchFamily="34" charset="0"/>
              <a:buChar char="•"/>
            </a:pPr>
            <a:r>
              <a:rPr lang="cs-CZ" dirty="0"/>
              <a:t>financování jako doposud (republikové a krajské normativy)</a:t>
            </a:r>
          </a:p>
          <a:p>
            <a:pPr lvl="3"/>
            <a:r>
              <a:rPr lang="cs-CZ" dirty="0"/>
              <a:t>doplněny 3 nové jednoroční rozvojové programy:</a:t>
            </a:r>
          </a:p>
          <a:p>
            <a:pPr lvl="4"/>
            <a:r>
              <a:rPr lang="cs-CZ" dirty="0"/>
              <a:t>	od 1. 1. 2019</a:t>
            </a:r>
          </a:p>
          <a:p>
            <a:pPr lvl="5"/>
            <a:r>
              <a:rPr lang="cs-CZ" dirty="0"/>
              <a:t>RP na vyrovnávání mezikrajových rozdílů v odměňování pedagogů </a:t>
            </a:r>
            <a:br>
              <a:rPr lang="cs-CZ" dirty="0"/>
            </a:br>
            <a:r>
              <a:rPr lang="cs-CZ" dirty="0"/>
              <a:t>v MŠ, ZŠ, ŠD a SŠ – peníze jsou již na školách </a:t>
            </a:r>
          </a:p>
          <a:p>
            <a:pPr lvl="5"/>
            <a:r>
              <a:rPr lang="cs-CZ" dirty="0"/>
              <a:t>RP pro MŠ (překryv a rozšíření provozu MŠ)</a:t>
            </a:r>
          </a:p>
          <a:p>
            <a:pPr lvl="4"/>
            <a:r>
              <a:rPr lang="cs-CZ" dirty="0"/>
              <a:t>	od 1. 9. 2019</a:t>
            </a:r>
          </a:p>
          <a:p>
            <a:pPr marL="1260000" lvl="5" indent="-228600" algn="l" defTabSz="914400" rtl="0" eaLnBrk="1" latinLnBrk="0" hangingPunct="1">
              <a:lnSpc>
                <a:spcPct val="90000"/>
              </a:lnSpc>
              <a:spcBef>
                <a:spcPts val="500"/>
              </a:spcBef>
              <a:buFont typeface="Arial" panose="020B0604020202020204" pitchFamily="34" charset="0"/>
              <a:buChar char="•"/>
            </a:pPr>
            <a:r>
              <a:rPr lang="cs-CZ" dirty="0"/>
              <a:t>RP pro ZŠ a SŠ na zohlednění náběhu </a:t>
            </a:r>
            <a:r>
              <a:rPr lang="cs-CZ" dirty="0" err="1"/>
              <a:t>PHmax</a:t>
            </a:r>
            <a:endParaRPr lang="cs-CZ" dirty="0"/>
          </a:p>
          <a:p>
            <a:pPr lvl="2"/>
            <a:endParaRPr lang="cs-CZ" dirty="0"/>
          </a:p>
        </p:txBody>
      </p:sp>
      <p:sp>
        <p:nvSpPr>
          <p:cNvPr id="6" name="Zástupný symbol pro číslo snímku 5"/>
          <p:cNvSpPr>
            <a:spLocks noGrp="1"/>
          </p:cNvSpPr>
          <p:nvPr>
            <p:ph type="sldNum" sz="quarter" idx="12"/>
          </p:nvPr>
        </p:nvSpPr>
        <p:spPr/>
        <p:txBody>
          <a:bodyPr/>
          <a:lstStyle/>
          <a:p>
            <a:fld id="{323BD8D3-A9DD-40CB-A396-ADCE34852C74}" type="slidenum">
              <a:rPr lang="cs-CZ" smtClean="0"/>
              <a:t>‹#›</a:t>
            </a:fld>
            <a:endParaRPr lang="cs-CZ" dirty="0"/>
          </a:p>
        </p:txBody>
      </p:sp>
    </p:spTree>
    <p:extLst>
      <p:ext uri="{BB962C8B-B14F-4D97-AF65-F5344CB8AC3E}">
        <p14:creationId xmlns:p14="http://schemas.microsoft.com/office/powerpoint/2010/main" val="29425237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sp>
        <p:nvSpPr>
          <p:cNvPr id="2" name="Nadpis 1"/>
          <p:cNvSpPr>
            <a:spLocks noGrp="1"/>
          </p:cNvSpPr>
          <p:nvPr>
            <p:ph type="title"/>
          </p:nvPr>
        </p:nvSpPr>
        <p:spPr>
          <a:xfrm>
            <a:off x="719667" y="944564"/>
            <a:ext cx="10515600" cy="609917"/>
          </a:xfrm>
        </p:spPr>
        <p:txBody>
          <a:bodyPr anchor="t" anchorCtr="0">
            <a:noAutofit/>
          </a:bodyPr>
          <a:lstStyle>
            <a:lvl1pPr>
              <a:lnSpc>
                <a:spcPct val="100000"/>
              </a:lnSpc>
              <a:defRPr sz="2100" baseline="0"/>
            </a:lvl1pPr>
          </a:lstStyle>
          <a:p>
            <a:r>
              <a:rPr lang="cs-CZ" dirty="0"/>
              <a:t>Kliknutím lze upravit styl.</a:t>
            </a:r>
          </a:p>
        </p:txBody>
      </p:sp>
      <p:sp>
        <p:nvSpPr>
          <p:cNvPr id="6" name="Zástupný symbol pro číslo snímku 5"/>
          <p:cNvSpPr>
            <a:spLocks noGrp="1"/>
          </p:cNvSpPr>
          <p:nvPr>
            <p:ph type="sldNum" sz="quarter" idx="12"/>
          </p:nvPr>
        </p:nvSpPr>
        <p:spPr/>
        <p:txBody>
          <a:bodyPr/>
          <a:lstStyle/>
          <a:p>
            <a:fld id="{323BD8D3-A9DD-40CB-A396-ADCE34852C74}" type="slidenum">
              <a:rPr lang="cs-CZ" smtClean="0"/>
              <a:t>‹#›</a:t>
            </a:fld>
            <a:endParaRPr lang="cs-CZ"/>
          </a:p>
        </p:txBody>
      </p:sp>
      <p:graphicFrame>
        <p:nvGraphicFramePr>
          <p:cNvPr id="7" name="Tabulka 6"/>
          <p:cNvGraphicFramePr>
            <a:graphicFrameLocks noGrp="1"/>
          </p:cNvGraphicFramePr>
          <p:nvPr userDrawn="1"/>
        </p:nvGraphicFramePr>
        <p:xfrm>
          <a:off x="729599" y="3546686"/>
          <a:ext cx="10515600" cy="7416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532208531"/>
                    </a:ext>
                  </a:extLst>
                </a:gridCol>
                <a:gridCol w="1752600">
                  <a:extLst>
                    <a:ext uri="{9D8B030D-6E8A-4147-A177-3AD203B41FA5}">
                      <a16:colId xmlns:a16="http://schemas.microsoft.com/office/drawing/2014/main" val="2446159533"/>
                    </a:ext>
                  </a:extLst>
                </a:gridCol>
                <a:gridCol w="1752600">
                  <a:extLst>
                    <a:ext uri="{9D8B030D-6E8A-4147-A177-3AD203B41FA5}">
                      <a16:colId xmlns:a16="http://schemas.microsoft.com/office/drawing/2014/main" val="3828646843"/>
                    </a:ext>
                  </a:extLst>
                </a:gridCol>
                <a:gridCol w="1752600">
                  <a:extLst>
                    <a:ext uri="{9D8B030D-6E8A-4147-A177-3AD203B41FA5}">
                      <a16:colId xmlns:a16="http://schemas.microsoft.com/office/drawing/2014/main" val="2071330293"/>
                    </a:ext>
                  </a:extLst>
                </a:gridCol>
                <a:gridCol w="1752600">
                  <a:extLst>
                    <a:ext uri="{9D8B030D-6E8A-4147-A177-3AD203B41FA5}">
                      <a16:colId xmlns:a16="http://schemas.microsoft.com/office/drawing/2014/main" val="3500415985"/>
                    </a:ext>
                  </a:extLst>
                </a:gridCol>
                <a:gridCol w="1752600">
                  <a:extLst>
                    <a:ext uri="{9D8B030D-6E8A-4147-A177-3AD203B41FA5}">
                      <a16:colId xmlns:a16="http://schemas.microsoft.com/office/drawing/2014/main" val="1800194414"/>
                    </a:ext>
                  </a:extLst>
                </a:gridCol>
              </a:tblGrid>
              <a:tr h="370840">
                <a:tc>
                  <a:txBody>
                    <a:bodyPr/>
                    <a:lstStyle/>
                    <a:p>
                      <a:endParaRPr lang="cs-CZ" dirty="0"/>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dirty="0"/>
                    </a:p>
                  </a:txBody>
                  <a:tcPr marL="121920" marR="121920"/>
                </a:tc>
                <a:extLst>
                  <a:ext uri="{0D108BD9-81ED-4DB2-BD59-A6C34878D82A}">
                    <a16:rowId xmlns:a16="http://schemas.microsoft.com/office/drawing/2014/main" val="1398266416"/>
                  </a:ext>
                </a:extLst>
              </a:tr>
              <a:tr h="370840">
                <a:tc>
                  <a:txBody>
                    <a:bodyPr/>
                    <a:lstStyle/>
                    <a:p>
                      <a:endParaRPr lang="cs-CZ"/>
                    </a:p>
                  </a:txBody>
                  <a:tcPr marL="121920" marR="121920"/>
                </a:tc>
                <a:tc>
                  <a:txBody>
                    <a:bodyPr/>
                    <a:lstStyle/>
                    <a:p>
                      <a:endParaRPr lang="cs-CZ" dirty="0"/>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a:p>
                  </a:txBody>
                  <a:tcPr marL="121920" marR="121920"/>
                </a:tc>
                <a:tc>
                  <a:txBody>
                    <a:bodyPr/>
                    <a:lstStyle/>
                    <a:p>
                      <a:endParaRPr lang="cs-CZ" dirty="0"/>
                    </a:p>
                  </a:txBody>
                  <a:tcPr marL="121920" marR="121920"/>
                </a:tc>
                <a:extLst>
                  <a:ext uri="{0D108BD9-81ED-4DB2-BD59-A6C34878D82A}">
                    <a16:rowId xmlns:a16="http://schemas.microsoft.com/office/drawing/2014/main" val="2215755881"/>
                  </a:ext>
                </a:extLst>
              </a:tr>
            </a:tbl>
          </a:graphicData>
        </a:graphic>
      </p:graphicFrame>
      <p:sp>
        <p:nvSpPr>
          <p:cNvPr id="8" name="Zástupný symbol pro obsah 2"/>
          <p:cNvSpPr>
            <a:spLocks noGrp="1"/>
          </p:cNvSpPr>
          <p:nvPr>
            <p:ph idx="13"/>
          </p:nvPr>
        </p:nvSpPr>
        <p:spPr>
          <a:xfrm>
            <a:off x="729599" y="1825625"/>
            <a:ext cx="10935352" cy="1472776"/>
          </a:xfrm>
        </p:spPr>
        <p:txBody>
          <a:bodyPr>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9" name="Zástupný symbol pro obsah 2"/>
          <p:cNvSpPr>
            <a:spLocks noGrp="1"/>
          </p:cNvSpPr>
          <p:nvPr>
            <p:ph idx="14"/>
          </p:nvPr>
        </p:nvSpPr>
        <p:spPr>
          <a:xfrm>
            <a:off x="719667" y="4636559"/>
            <a:ext cx="10935352" cy="1472776"/>
          </a:xfrm>
        </p:spPr>
        <p:txBody>
          <a:bodyPr>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9761920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729599" y="1849437"/>
            <a:ext cx="51562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280964" y="1849437"/>
            <a:ext cx="51562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142819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5" name="Zástupný symbol pro číslo snímku 4"/>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298872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418686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lední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8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vislý nadpis a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6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768000" y="1224000"/>
            <a:ext cx="7824000" cy="1522800"/>
          </a:xfrm>
        </p:spPr>
        <p:txBody>
          <a:bodyPr lIns="0" tIns="0" rIns="0" bIns="0" anchor="b">
            <a:noAutofit/>
          </a:bodyPr>
          <a:lstStyle>
            <a:lvl1pPr algn="l">
              <a:defRPr sz="3400" cap="small" baseline="0">
                <a:solidFill>
                  <a:srgbClr val="87888A"/>
                </a:solidFill>
                <a:latin typeface="Calibri" panose="020F0502020204030204" pitchFamily="34" charset="0"/>
              </a:defRPr>
            </a:lvl1pPr>
          </a:lstStyle>
          <a:p>
            <a:r>
              <a:rPr lang="cs-CZ" dirty="0"/>
              <a:t>Kliknutím lze </a:t>
            </a:r>
            <a:br>
              <a:rPr lang="cs-CZ" dirty="0"/>
            </a:br>
            <a:r>
              <a:rPr lang="cs-CZ" dirty="0"/>
              <a:t>upravit styl.</a:t>
            </a:r>
          </a:p>
        </p:txBody>
      </p:sp>
      <p:sp>
        <p:nvSpPr>
          <p:cNvPr id="3" name="Podnadpis 2"/>
          <p:cNvSpPr>
            <a:spLocks noGrp="1"/>
          </p:cNvSpPr>
          <p:nvPr>
            <p:ph type="subTitle" idx="1"/>
          </p:nvPr>
        </p:nvSpPr>
        <p:spPr>
          <a:xfrm>
            <a:off x="768000" y="6288271"/>
            <a:ext cx="5181696" cy="415200"/>
          </a:xfrm>
        </p:spPr>
        <p:txBody>
          <a:bodyPr lIns="0" tIns="0" rIns="0" bIns="0"/>
          <a:lstStyle>
            <a:lvl1pPr marL="0" indent="0" algn="l">
              <a:lnSpc>
                <a:spcPct val="100000"/>
              </a:lnSpc>
              <a:spcBef>
                <a:spcPts val="0"/>
              </a:spcBef>
              <a:buNone/>
              <a:defRPr sz="1600" cap="small" baseline="0">
                <a:solidFill>
                  <a:srgbClr val="87888A"/>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120927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729600" y="936001"/>
            <a:ext cx="10838169" cy="622138"/>
          </a:xfrm>
          <a:prstGeom prst="rect">
            <a:avLst/>
          </a:prstGeom>
        </p:spPr>
        <p:txBody>
          <a:bodyPr vert="horz" lIns="0" tIns="0" rIns="0" bIns="0" rtlCol="0" anchor="t" anchorCtr="0">
            <a:normAutofit/>
          </a:bodyPr>
          <a:lstStyle/>
          <a:p>
            <a:r>
              <a:rPr lang="cs-CZ" dirty="0"/>
              <a:t>Aktuální stav přípravy změny financování </a:t>
            </a:r>
            <a:r>
              <a:rPr lang="cs-CZ" dirty="0" err="1"/>
              <a:t>RgŠ</a:t>
            </a:r>
            <a:endParaRPr lang="cs-CZ" dirty="0"/>
          </a:p>
        </p:txBody>
      </p:sp>
      <p:sp>
        <p:nvSpPr>
          <p:cNvPr id="3" name="Zástupný symbol pro text 2"/>
          <p:cNvSpPr>
            <a:spLocks noGrp="1"/>
          </p:cNvSpPr>
          <p:nvPr>
            <p:ph type="body" idx="1"/>
          </p:nvPr>
        </p:nvSpPr>
        <p:spPr>
          <a:xfrm>
            <a:off x="729600" y="1825625"/>
            <a:ext cx="10515600" cy="4351338"/>
          </a:xfrm>
          <a:prstGeom prst="rect">
            <a:avLst/>
          </a:prstGeom>
        </p:spPr>
        <p:txBody>
          <a:bodyPr vert="horz" lIns="0" tIns="0" rIns="0" bIns="0" rtlCol="0">
            <a:normAutofit/>
          </a:bodyPr>
          <a:lstStyle/>
          <a:p>
            <a:pPr lvl="0"/>
            <a:r>
              <a:rPr lang="cs-CZ" dirty="0"/>
              <a:t>zákon č. 167/2018 Sb. posunul účinnost změny financování o 1 rok, </a:t>
            </a:r>
            <a:br>
              <a:rPr lang="cs-CZ" dirty="0"/>
            </a:br>
            <a:r>
              <a:rPr lang="cs-CZ" dirty="0"/>
              <a:t>tj. na 1. ledna 2020</a:t>
            </a:r>
          </a:p>
          <a:p>
            <a:pPr lvl="0"/>
            <a:r>
              <a:rPr lang="cs-CZ" dirty="0"/>
              <a:t>rok 2019 – přechodový rok </a:t>
            </a:r>
          </a:p>
          <a:p>
            <a:pPr marL="612000" lvl="3" indent="-180000" algn="l" defTabSz="914400" rtl="0" eaLnBrk="1" latinLnBrk="0" hangingPunct="1">
              <a:lnSpc>
                <a:spcPct val="100000"/>
              </a:lnSpc>
              <a:spcBef>
                <a:spcPts val="0"/>
              </a:spcBef>
              <a:buFont typeface="Arial" panose="020B0604020202020204" pitchFamily="34" charset="0"/>
              <a:buChar char="•"/>
            </a:pPr>
            <a:r>
              <a:rPr lang="cs-CZ" dirty="0"/>
              <a:t>financování jako doposud (republikové a krajské normativy)</a:t>
            </a:r>
          </a:p>
          <a:p>
            <a:pPr lvl="3"/>
            <a:r>
              <a:rPr lang="cs-CZ" dirty="0"/>
              <a:t>doplněny 3 nové jednoroční rozvojové programy:</a:t>
            </a:r>
          </a:p>
          <a:p>
            <a:pPr lvl="4"/>
            <a:r>
              <a:rPr lang="cs-CZ" dirty="0"/>
              <a:t>	od 1. 1. 2019</a:t>
            </a:r>
          </a:p>
          <a:p>
            <a:pPr lvl="5"/>
            <a:r>
              <a:rPr lang="cs-CZ" dirty="0"/>
              <a:t>RP na vyrovnávání mezikrajových rozdílů v odměňování pedagogů </a:t>
            </a:r>
            <a:br>
              <a:rPr lang="cs-CZ" dirty="0"/>
            </a:br>
            <a:r>
              <a:rPr lang="cs-CZ" dirty="0"/>
              <a:t>v MŠ, ZŠ, ŠD a SŠ – peníze jsou již na školách </a:t>
            </a:r>
          </a:p>
          <a:p>
            <a:pPr lvl="5"/>
            <a:r>
              <a:rPr lang="cs-CZ" dirty="0"/>
              <a:t>RP pro MŠ (překryv a rozšíření provozu MŠ)</a:t>
            </a:r>
          </a:p>
          <a:p>
            <a:pPr lvl="4"/>
            <a:r>
              <a:rPr lang="cs-CZ" dirty="0"/>
              <a:t>	od 1. 9. 2019</a:t>
            </a:r>
          </a:p>
          <a:p>
            <a:pPr marL="1260000" lvl="5" indent="-228600" algn="l" defTabSz="914400" rtl="0" eaLnBrk="1" latinLnBrk="0" hangingPunct="1">
              <a:lnSpc>
                <a:spcPct val="90000"/>
              </a:lnSpc>
              <a:spcBef>
                <a:spcPts val="500"/>
              </a:spcBef>
              <a:buFont typeface="Arial" panose="020B0604020202020204" pitchFamily="34" charset="0"/>
              <a:buChar char="•"/>
            </a:pPr>
            <a:r>
              <a:rPr lang="cs-CZ" dirty="0"/>
              <a:t>RP pro ZŠ a SŠ na zohlednění náběhu </a:t>
            </a:r>
            <a:r>
              <a:rPr lang="cs-CZ" dirty="0" err="1"/>
              <a:t>PHmax</a:t>
            </a:r>
            <a:endParaRPr lang="cs-CZ" dirty="0"/>
          </a:p>
        </p:txBody>
      </p:sp>
      <p:sp>
        <p:nvSpPr>
          <p:cNvPr id="6" name="Zástupný symbol pro číslo snímku 5"/>
          <p:cNvSpPr>
            <a:spLocks noGrp="1"/>
          </p:cNvSpPr>
          <p:nvPr>
            <p:ph type="sldNum" sz="quarter" idx="4"/>
          </p:nvPr>
        </p:nvSpPr>
        <p:spPr>
          <a:xfrm>
            <a:off x="11694566" y="101218"/>
            <a:ext cx="497433" cy="365125"/>
          </a:xfrm>
          <a:prstGeom prst="rect">
            <a:avLst/>
          </a:prstGeom>
        </p:spPr>
        <p:txBody>
          <a:bodyPr vert="horz" lIns="91440" tIns="45720" rIns="91440" bIns="45720" rtlCol="0" anchor="ctr"/>
          <a:lstStyle>
            <a:lvl1pPr algn="ctr">
              <a:defRPr sz="1200" baseline="0">
                <a:solidFill>
                  <a:schemeClr val="bg1">
                    <a:lumMod val="75000"/>
                  </a:schemeClr>
                </a:solidFill>
              </a:defRPr>
            </a:lvl1pPr>
          </a:lstStyle>
          <a:p>
            <a:fld id="{323BD8D3-A9DD-40CB-A396-ADCE34852C74}" type="slidenum">
              <a:rPr lang="cs-CZ" smtClean="0"/>
              <a:pPr/>
              <a:t>‹#›</a:t>
            </a:fld>
            <a:endParaRPr lang="cs-CZ" dirty="0"/>
          </a:p>
        </p:txBody>
      </p:sp>
    </p:spTree>
    <p:extLst>
      <p:ext uri="{BB962C8B-B14F-4D97-AF65-F5344CB8AC3E}">
        <p14:creationId xmlns:p14="http://schemas.microsoft.com/office/powerpoint/2010/main" val="116832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91" r:id="rId8"/>
  </p:sldLayoutIdLst>
  <p:hf hdr="0" ftr="0" dt="0"/>
  <p:txStyles>
    <p:title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p:titleStyle>
    <p:body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126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5534">
          <p15:clr>
            <a:srgbClr val="F26B43"/>
          </p15:clr>
        </p15:guide>
        <p15:guide id="3" orient="horz" pos="595">
          <p15:clr>
            <a:srgbClr val="F26B43"/>
          </p15:clr>
        </p15:guide>
        <p15:guide id="4"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729600" y="936001"/>
            <a:ext cx="10838169" cy="622138"/>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729600" y="1825625"/>
            <a:ext cx="10515600" cy="4351338"/>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11694566" y="101218"/>
            <a:ext cx="497433" cy="365125"/>
          </a:xfrm>
          <a:prstGeom prst="rect">
            <a:avLst/>
          </a:prstGeom>
        </p:spPr>
        <p:txBody>
          <a:bodyPr vert="horz" lIns="91440" tIns="45720" rIns="91440" bIns="45720" rtlCol="0" anchor="ctr"/>
          <a:lstStyle>
            <a:lvl1pPr algn="ctr">
              <a:defRPr sz="1200" baseline="0">
                <a:solidFill>
                  <a:schemeClr val="bg1">
                    <a:lumMod val="75000"/>
                  </a:schemeClr>
                </a:solidFill>
              </a:defRPr>
            </a:lvl1pPr>
          </a:lstStyle>
          <a:p>
            <a:fld id="{5EB70F08-41D3-4C49-9139-1BF5B9A15634}" type="slidenum">
              <a:rPr lang="cs-CZ" smtClean="0"/>
              <a:t>‹#›</a:t>
            </a:fld>
            <a:endParaRPr lang="cs-CZ"/>
          </a:p>
        </p:txBody>
      </p:sp>
    </p:spTree>
    <p:extLst>
      <p:ext uri="{BB962C8B-B14F-4D97-AF65-F5344CB8AC3E}">
        <p14:creationId xmlns:p14="http://schemas.microsoft.com/office/powerpoint/2010/main" val="17340374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p:titleStyle>
    <p:body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msmt.gov.cz/vzdelavan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77525" y="6165675"/>
            <a:ext cx="5181696" cy="415200"/>
          </a:xfrm>
        </p:spPr>
        <p:txBody>
          <a:bodyPr/>
          <a:lstStyle/>
          <a:p>
            <a:r>
              <a:rPr lang="cs-CZ" dirty="0">
                <a:solidFill>
                  <a:schemeClr val="tx1">
                    <a:lumMod val="50000"/>
                    <a:lumOff val="50000"/>
                  </a:schemeClr>
                </a:solidFill>
              </a:rPr>
              <a:t>3. listopadu 2025 ,Praha</a:t>
            </a:r>
          </a:p>
        </p:txBody>
      </p:sp>
      <p:sp>
        <p:nvSpPr>
          <p:cNvPr id="2" name="Nadpis 1">
            <a:extLst>
              <a:ext uri="{FF2B5EF4-FFF2-40B4-BE49-F238E27FC236}">
                <a16:creationId xmlns:a16="http://schemas.microsoft.com/office/drawing/2014/main" id="{AAAA4074-D489-020A-DE6A-DBE170E4D9D2}"/>
              </a:ext>
            </a:extLst>
          </p:cNvPr>
          <p:cNvSpPr>
            <a:spLocks noGrp="1"/>
          </p:cNvSpPr>
          <p:nvPr>
            <p:ph type="ctrTitle"/>
          </p:nvPr>
        </p:nvSpPr>
        <p:spPr>
          <a:xfrm>
            <a:off x="777525" y="601910"/>
            <a:ext cx="7824000" cy="896424"/>
          </a:xfrm>
        </p:spPr>
        <p:txBody>
          <a:bodyPr/>
          <a:lstStyle/>
          <a:p>
            <a:r>
              <a:rPr lang="cs-CZ" sz="5400" b="1" dirty="0"/>
              <a:t>Programy krátkého cyklu</a:t>
            </a:r>
            <a:endParaRPr lang="cs-CZ" sz="5400" dirty="0"/>
          </a:p>
        </p:txBody>
      </p:sp>
      <p:sp>
        <p:nvSpPr>
          <p:cNvPr id="4" name="TextovéPole 3">
            <a:extLst>
              <a:ext uri="{FF2B5EF4-FFF2-40B4-BE49-F238E27FC236}">
                <a16:creationId xmlns:a16="http://schemas.microsoft.com/office/drawing/2014/main" id="{D2329563-9C65-8BC6-F5B8-4CE7087C94DB}"/>
              </a:ext>
            </a:extLst>
          </p:cNvPr>
          <p:cNvSpPr txBox="1"/>
          <p:nvPr/>
        </p:nvSpPr>
        <p:spPr>
          <a:xfrm>
            <a:off x="371193" y="1720158"/>
            <a:ext cx="8433271" cy="553998"/>
          </a:xfrm>
          <a:prstGeom prst="rect">
            <a:avLst/>
          </a:prstGeom>
          <a:noFill/>
        </p:spPr>
        <p:txBody>
          <a:bodyPr wrap="none" rtlCol="0">
            <a:spAutoFit/>
          </a:bodyPr>
          <a:lstStyle/>
          <a:p>
            <a:r>
              <a:rPr lang="cs-CZ" sz="3000" dirty="0">
                <a:solidFill>
                  <a:schemeClr val="bg1">
                    <a:lumMod val="50000"/>
                  </a:schemeClr>
                </a:solidFill>
              </a:rPr>
              <a:t>Odborná konference Asociace zdravotnických škol ČR</a:t>
            </a:r>
          </a:p>
        </p:txBody>
      </p:sp>
    </p:spTree>
    <p:extLst>
      <p:ext uri="{BB962C8B-B14F-4D97-AF65-F5344CB8AC3E}">
        <p14:creationId xmlns:p14="http://schemas.microsoft.com/office/powerpoint/2010/main" val="157433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755AB-A698-226C-D124-592E0EE00AF1}"/>
              </a:ext>
            </a:extLst>
          </p:cNvPr>
          <p:cNvSpPr>
            <a:spLocks noGrp="1"/>
          </p:cNvSpPr>
          <p:nvPr>
            <p:ph type="title"/>
          </p:nvPr>
        </p:nvSpPr>
        <p:spPr>
          <a:xfrm>
            <a:off x="856397" y="466343"/>
            <a:ext cx="10838169" cy="622138"/>
          </a:xfrm>
        </p:spPr>
        <p:txBody>
          <a:bodyPr>
            <a:noAutofit/>
          </a:bodyPr>
          <a:lstStyle/>
          <a:p>
            <a:r>
              <a:rPr lang="cs-CZ" sz="2400" b="1" dirty="0"/>
              <a:t>Související Legislativní normy</a:t>
            </a:r>
          </a:p>
        </p:txBody>
      </p:sp>
      <p:sp>
        <p:nvSpPr>
          <p:cNvPr id="3" name="Zástupný obsah 2">
            <a:extLst>
              <a:ext uri="{FF2B5EF4-FFF2-40B4-BE49-F238E27FC236}">
                <a16:creationId xmlns:a16="http://schemas.microsoft.com/office/drawing/2014/main" id="{D7B9F38F-3535-B20A-BB0F-36270024E256}"/>
              </a:ext>
            </a:extLst>
          </p:cNvPr>
          <p:cNvSpPr>
            <a:spLocks noGrp="1"/>
          </p:cNvSpPr>
          <p:nvPr>
            <p:ph idx="1"/>
          </p:nvPr>
        </p:nvSpPr>
        <p:spPr>
          <a:xfrm>
            <a:off x="772329" y="1453606"/>
            <a:ext cx="10515600" cy="4059253"/>
          </a:xfrm>
        </p:spPr>
        <p:txBody>
          <a:bodyPr/>
          <a:lstStyle/>
          <a:p>
            <a:pPr algn="just">
              <a:lnSpc>
                <a:spcPct val="107000"/>
              </a:lnSpc>
            </a:pPr>
            <a:r>
              <a:rPr lang="cs-CZ" sz="2000" dirty="0">
                <a:latin typeface="+mn-lt"/>
                <a:ea typeface="Calibri" panose="020F0502020204030204" pitchFamily="34" charset="0"/>
                <a:cs typeface="Arial" panose="020B0604020202020204" pitchFamily="34" charset="0"/>
              </a:rPr>
              <a:t>Novela zákona č. 561/2004 Sb., školský zákon =&gt; prostřednictvím zákona č. 267/2025 Sb., kterým se mění školský zákon a některé další zákony</a:t>
            </a:r>
          </a:p>
          <a:p>
            <a:pPr marL="108000" indent="0" algn="just">
              <a:lnSpc>
                <a:spcPct val="107000"/>
              </a:lnSpc>
              <a:buNone/>
            </a:pPr>
            <a:r>
              <a:rPr lang="cs-CZ" sz="2000" dirty="0">
                <a:latin typeface="+mn-lt"/>
                <a:ea typeface="Calibri" panose="020F0502020204030204" pitchFamily="34" charset="0"/>
                <a:cs typeface="Arial" panose="020B0604020202020204" pitchFamily="34" charset="0"/>
              </a:rPr>
              <a:t>	§ 3, § 92, § 94, § 99, § 101, § 104, § 106 a § 107</a:t>
            </a:r>
          </a:p>
          <a:p>
            <a:pPr marL="108000" indent="0" algn="just">
              <a:lnSpc>
                <a:spcPct val="107000"/>
              </a:lnSpc>
              <a:buNone/>
            </a:pPr>
            <a:endParaRPr lang="cs-CZ" sz="2000" dirty="0">
              <a:latin typeface="+mn-lt"/>
              <a:ea typeface="Calibri" panose="020F0502020204030204" pitchFamily="34" charset="0"/>
              <a:cs typeface="Arial" panose="020B0604020202020204" pitchFamily="34" charset="0"/>
            </a:endParaRPr>
          </a:p>
          <a:p>
            <a:pPr algn="just">
              <a:lnSpc>
                <a:spcPct val="107000"/>
              </a:lnSpc>
            </a:pPr>
            <a:r>
              <a:rPr lang="cs-CZ" sz="2000" dirty="0">
                <a:latin typeface="+mn-lt"/>
                <a:ea typeface="Calibri" panose="020F0502020204030204" pitchFamily="34" charset="0"/>
                <a:cs typeface="Arial" panose="020B0604020202020204" pitchFamily="34" charset="0"/>
              </a:rPr>
              <a:t>Novela vyhlášky č. 10/2005 Sb., o vyšším odborném vzdělávání a novela vyhlášky č. 3/2015 Sb., </a:t>
            </a:r>
            <a:br>
              <a:rPr lang="cs-CZ" sz="2000" dirty="0">
                <a:latin typeface="+mn-lt"/>
                <a:ea typeface="Calibri" panose="020F0502020204030204" pitchFamily="34" charset="0"/>
                <a:cs typeface="Arial" panose="020B0604020202020204" pitchFamily="34" charset="0"/>
              </a:rPr>
            </a:br>
            <a:r>
              <a:rPr lang="cs-CZ" sz="2000" dirty="0">
                <a:latin typeface="+mn-lt"/>
                <a:ea typeface="Calibri" panose="020F0502020204030204" pitchFamily="34" charset="0"/>
                <a:cs typeface="Arial" panose="020B0604020202020204" pitchFamily="34" charset="0"/>
              </a:rPr>
              <a:t>o některých dokladech o vzdělání =&gt; prostřednictvím vyhlášky </a:t>
            </a:r>
            <a:r>
              <a:rPr lang="cs-CZ" sz="2000" dirty="0">
                <a:latin typeface="+mn-lt"/>
                <a:cs typeface="Calibri" panose="020F0502020204030204"/>
              </a:rPr>
              <a:t>č. 306/2025 Sb., kterou se mění některé vyhlášky v oblasti školství </a:t>
            </a:r>
          </a:p>
          <a:p>
            <a:pPr marL="108000" indent="0" algn="just">
              <a:lnSpc>
                <a:spcPct val="107000"/>
              </a:lnSpc>
              <a:buNone/>
            </a:pPr>
            <a:endParaRPr lang="cs-CZ" sz="2000" dirty="0">
              <a:latin typeface="+mn-lt"/>
              <a:ea typeface="Calibri" panose="020F0502020204030204" pitchFamily="34" charset="0"/>
              <a:cs typeface="Arial" panose="020B0604020202020204" pitchFamily="34" charset="0"/>
            </a:endParaRPr>
          </a:p>
          <a:p>
            <a:pPr algn="just">
              <a:lnSpc>
                <a:spcPct val="107000"/>
              </a:lnSpc>
            </a:pPr>
            <a:r>
              <a:rPr lang="cs-CZ" sz="2000" kern="0" dirty="0">
                <a:latin typeface="+mn-lt"/>
                <a:ea typeface="Calibri" panose="020F0502020204030204" pitchFamily="34" charset="0"/>
                <a:cs typeface="Calibri" panose="020F0502020204030204" pitchFamily="34" charset="0"/>
              </a:rPr>
              <a:t>Novela zákona č. 111/1998 Sb., o vysokých školách =&gt; prostřednictvím zákona č. </a:t>
            </a:r>
            <a:r>
              <a:rPr lang="cs-CZ" sz="2000" dirty="0">
                <a:latin typeface="+mn-lt"/>
              </a:rPr>
              <a:t>52/2025 Sb., kterým se mění zákon o vysokých školách, a další související zákony</a:t>
            </a:r>
          </a:p>
          <a:p>
            <a:pPr marL="108000" indent="0">
              <a:lnSpc>
                <a:spcPct val="107000"/>
              </a:lnSpc>
              <a:buNone/>
            </a:pPr>
            <a:endParaRPr lang="cs-CZ" sz="1600" dirty="0">
              <a:latin typeface="+mn-lt"/>
              <a:ea typeface="Calibri" panose="020F0502020204030204" pitchFamily="34" charset="0"/>
              <a:cs typeface="Arial" panose="020B0604020202020204" pitchFamily="34" charset="0"/>
            </a:endParaRPr>
          </a:p>
          <a:p>
            <a:pPr marL="108000" indent="0">
              <a:lnSpc>
                <a:spcPct val="107000"/>
              </a:lnSpc>
              <a:buNone/>
            </a:pPr>
            <a:endParaRPr lang="cs-CZ" sz="1600" dirty="0">
              <a:latin typeface="+mn-lt"/>
              <a:ea typeface="Calibri" panose="020F0502020204030204" pitchFamily="34" charset="0"/>
              <a:cs typeface="Arial" panose="020B0604020202020204" pitchFamily="34" charset="0"/>
            </a:endParaRPr>
          </a:p>
          <a:p>
            <a:pPr>
              <a:lnSpc>
                <a:spcPct val="107000"/>
              </a:lnSpc>
            </a:pPr>
            <a:endParaRPr lang="cs-CZ" sz="1600" dirty="0">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effectLst/>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effectLst/>
              <a:latin typeface="+mn-lt"/>
              <a:ea typeface="Calibri" panose="020F0502020204030204" pitchFamily="34" charset="0"/>
              <a:cs typeface="Arial" panose="020B0604020202020204" pitchFamily="34" charset="0"/>
            </a:endParaRPr>
          </a:p>
          <a:p>
            <a:endParaRPr lang="cs-CZ" sz="1600" dirty="0"/>
          </a:p>
        </p:txBody>
      </p:sp>
      <p:sp>
        <p:nvSpPr>
          <p:cNvPr id="4" name="Zástupný symbol pro číslo snímku 3">
            <a:extLst>
              <a:ext uri="{FF2B5EF4-FFF2-40B4-BE49-F238E27FC236}">
                <a16:creationId xmlns:a16="http://schemas.microsoft.com/office/drawing/2014/main" id="{988F09AD-FB4B-83B0-6E0F-981AE4E2F60F}"/>
              </a:ext>
            </a:extLst>
          </p:cNvPr>
          <p:cNvSpPr>
            <a:spLocks noGrp="1"/>
          </p:cNvSpPr>
          <p:nvPr>
            <p:ph type="sldNum" sz="quarter" idx="12"/>
          </p:nvPr>
        </p:nvSpPr>
        <p:spPr/>
        <p:txBody>
          <a:bodyPr/>
          <a:lstStyle/>
          <a:p>
            <a:fld id="{323BD8D3-A9DD-40CB-A396-ADCE34852C74}" type="slidenum">
              <a:rPr lang="cs-CZ" smtClean="0"/>
              <a:t>2</a:t>
            </a:fld>
            <a:endParaRPr lang="cs-CZ" dirty="0"/>
          </a:p>
        </p:txBody>
      </p:sp>
    </p:spTree>
    <p:extLst>
      <p:ext uri="{BB962C8B-B14F-4D97-AF65-F5344CB8AC3E}">
        <p14:creationId xmlns:p14="http://schemas.microsoft.com/office/powerpoint/2010/main" val="193509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30890-EC09-0162-CB1D-60DC37B99F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C54377-22ED-3E3F-2345-5EF3119126EF}"/>
              </a:ext>
            </a:extLst>
          </p:cNvPr>
          <p:cNvSpPr>
            <a:spLocks noGrp="1"/>
          </p:cNvSpPr>
          <p:nvPr>
            <p:ph type="title"/>
          </p:nvPr>
        </p:nvSpPr>
        <p:spPr>
          <a:xfrm>
            <a:off x="729600" y="283780"/>
            <a:ext cx="10838169" cy="510979"/>
          </a:xfrm>
        </p:spPr>
        <p:txBody>
          <a:bodyPr>
            <a:noAutofit/>
          </a:bodyPr>
          <a:lstStyle/>
          <a:p>
            <a:r>
              <a:rPr lang="cs-CZ" sz="2400" b="1" dirty="0"/>
              <a:t>Co jsou programy krátkého cyklu a komu jsou určeny</a:t>
            </a:r>
          </a:p>
        </p:txBody>
      </p:sp>
      <p:sp>
        <p:nvSpPr>
          <p:cNvPr id="3" name="Zástupný obsah 2">
            <a:extLst>
              <a:ext uri="{FF2B5EF4-FFF2-40B4-BE49-F238E27FC236}">
                <a16:creationId xmlns:a16="http://schemas.microsoft.com/office/drawing/2014/main" id="{CF74DCC2-E03F-A013-881C-9D8ECCA341C8}"/>
              </a:ext>
            </a:extLst>
          </p:cNvPr>
          <p:cNvSpPr>
            <a:spLocks noGrp="1"/>
          </p:cNvSpPr>
          <p:nvPr>
            <p:ph idx="1"/>
          </p:nvPr>
        </p:nvSpPr>
        <p:spPr>
          <a:xfrm>
            <a:off x="729600" y="880217"/>
            <a:ext cx="10515600" cy="5546277"/>
          </a:xfrm>
        </p:spPr>
        <p:txBody>
          <a:bodyPr/>
          <a:lstStyle/>
          <a:p>
            <a:pPr algn="just"/>
            <a:r>
              <a:rPr lang="cs-CZ" sz="1700" dirty="0">
                <a:latin typeface="+mn-lt"/>
              </a:rPr>
              <a:t>Krátké cykly ve VOV jsou jedno nebo dvouleté vzdělávací programy VOŠ, které budou navrženy tak, aby studentům poskytly specifické dovednosti a znalosti, které mohou být bezprostředně aplikovány v praxi. </a:t>
            </a:r>
          </a:p>
          <a:p>
            <a:pPr algn="just"/>
            <a:r>
              <a:rPr lang="cs-CZ" sz="1700" dirty="0">
                <a:latin typeface="+mn-lt"/>
              </a:rPr>
              <a:t>Cílem je mj. reagovat na poptávku ze strany „byznysového“ prostředí, zaměstnavatelů a „národní“ potřeby ČR připravit pružný nástroj pro rychlé získání specializační kvalifikace v kratších cyklech, kdy z profesního hlediska (ve vztahu k délce přípravy) není potřeba cyklů delších. Příkladem jsou například výroba čipů, výstavba energetické infrastruktury, obranný průmysl apod. To umožní zvýšit zaměstnatelnost těchto absolventů a podpořit jejich celoživotní učení.</a:t>
            </a:r>
          </a:p>
          <a:p>
            <a:pPr algn="just"/>
            <a:r>
              <a:rPr lang="cs-CZ" sz="1700" dirty="0">
                <a:latin typeface="+mn-lt"/>
              </a:rPr>
              <a:t>Jednou z </a:t>
            </a:r>
            <a:r>
              <a:rPr lang="cs-CZ" sz="1700" b="1" dirty="0">
                <a:latin typeface="+mn-lt"/>
              </a:rPr>
              <a:t>hlavních výhod krátkých cyklů je jejich flexibilita</a:t>
            </a:r>
            <a:r>
              <a:rPr lang="cs-CZ" sz="1700" dirty="0">
                <a:latin typeface="+mn-lt"/>
              </a:rPr>
              <a:t>. Krátké cykly umožňují </a:t>
            </a:r>
            <a:r>
              <a:rPr lang="cs-CZ" sz="1700" b="1" dirty="0">
                <a:latin typeface="+mn-lt"/>
              </a:rPr>
              <a:t>rychlé získání kvalifikace</a:t>
            </a:r>
            <a:r>
              <a:rPr lang="cs-CZ" sz="1700" dirty="0">
                <a:latin typeface="+mn-lt"/>
              </a:rPr>
              <a:t>, což je výhodné pro ty, kteří </a:t>
            </a:r>
            <a:r>
              <a:rPr lang="cs-CZ" sz="1700" b="1" dirty="0">
                <a:latin typeface="+mn-lt"/>
              </a:rPr>
              <a:t>potřebují rychle reagovat na změny na trhu práce</a:t>
            </a:r>
            <a:r>
              <a:rPr lang="cs-CZ" sz="1700" dirty="0">
                <a:latin typeface="+mn-lt"/>
              </a:rPr>
              <a:t>. Další výhodou je zaměření na praktické dovednosti. Programy mohou být navrženy ve spolupráci s průmyslovými partnery, což zajišťuje, že obsah odpovídá aktuálním potřebám trhu práce. Absolventi těchto programů mohou být tedy dobře připraveni na konkrétní pracovní pozice a mají vysokou šanci na uplatnění. </a:t>
            </a:r>
            <a:r>
              <a:rPr lang="cs-CZ" sz="1700" b="1" dirty="0">
                <a:latin typeface="+mn-lt"/>
              </a:rPr>
              <a:t>Implementace krátkých cyklů</a:t>
            </a:r>
            <a:r>
              <a:rPr lang="cs-CZ" sz="1700" dirty="0">
                <a:latin typeface="+mn-lt"/>
              </a:rPr>
              <a:t> může vyžadovat úzkou </a:t>
            </a:r>
            <a:r>
              <a:rPr lang="cs-CZ" sz="1700" b="1" dirty="0">
                <a:latin typeface="+mn-lt"/>
              </a:rPr>
              <a:t>spolupráci mezi vzdělávacími institucemi</a:t>
            </a:r>
            <a:r>
              <a:rPr lang="cs-CZ" sz="1700" dirty="0">
                <a:latin typeface="+mn-lt"/>
              </a:rPr>
              <a:t>, </a:t>
            </a:r>
            <a:r>
              <a:rPr lang="cs-CZ" sz="1700" b="1" dirty="0">
                <a:latin typeface="+mn-lt"/>
              </a:rPr>
              <a:t>průmyslovými partnery</a:t>
            </a:r>
            <a:r>
              <a:rPr lang="cs-CZ" sz="1700" dirty="0">
                <a:latin typeface="+mn-lt"/>
              </a:rPr>
              <a:t> a </a:t>
            </a:r>
            <a:r>
              <a:rPr lang="cs-CZ" sz="1700" b="1" dirty="0">
                <a:latin typeface="+mn-lt"/>
              </a:rPr>
              <a:t>regulačními orgány</a:t>
            </a:r>
            <a:r>
              <a:rPr lang="cs-CZ" sz="1700" dirty="0">
                <a:latin typeface="+mn-lt"/>
              </a:rPr>
              <a:t>. </a:t>
            </a:r>
          </a:p>
          <a:p>
            <a:pPr algn="just"/>
            <a:r>
              <a:rPr lang="cs-CZ" sz="1700" dirty="0">
                <a:latin typeface="+mn-lt"/>
              </a:rPr>
              <a:t>Současně by do těchto jedno až dvouletých „programů“ VOV mohli vstoupit také absolventi středoškolských oborů vzdělání, kteří nemají dostatečnou předchozí návaznost středoškolského studia na daný obor VOV.  To umožní jejich doplňkové využití pro přípravu k delším VOV programům a zajistí prostupnost mezi různými vzdělávacími cestami. </a:t>
            </a:r>
          </a:p>
          <a:p>
            <a:pPr algn="just"/>
            <a:r>
              <a:rPr lang="cs-CZ" sz="1700" dirty="0">
                <a:latin typeface="+mn-lt"/>
              </a:rPr>
              <a:t>Cílí na kvalifikační stupeň EQF5.</a:t>
            </a:r>
            <a:endParaRPr lang="cs-CZ" sz="1600" dirty="0">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effectLst/>
              <a:latin typeface="+mn-lt"/>
              <a:ea typeface="Calibri" panose="020F0502020204030204" pitchFamily="34" charset="0"/>
              <a:cs typeface="Arial" panose="020B0604020202020204" pitchFamily="34" charset="0"/>
            </a:endParaRPr>
          </a:p>
          <a:p>
            <a:pPr marL="108000" indent="0">
              <a:lnSpc>
                <a:spcPct val="107000"/>
              </a:lnSpc>
              <a:spcAft>
                <a:spcPts val="800"/>
              </a:spcAft>
              <a:buNone/>
            </a:pPr>
            <a:endParaRPr lang="cs-CZ" sz="1600" dirty="0">
              <a:effectLst/>
              <a:latin typeface="+mn-lt"/>
              <a:ea typeface="Calibri" panose="020F0502020204030204" pitchFamily="34" charset="0"/>
              <a:cs typeface="Arial" panose="020B0604020202020204" pitchFamily="34" charset="0"/>
            </a:endParaRPr>
          </a:p>
          <a:p>
            <a:endParaRPr lang="cs-CZ" sz="1600" dirty="0"/>
          </a:p>
        </p:txBody>
      </p:sp>
      <p:sp>
        <p:nvSpPr>
          <p:cNvPr id="4" name="Zástupný symbol pro číslo snímku 3">
            <a:extLst>
              <a:ext uri="{FF2B5EF4-FFF2-40B4-BE49-F238E27FC236}">
                <a16:creationId xmlns:a16="http://schemas.microsoft.com/office/drawing/2014/main" id="{3BC22A87-F174-68E6-365D-5492BBF06483}"/>
              </a:ext>
            </a:extLst>
          </p:cNvPr>
          <p:cNvSpPr>
            <a:spLocks noGrp="1"/>
          </p:cNvSpPr>
          <p:nvPr>
            <p:ph type="sldNum" sz="quarter" idx="12"/>
          </p:nvPr>
        </p:nvSpPr>
        <p:spPr/>
        <p:txBody>
          <a:bodyPr/>
          <a:lstStyle/>
          <a:p>
            <a:fld id="{323BD8D3-A9DD-40CB-A396-ADCE34852C74}" type="slidenum">
              <a:rPr lang="cs-CZ" smtClean="0"/>
              <a:t>3</a:t>
            </a:fld>
            <a:endParaRPr lang="cs-CZ" dirty="0"/>
          </a:p>
        </p:txBody>
      </p:sp>
    </p:spTree>
    <p:extLst>
      <p:ext uri="{BB962C8B-B14F-4D97-AF65-F5344CB8AC3E}">
        <p14:creationId xmlns:p14="http://schemas.microsoft.com/office/powerpoint/2010/main" val="402050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070B-7022-F656-230F-F602388EBB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63B444-DD54-7508-82FC-A4A2E8B7E30F}"/>
              </a:ext>
            </a:extLst>
          </p:cNvPr>
          <p:cNvSpPr>
            <a:spLocks noGrp="1"/>
          </p:cNvSpPr>
          <p:nvPr>
            <p:ph type="title"/>
          </p:nvPr>
        </p:nvSpPr>
        <p:spPr>
          <a:xfrm>
            <a:off x="729600" y="283780"/>
            <a:ext cx="10838169" cy="510979"/>
          </a:xfrm>
        </p:spPr>
        <p:txBody>
          <a:bodyPr>
            <a:noAutofit/>
          </a:bodyPr>
          <a:lstStyle/>
          <a:p>
            <a:r>
              <a:rPr lang="cs-CZ" sz="2400" b="1" dirty="0"/>
              <a:t>Nová kategorie v systému vzdělávacích programů</a:t>
            </a:r>
          </a:p>
        </p:txBody>
      </p:sp>
      <p:sp>
        <p:nvSpPr>
          <p:cNvPr id="3" name="Zástupný obsah 2">
            <a:extLst>
              <a:ext uri="{FF2B5EF4-FFF2-40B4-BE49-F238E27FC236}">
                <a16:creationId xmlns:a16="http://schemas.microsoft.com/office/drawing/2014/main" id="{BE9B49A4-EB30-BE82-0A20-C3F21DF97EAC}"/>
              </a:ext>
            </a:extLst>
          </p:cNvPr>
          <p:cNvSpPr>
            <a:spLocks noGrp="1"/>
          </p:cNvSpPr>
          <p:nvPr>
            <p:ph idx="1"/>
          </p:nvPr>
        </p:nvSpPr>
        <p:spPr>
          <a:xfrm>
            <a:off x="729600" y="880218"/>
            <a:ext cx="10515600" cy="4631820"/>
          </a:xfrm>
        </p:spPr>
        <p:txBody>
          <a:bodyPr/>
          <a:lstStyle/>
          <a:p>
            <a:pPr algn="just"/>
            <a:r>
              <a:rPr lang="cs-CZ" sz="1800" dirty="0">
                <a:latin typeface="+mn-lt"/>
              </a:rPr>
              <a:t>VOV v každém oboru vzdělání v jednotlivé vyšší odborné škole se uskutečňuje podle akreditovaného vzdělávacího programu </a:t>
            </a:r>
            <a:r>
              <a:rPr lang="cs-CZ" sz="1800" b="1" dirty="0">
                <a:solidFill>
                  <a:srgbClr val="C00000"/>
                </a:solidFill>
                <a:latin typeface="+mn-lt"/>
              </a:rPr>
              <a:t>nebo podle autorizovaného vzdělávacího programu</a:t>
            </a:r>
            <a:r>
              <a:rPr lang="cs-CZ" sz="1800" dirty="0">
                <a:latin typeface="+mn-lt"/>
              </a:rPr>
              <a:t>.</a:t>
            </a:r>
          </a:p>
          <a:p>
            <a:pPr algn="just"/>
            <a:r>
              <a:rPr lang="cs-CZ" sz="1800" dirty="0">
                <a:latin typeface="+mn-lt"/>
              </a:rPr>
              <a:t>VOŠ s platnou akreditací vzdělávacího programu je oprávněna uskutečňovat autorizované vzdělávací programy vycházející obsahově z akreditovaného vzdělávacího programu této VOŠ</a:t>
            </a:r>
          </a:p>
          <a:p>
            <a:pPr algn="just"/>
            <a:r>
              <a:rPr lang="cs-CZ" sz="1800" dirty="0">
                <a:latin typeface="+mn-lt"/>
              </a:rPr>
              <a:t>Jejich délka včetně praxe činí v denní formě 1 rok, nebo 2 roky.</a:t>
            </a:r>
          </a:p>
          <a:p>
            <a:pPr algn="just"/>
            <a:r>
              <a:rPr lang="cs-CZ" sz="1800" dirty="0">
                <a:latin typeface="+mn-lt"/>
              </a:rPr>
              <a:t>Autorizací vzdělávacího programu se rozumí schválení vzdělávacího programu vyšší odbornou školou. Podmínky autorizace vzdělávacích programů stanovuje vyhláška o VOV.</a:t>
            </a:r>
          </a:p>
          <a:p>
            <a:pPr algn="just"/>
            <a:r>
              <a:rPr lang="cs-CZ" sz="1800" dirty="0">
                <a:latin typeface="+mn-lt"/>
              </a:rPr>
              <a:t>Vzdělávací program je autorizovaný vždy ve stejném oboru vzdělání jako je akreditován vzdělávací program, ze kterého obsahově vychází. </a:t>
            </a:r>
            <a:endParaRPr lang="cs-CZ" sz="1800" dirty="0">
              <a:latin typeface="+mn-lt"/>
              <a:cs typeface="Arial" panose="020B0604020202020204" pitchFamily="34" charset="0"/>
            </a:endParaRPr>
          </a:p>
          <a:p>
            <a:pPr algn="just"/>
            <a:r>
              <a:rPr lang="cs-CZ" sz="1800" b="1" dirty="0">
                <a:solidFill>
                  <a:srgbClr val="FF0000"/>
                </a:solidFill>
                <a:latin typeface="+mn-lt"/>
              </a:rPr>
              <a:t>Vzdělávací program zdravotnického zaměření lze autorizovat pouze s předchozím souhlasným stanoviskem Ministerstva zdravotnictví</a:t>
            </a:r>
            <a:r>
              <a:rPr lang="cs-CZ" sz="1800" dirty="0">
                <a:latin typeface="+mn-lt"/>
              </a:rPr>
              <a:t>, vzdělávací program z oblasti bezpečnostních služeb pouze </a:t>
            </a:r>
            <a:br>
              <a:rPr lang="cs-CZ" sz="1800" dirty="0">
                <a:latin typeface="+mn-lt"/>
              </a:rPr>
            </a:br>
            <a:r>
              <a:rPr lang="cs-CZ" sz="1800" dirty="0">
                <a:latin typeface="+mn-lt"/>
              </a:rPr>
              <a:t>s předchozím souhlasným stanoviskem Ministerstva vnitra a vzdělávací program zaměřený na přípravu </a:t>
            </a:r>
            <a:br>
              <a:rPr lang="cs-CZ" sz="1800" dirty="0">
                <a:latin typeface="+mn-lt"/>
              </a:rPr>
            </a:br>
            <a:r>
              <a:rPr lang="cs-CZ" sz="1800" dirty="0">
                <a:latin typeface="+mn-lt"/>
              </a:rPr>
              <a:t>k výkonu regulovaného povolání pouze s předchozím souhlasným stanoviskem příslušného uznávacího orgánu, že absolventi budou připraveni odpovídajícím způsobem k výkonu tohoto povolání.</a:t>
            </a:r>
          </a:p>
        </p:txBody>
      </p:sp>
      <p:sp>
        <p:nvSpPr>
          <p:cNvPr id="4" name="Zástupný symbol pro číslo snímku 3">
            <a:extLst>
              <a:ext uri="{FF2B5EF4-FFF2-40B4-BE49-F238E27FC236}">
                <a16:creationId xmlns:a16="http://schemas.microsoft.com/office/drawing/2014/main" id="{F66F9F9C-1693-993D-F6D7-37AB8F0688E9}"/>
              </a:ext>
            </a:extLst>
          </p:cNvPr>
          <p:cNvSpPr>
            <a:spLocks noGrp="1"/>
          </p:cNvSpPr>
          <p:nvPr>
            <p:ph type="sldNum" sz="quarter" idx="12"/>
          </p:nvPr>
        </p:nvSpPr>
        <p:spPr/>
        <p:txBody>
          <a:bodyPr/>
          <a:lstStyle/>
          <a:p>
            <a:fld id="{323BD8D3-A9DD-40CB-A396-ADCE34852C74}" type="slidenum">
              <a:rPr lang="cs-CZ" smtClean="0"/>
              <a:t>4</a:t>
            </a:fld>
            <a:endParaRPr lang="cs-CZ" dirty="0"/>
          </a:p>
        </p:txBody>
      </p:sp>
    </p:spTree>
    <p:extLst>
      <p:ext uri="{BB962C8B-B14F-4D97-AF65-F5344CB8AC3E}">
        <p14:creationId xmlns:p14="http://schemas.microsoft.com/office/powerpoint/2010/main" val="257955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2D445B-4F0E-95AE-6585-25E3792B9C2B}"/>
              </a:ext>
            </a:extLst>
          </p:cNvPr>
          <p:cNvSpPr>
            <a:spLocks noGrp="1"/>
          </p:cNvSpPr>
          <p:nvPr>
            <p:ph idx="1"/>
          </p:nvPr>
        </p:nvSpPr>
        <p:spPr>
          <a:xfrm>
            <a:off x="729599" y="675118"/>
            <a:ext cx="10359742" cy="5614588"/>
          </a:xfrm>
        </p:spPr>
        <p:txBody>
          <a:bodyPr>
            <a:noAutofit/>
          </a:bodyPr>
          <a:lstStyle/>
          <a:p>
            <a:pPr algn="just">
              <a:spcAft>
                <a:spcPts val="600"/>
              </a:spcAft>
            </a:pPr>
            <a:r>
              <a:rPr lang="cs-CZ" sz="1800" dirty="0">
                <a:latin typeface="+mn-lt"/>
                <a:ea typeface="+mn-lt"/>
                <a:cs typeface="+mn-lt"/>
              </a:rPr>
              <a:t>Zápis do školského rejstříku u autorizovaných programů = </a:t>
            </a:r>
            <a:r>
              <a:rPr lang="cs-CZ" sz="1800" b="1" dirty="0">
                <a:solidFill>
                  <a:srgbClr val="C00000"/>
                </a:solidFill>
                <a:latin typeface="+mn-lt"/>
                <a:ea typeface="+mn-lt"/>
                <a:cs typeface="+mn-lt"/>
              </a:rPr>
              <a:t>nejedná se o správní řízení.</a:t>
            </a:r>
            <a:endParaRPr lang="cs-CZ" sz="1800" b="1" dirty="0">
              <a:solidFill>
                <a:srgbClr val="C00000"/>
              </a:solidFill>
              <a:latin typeface="+mn-lt"/>
            </a:endParaRPr>
          </a:p>
          <a:p>
            <a:pPr algn="just">
              <a:spcAft>
                <a:spcPts val="600"/>
              </a:spcAft>
            </a:pPr>
            <a:r>
              <a:rPr lang="cs-CZ" sz="1800" dirty="0">
                <a:latin typeface="+mn-lt"/>
              </a:rPr>
              <a:t>Autorizaci vzdělávacího programu a ukončení jeho uskutečňování VOŠ oznamuje do 5 pracovních dnů orgánu, který vede rejstřík škol a školských zařízení; ten údaje o daném programu bezodkladně bez řízení zapíše do školského rejstříku.</a:t>
            </a:r>
          </a:p>
          <a:p>
            <a:pPr algn="just">
              <a:spcAft>
                <a:spcPts val="600"/>
              </a:spcAft>
            </a:pPr>
            <a:r>
              <a:rPr lang="cs-CZ" sz="1800" dirty="0">
                <a:latin typeface="+mn-lt"/>
              </a:rPr>
              <a:t>Počet studentů vyšší odborné školy vzdělávajících se podle autorizovaného vzdělávacího programu započítává do počtu studentů v oboru vzdělání, v němž je vzdělávací program autorizován.</a:t>
            </a:r>
          </a:p>
          <a:p>
            <a:pPr algn="just">
              <a:spcAft>
                <a:spcPts val="600"/>
              </a:spcAft>
            </a:pPr>
            <a:r>
              <a:rPr lang="cs-CZ" sz="1800" dirty="0">
                <a:latin typeface="+mn-lt"/>
              </a:rPr>
              <a:t>V oznámení o autorizaci vzdělávacího programu škola uvede název a kód autorizovaného vzdělávacího programu, označení místa, kde se vzdělávání uskutečňuje, a dobu, na kterou škola vzdělávací program autorizovala.</a:t>
            </a:r>
          </a:p>
          <a:p>
            <a:pPr algn="just">
              <a:spcAft>
                <a:spcPts val="600"/>
              </a:spcAft>
            </a:pPr>
            <a:r>
              <a:rPr lang="cs-CZ" sz="1800" dirty="0">
                <a:latin typeface="+mn-lt"/>
              </a:rPr>
              <a:t>Autorizovaný vzdělávací program se označuje názvem akreditovaného vzdělávacího programu, za kterým se uvede samotný název autorizovaného vzdělávacího programu, který obsahově vychází z akreditovaného vzdělávacího programu. Kód autorizovaného vzdělávacího programu se shoduje s kódem akreditovaného vzdělávacího programu, ze kterého vychází, za který se doplní číslovka označující délku studia autorizovaného vzdělávacího programu a pořadí autorizovaného vzdělávacího programu. Ukázkový příklad provedení:</a:t>
            </a:r>
          </a:p>
          <a:p>
            <a:pPr lvl="2" algn="just">
              <a:spcAft>
                <a:spcPts val="600"/>
              </a:spcAft>
              <a:buFont typeface="Courier New" panose="02070309020205020404" pitchFamily="49" charset="0"/>
              <a:buChar char="o"/>
            </a:pPr>
            <a:r>
              <a:rPr lang="cs-CZ" sz="1600" dirty="0">
                <a:highlight>
                  <a:srgbClr val="00FF00"/>
                </a:highlight>
                <a:latin typeface="+mn-lt"/>
              </a:rPr>
              <a:t>Kód a název oboru vzdělání (z Nařízení vlády č 211/2010 Sb.) </a:t>
            </a:r>
            <a:r>
              <a:rPr lang="cs-CZ" sz="1600" dirty="0">
                <a:latin typeface="+mn-lt"/>
              </a:rPr>
              <a:t>: </a:t>
            </a:r>
            <a:r>
              <a:rPr lang="cs-CZ" sz="1600" dirty="0">
                <a:highlight>
                  <a:srgbClr val="00FF00"/>
                </a:highlight>
                <a:latin typeface="+mn-lt"/>
              </a:rPr>
              <a:t>26 – 41 – N/ </a:t>
            </a:r>
            <a:r>
              <a:rPr lang="cs-CZ" sz="1600" dirty="0">
                <a:latin typeface="+mn-lt"/>
              </a:rPr>
              <a:t>.. </a:t>
            </a:r>
            <a:r>
              <a:rPr lang="cs-CZ" sz="1600" dirty="0">
                <a:highlight>
                  <a:srgbClr val="00FF00"/>
                </a:highlight>
                <a:latin typeface="+mn-lt"/>
              </a:rPr>
              <a:t>Elektrotechnika</a:t>
            </a:r>
            <a:r>
              <a:rPr lang="cs-CZ" sz="1600" dirty="0">
                <a:latin typeface="+mn-lt"/>
              </a:rPr>
              <a:t>.</a:t>
            </a:r>
          </a:p>
          <a:p>
            <a:pPr lvl="2" algn="just">
              <a:spcAft>
                <a:spcPts val="600"/>
              </a:spcAft>
              <a:buFont typeface="Courier New" panose="02070309020205020404" pitchFamily="49" charset="0"/>
              <a:buChar char="o"/>
            </a:pPr>
            <a:r>
              <a:rPr lang="cs-CZ" sz="1600" dirty="0">
                <a:highlight>
                  <a:srgbClr val="00FFFF"/>
                </a:highlight>
                <a:latin typeface="+mn-lt"/>
              </a:rPr>
              <a:t>Kód a název akreditovaného vzdělávacího programu</a:t>
            </a:r>
            <a:r>
              <a:rPr lang="cs-CZ" sz="1600" dirty="0">
                <a:latin typeface="+mn-lt"/>
              </a:rPr>
              <a:t>: </a:t>
            </a:r>
            <a:r>
              <a:rPr lang="cs-CZ" sz="1600" dirty="0">
                <a:highlight>
                  <a:srgbClr val="00FF00"/>
                </a:highlight>
                <a:latin typeface="+mn-lt"/>
              </a:rPr>
              <a:t>26 – 41 – N</a:t>
            </a:r>
            <a:r>
              <a:rPr lang="cs-CZ" sz="1600" dirty="0">
                <a:latin typeface="+mn-lt"/>
              </a:rPr>
              <a:t>/</a:t>
            </a:r>
            <a:r>
              <a:rPr lang="cs-CZ" sz="1600" dirty="0">
                <a:highlight>
                  <a:srgbClr val="00FFFF"/>
                </a:highlight>
                <a:latin typeface="+mn-lt"/>
              </a:rPr>
              <a:t>01</a:t>
            </a:r>
            <a:r>
              <a:rPr lang="cs-CZ" sz="1600" dirty="0">
                <a:latin typeface="+mn-lt"/>
              </a:rPr>
              <a:t> </a:t>
            </a:r>
            <a:r>
              <a:rPr lang="cs-CZ" sz="1600" dirty="0">
                <a:highlight>
                  <a:srgbClr val="00FF00"/>
                </a:highlight>
                <a:latin typeface="+mn-lt"/>
              </a:rPr>
              <a:t>Elektrotechnika</a:t>
            </a:r>
            <a:r>
              <a:rPr lang="cs-CZ" sz="1600" dirty="0">
                <a:latin typeface="+mn-lt"/>
              </a:rPr>
              <a:t> – </a:t>
            </a:r>
            <a:r>
              <a:rPr lang="cs-CZ" sz="1600" dirty="0" err="1">
                <a:highlight>
                  <a:srgbClr val="00FFFF"/>
                </a:highlight>
                <a:latin typeface="+mn-lt"/>
              </a:rPr>
              <a:t>Mechatronické</a:t>
            </a:r>
            <a:r>
              <a:rPr lang="cs-CZ" sz="1600" dirty="0">
                <a:highlight>
                  <a:srgbClr val="00FFFF"/>
                </a:highlight>
                <a:latin typeface="+mn-lt"/>
              </a:rPr>
              <a:t> systémy</a:t>
            </a:r>
            <a:r>
              <a:rPr lang="cs-CZ" sz="1600" dirty="0">
                <a:latin typeface="+mn-lt"/>
              </a:rPr>
              <a:t>.</a:t>
            </a:r>
          </a:p>
          <a:p>
            <a:pPr lvl="2" algn="just">
              <a:spcAft>
                <a:spcPts val="600"/>
              </a:spcAft>
              <a:buFont typeface="Courier New" panose="02070309020205020404" pitchFamily="49" charset="0"/>
              <a:buChar char="o"/>
            </a:pPr>
            <a:r>
              <a:rPr lang="cs-CZ" sz="1600" dirty="0">
                <a:highlight>
                  <a:srgbClr val="FFFF00"/>
                </a:highlight>
                <a:latin typeface="+mn-lt"/>
              </a:rPr>
              <a:t>Kód a název autorizovaného dvouletého vzdělávacího programu</a:t>
            </a:r>
            <a:r>
              <a:rPr lang="cs-CZ" sz="1600" dirty="0">
                <a:latin typeface="+mn-lt"/>
              </a:rPr>
              <a:t>: </a:t>
            </a:r>
            <a:r>
              <a:rPr lang="cs-CZ" sz="1600" dirty="0">
                <a:highlight>
                  <a:srgbClr val="00FF00"/>
                </a:highlight>
                <a:latin typeface="+mn-lt"/>
              </a:rPr>
              <a:t>26 – 41 – N</a:t>
            </a:r>
            <a:r>
              <a:rPr lang="cs-CZ" sz="1600" dirty="0">
                <a:latin typeface="+mn-lt"/>
              </a:rPr>
              <a:t>/</a:t>
            </a:r>
            <a:r>
              <a:rPr lang="cs-CZ" sz="1600" dirty="0">
                <a:highlight>
                  <a:srgbClr val="00FFFF"/>
                </a:highlight>
                <a:latin typeface="+mn-lt"/>
              </a:rPr>
              <a:t>01</a:t>
            </a:r>
            <a:r>
              <a:rPr lang="cs-CZ" sz="1600" dirty="0">
                <a:latin typeface="+mn-lt"/>
              </a:rPr>
              <a:t>-</a:t>
            </a:r>
            <a:r>
              <a:rPr lang="cs-CZ" sz="1600" dirty="0">
                <a:highlight>
                  <a:srgbClr val="FFFF00"/>
                </a:highlight>
                <a:latin typeface="+mn-lt"/>
              </a:rPr>
              <a:t>21</a:t>
            </a:r>
            <a:r>
              <a:rPr lang="cs-CZ" sz="1600" dirty="0">
                <a:latin typeface="+mn-lt"/>
              </a:rPr>
              <a:t> </a:t>
            </a:r>
            <a:r>
              <a:rPr lang="cs-CZ" sz="1600" dirty="0">
                <a:highlight>
                  <a:srgbClr val="00FF00"/>
                </a:highlight>
                <a:latin typeface="+mn-lt"/>
              </a:rPr>
              <a:t>Elektrotechnika</a:t>
            </a:r>
            <a:r>
              <a:rPr lang="cs-CZ" sz="1600" dirty="0">
                <a:latin typeface="+mn-lt"/>
              </a:rPr>
              <a:t> – </a:t>
            </a:r>
            <a:r>
              <a:rPr lang="cs-CZ" sz="1600" dirty="0" err="1">
                <a:highlight>
                  <a:srgbClr val="00FFFF"/>
                </a:highlight>
                <a:latin typeface="+mn-lt"/>
              </a:rPr>
              <a:t>Mechatronické</a:t>
            </a:r>
            <a:r>
              <a:rPr lang="cs-CZ" sz="1600" dirty="0">
                <a:highlight>
                  <a:srgbClr val="00FFFF"/>
                </a:highlight>
                <a:latin typeface="+mn-lt"/>
              </a:rPr>
              <a:t> systémy </a:t>
            </a:r>
            <a:r>
              <a:rPr lang="cs-CZ" sz="1600" dirty="0">
                <a:highlight>
                  <a:srgbClr val="FFFF00"/>
                </a:highlight>
                <a:latin typeface="+mn-lt"/>
              </a:rPr>
              <a:t>(informační a řídící systémy). </a:t>
            </a:r>
          </a:p>
        </p:txBody>
      </p:sp>
      <p:sp>
        <p:nvSpPr>
          <p:cNvPr id="4" name="Zástupný symbol pro číslo snímku 3">
            <a:extLst>
              <a:ext uri="{FF2B5EF4-FFF2-40B4-BE49-F238E27FC236}">
                <a16:creationId xmlns:a16="http://schemas.microsoft.com/office/drawing/2014/main" id="{532C8D0A-01FE-7B53-615D-C6DB815E293A}"/>
              </a:ext>
            </a:extLst>
          </p:cNvPr>
          <p:cNvSpPr>
            <a:spLocks noGrp="1"/>
          </p:cNvSpPr>
          <p:nvPr>
            <p:ph type="sldNum" sz="quarter" idx="12"/>
          </p:nvPr>
        </p:nvSpPr>
        <p:spPr/>
        <p:txBody>
          <a:bodyPr/>
          <a:lstStyle/>
          <a:p>
            <a:fld id="{5EB70F08-41D3-4C49-9139-1BF5B9A15634}" type="slidenum">
              <a:rPr lang="cs-CZ" smtClean="0"/>
              <a:t>5</a:t>
            </a:fld>
            <a:endParaRPr lang="cs-CZ"/>
          </a:p>
        </p:txBody>
      </p:sp>
      <p:sp>
        <p:nvSpPr>
          <p:cNvPr id="2" name="Nadpis 1">
            <a:extLst>
              <a:ext uri="{FF2B5EF4-FFF2-40B4-BE49-F238E27FC236}">
                <a16:creationId xmlns:a16="http://schemas.microsoft.com/office/drawing/2014/main" id="{8E0482D1-9F12-0081-4108-51DC5910AAA5}"/>
              </a:ext>
            </a:extLst>
          </p:cNvPr>
          <p:cNvSpPr>
            <a:spLocks noGrp="1"/>
          </p:cNvSpPr>
          <p:nvPr>
            <p:ph type="title"/>
          </p:nvPr>
        </p:nvSpPr>
        <p:spPr>
          <a:xfrm>
            <a:off x="729599" y="283780"/>
            <a:ext cx="10838169" cy="469965"/>
          </a:xfrm>
        </p:spPr>
        <p:txBody>
          <a:bodyPr>
            <a:noAutofit/>
          </a:bodyPr>
          <a:lstStyle/>
          <a:p>
            <a:pPr lvl="0">
              <a:buSzPts val="1000"/>
              <a:tabLst>
                <a:tab pos="457200" algn="l"/>
              </a:tabLst>
            </a:pPr>
            <a:r>
              <a:rPr lang="cs-CZ" sz="2400" b="1" dirty="0"/>
              <a:t>Programy krátkého cyklu </a:t>
            </a:r>
            <a:r>
              <a:rPr lang="cs-CZ" sz="2000" b="1" dirty="0"/>
              <a:t>vs. </a:t>
            </a:r>
            <a:r>
              <a:rPr lang="cs-CZ" sz="2400" b="1" dirty="0"/>
              <a:t>školský rejstřík</a:t>
            </a:r>
            <a:endParaRPr lang="cs-CZ"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057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6BDDD-F37C-9DBB-0169-3FA83B4EA9A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C2D3A5-0CEB-E41E-BCAD-434394818666}"/>
              </a:ext>
            </a:extLst>
          </p:cNvPr>
          <p:cNvSpPr>
            <a:spLocks noGrp="1"/>
          </p:cNvSpPr>
          <p:nvPr>
            <p:ph type="title"/>
          </p:nvPr>
        </p:nvSpPr>
        <p:spPr>
          <a:xfrm>
            <a:off x="729600" y="283780"/>
            <a:ext cx="10838169" cy="510979"/>
          </a:xfrm>
        </p:spPr>
        <p:txBody>
          <a:bodyPr>
            <a:noAutofit/>
          </a:bodyPr>
          <a:lstStyle/>
          <a:p>
            <a:r>
              <a:rPr lang="cs-CZ" sz="2400" b="1" dirty="0"/>
              <a:t>Přijímání do programů krátkého cyklu</a:t>
            </a:r>
          </a:p>
        </p:txBody>
      </p:sp>
      <p:sp>
        <p:nvSpPr>
          <p:cNvPr id="3" name="Zástupný obsah 2">
            <a:extLst>
              <a:ext uri="{FF2B5EF4-FFF2-40B4-BE49-F238E27FC236}">
                <a16:creationId xmlns:a16="http://schemas.microsoft.com/office/drawing/2014/main" id="{8ED1D9A6-E3CF-43FB-1ABD-31474B3813E3}"/>
              </a:ext>
            </a:extLst>
          </p:cNvPr>
          <p:cNvSpPr>
            <a:spLocks noGrp="1"/>
          </p:cNvSpPr>
          <p:nvPr>
            <p:ph idx="1"/>
          </p:nvPr>
        </p:nvSpPr>
        <p:spPr>
          <a:xfrm>
            <a:off x="729600" y="880217"/>
            <a:ext cx="10515600" cy="5546277"/>
          </a:xfrm>
        </p:spPr>
        <p:txBody>
          <a:bodyPr/>
          <a:lstStyle/>
          <a:p>
            <a:pPr algn="just"/>
            <a:r>
              <a:rPr lang="cs-CZ" sz="2000" b="1" dirty="0">
                <a:latin typeface="+mn-lt"/>
              </a:rPr>
              <a:t>Přijímání do autorizovaných vzdělávacích programů se řídí stejnými principy jako přijímání do akreditovaných vzdělávacích programů.</a:t>
            </a:r>
          </a:p>
          <a:p>
            <a:pPr marL="108000" indent="0" algn="just">
              <a:buNone/>
            </a:pPr>
            <a:endParaRPr lang="cs-CZ" sz="1600" dirty="0">
              <a:solidFill>
                <a:srgbClr val="C00000"/>
              </a:solidFill>
              <a:latin typeface="+mn-lt"/>
            </a:endParaRPr>
          </a:p>
          <a:p>
            <a:pPr marL="108000" indent="0" algn="just">
              <a:buNone/>
            </a:pPr>
            <a:r>
              <a:rPr lang="cs-CZ" sz="1600" b="1" dirty="0">
                <a:latin typeface="+mn-lt"/>
              </a:rPr>
              <a:t>POZOR na další novinky v oblasti přijímání do VOV:</a:t>
            </a:r>
          </a:p>
          <a:p>
            <a:pPr algn="just"/>
            <a:r>
              <a:rPr lang="cs-CZ" sz="1600" dirty="0">
                <a:latin typeface="+mn-lt"/>
              </a:rPr>
              <a:t>§ 94 odst. (9) </a:t>
            </a:r>
            <a:r>
              <a:rPr lang="cs-CZ" sz="1600" b="1" dirty="0">
                <a:latin typeface="+mn-lt"/>
              </a:rPr>
              <a:t>Ředitel školy může mimo rámec příslušného kola přijímacího řízení přijmout k vyššímu odbornému vzdělávání ve vyšší odborné škole a zařadit do probíhajícího prvního ročníku uchazeče, který je studentem bakalářského studijního programu nebo magisterského studijního programu, který nenavazuje na bakalářský studijní program, nebo uchazeče, který v době daného probíhajícího prvního ročníku studium takového studijního programu ukončil jinak než řádně. </a:t>
            </a:r>
            <a:r>
              <a:rPr lang="cs-CZ" sz="1600" dirty="0">
                <a:latin typeface="+mn-lt"/>
              </a:rPr>
              <a:t>V rámci přijímacího řízení může ředitel školy po posouzení dokladů uchazeče o předchozím vzdělávání stanovit jako podmínku přijetí vykonání zkoušky a určit její obsah, termín, formu a kritéria hodnocení, a to v souladu s akreditovaným vzdělávacím programem příslušného oboru vzdělání. </a:t>
            </a:r>
            <a:r>
              <a:rPr lang="cs-CZ" sz="1600" dirty="0">
                <a:highlight>
                  <a:srgbClr val="FFFF00"/>
                </a:highlight>
                <a:latin typeface="+mn-lt"/>
              </a:rPr>
              <a:t>Účinnost již od 1. září 2025.</a:t>
            </a:r>
          </a:p>
          <a:p>
            <a:r>
              <a:rPr lang="cs-CZ" sz="1600" dirty="0">
                <a:latin typeface="+mn-lt"/>
              </a:rPr>
              <a:t>§ 94 odst. (4) </a:t>
            </a:r>
            <a:r>
              <a:rPr lang="cs-CZ" sz="1600" b="1" dirty="0">
                <a:latin typeface="+mn-lt"/>
              </a:rPr>
              <a:t>Ke vzdělávání do prvního ročníku navazujícího akreditovaného vzdělávacího programu podle § 92 odst. 4 může být přijat jen ten, kdo</a:t>
            </a:r>
          </a:p>
          <a:p>
            <a:pPr marL="897750" lvl="2" indent="-285750">
              <a:buFont typeface="Courier New" panose="02070309020205020404" pitchFamily="49" charset="0"/>
              <a:buChar char="o"/>
            </a:pPr>
            <a:r>
              <a:rPr lang="cs-CZ" sz="1600" b="1" dirty="0">
                <a:latin typeface="+mn-lt"/>
              </a:rPr>
              <a:t>získal střední vzdělání s maturitní zkouškou v oboru vzdělání, na který podle nařízení vlády navazuje obor vzdělání, do kterého podává přihlášku, nebo </a:t>
            </a:r>
          </a:p>
          <a:p>
            <a:pPr marL="897750" lvl="2" indent="-285750">
              <a:buFont typeface="Courier New" panose="02070309020205020404" pitchFamily="49" charset="0"/>
              <a:buChar char="o"/>
            </a:pPr>
            <a:r>
              <a:rPr lang="cs-CZ" sz="1600" b="1" dirty="0">
                <a:latin typeface="+mn-lt"/>
              </a:rPr>
              <a:t>je absolventem autorizovaného vzdělávacího programu ve stejném oboru vzdělání, jako je akreditovaný vzdělávací program, do kterého podává přihlášku. </a:t>
            </a:r>
            <a:r>
              <a:rPr lang="cs-CZ" sz="1600" dirty="0">
                <a:highlight>
                  <a:srgbClr val="FFFF00"/>
                </a:highlight>
                <a:latin typeface="+mn-lt"/>
              </a:rPr>
              <a:t>Účinnost již od 1. ledna 2026.</a:t>
            </a:r>
          </a:p>
        </p:txBody>
      </p:sp>
      <p:sp>
        <p:nvSpPr>
          <p:cNvPr id="4" name="Zástupný symbol pro číslo snímku 3">
            <a:extLst>
              <a:ext uri="{FF2B5EF4-FFF2-40B4-BE49-F238E27FC236}">
                <a16:creationId xmlns:a16="http://schemas.microsoft.com/office/drawing/2014/main" id="{A82B49F5-E14C-1B41-AFEF-4F0E84263D1F}"/>
              </a:ext>
            </a:extLst>
          </p:cNvPr>
          <p:cNvSpPr>
            <a:spLocks noGrp="1"/>
          </p:cNvSpPr>
          <p:nvPr>
            <p:ph type="sldNum" sz="quarter" idx="12"/>
          </p:nvPr>
        </p:nvSpPr>
        <p:spPr/>
        <p:txBody>
          <a:bodyPr/>
          <a:lstStyle/>
          <a:p>
            <a:fld id="{323BD8D3-A9DD-40CB-A396-ADCE34852C74}" type="slidenum">
              <a:rPr lang="cs-CZ" smtClean="0"/>
              <a:t>6</a:t>
            </a:fld>
            <a:endParaRPr lang="cs-CZ" dirty="0"/>
          </a:p>
        </p:txBody>
      </p:sp>
    </p:spTree>
    <p:extLst>
      <p:ext uri="{BB962C8B-B14F-4D97-AF65-F5344CB8AC3E}">
        <p14:creationId xmlns:p14="http://schemas.microsoft.com/office/powerpoint/2010/main" val="270128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EC1D-1529-222D-93D6-C774A4D5B1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D974104-764B-0364-1F86-E1C3180CA697}"/>
              </a:ext>
            </a:extLst>
          </p:cNvPr>
          <p:cNvSpPr>
            <a:spLocks noGrp="1"/>
          </p:cNvSpPr>
          <p:nvPr>
            <p:ph type="title"/>
          </p:nvPr>
        </p:nvSpPr>
        <p:spPr>
          <a:xfrm>
            <a:off x="729600" y="283780"/>
            <a:ext cx="10838169" cy="510979"/>
          </a:xfrm>
        </p:spPr>
        <p:txBody>
          <a:bodyPr>
            <a:noAutofit/>
          </a:bodyPr>
          <a:lstStyle/>
          <a:p>
            <a:r>
              <a:rPr lang="cs-CZ" sz="2400" b="1" dirty="0"/>
              <a:t>Ukončování vzdělávání</a:t>
            </a:r>
          </a:p>
        </p:txBody>
      </p:sp>
      <p:sp>
        <p:nvSpPr>
          <p:cNvPr id="3" name="Zástupný obsah 2">
            <a:extLst>
              <a:ext uri="{FF2B5EF4-FFF2-40B4-BE49-F238E27FC236}">
                <a16:creationId xmlns:a16="http://schemas.microsoft.com/office/drawing/2014/main" id="{0EAB7D8E-2DC2-C1EE-334E-D6C9A08170DC}"/>
              </a:ext>
            </a:extLst>
          </p:cNvPr>
          <p:cNvSpPr>
            <a:spLocks noGrp="1"/>
          </p:cNvSpPr>
          <p:nvPr>
            <p:ph idx="1"/>
          </p:nvPr>
        </p:nvSpPr>
        <p:spPr>
          <a:xfrm>
            <a:off x="729599" y="688400"/>
            <a:ext cx="10838169" cy="1448131"/>
          </a:xfrm>
        </p:spPr>
        <p:txBody>
          <a:bodyPr/>
          <a:lstStyle/>
          <a:p>
            <a:pPr algn="just"/>
            <a:r>
              <a:rPr lang="cs-CZ" dirty="0">
                <a:latin typeface="+mn-lt"/>
              </a:rPr>
              <a:t>Vzdělávání podle autorizovaného vzdělávacího programu se řádně ukončuje:</a:t>
            </a:r>
          </a:p>
          <a:p>
            <a:pPr lvl="2" algn="just">
              <a:buFont typeface="Courier New" panose="02070309020205020404" pitchFamily="49" charset="0"/>
              <a:buChar char="o"/>
            </a:pPr>
            <a:r>
              <a:rPr lang="cs-CZ" dirty="0">
                <a:latin typeface="+mn-lt"/>
              </a:rPr>
              <a:t> u jednoletého programu obhajobou prakticky zaměřené závěrečné práce</a:t>
            </a:r>
          </a:p>
          <a:p>
            <a:pPr lvl="2" algn="just">
              <a:buFont typeface="Courier New" panose="02070309020205020404" pitchFamily="49" charset="0"/>
              <a:buChar char="o"/>
            </a:pPr>
            <a:r>
              <a:rPr lang="cs-CZ" dirty="0">
                <a:latin typeface="+mn-lt"/>
              </a:rPr>
              <a:t>u dvouletého programu obhajobou prakticky zaměřené závěrečné práce a odbornou zkouškou</a:t>
            </a:r>
          </a:p>
          <a:p>
            <a:pPr lvl="2" algn="just">
              <a:buFont typeface="Symbol" panose="05050102010706020507" pitchFamily="18" charset="2"/>
              <a:buChar char="Þ"/>
            </a:pPr>
            <a:r>
              <a:rPr lang="cs-CZ" dirty="0">
                <a:latin typeface="+mn-lt"/>
              </a:rPr>
              <a:t>absolventi obdrží doklad o úspěšném absolvování vzdělávání, jímž je osvědčení profesního specialisty.</a:t>
            </a:r>
            <a:endParaRPr lang="cs-CZ" sz="1600" dirty="0">
              <a:latin typeface="+mn-lt"/>
            </a:endParaRPr>
          </a:p>
        </p:txBody>
      </p:sp>
      <p:sp>
        <p:nvSpPr>
          <p:cNvPr id="4" name="Zástupný symbol pro číslo snímku 3">
            <a:extLst>
              <a:ext uri="{FF2B5EF4-FFF2-40B4-BE49-F238E27FC236}">
                <a16:creationId xmlns:a16="http://schemas.microsoft.com/office/drawing/2014/main" id="{16DCBA87-A661-358F-32DA-5200B0CB9FAB}"/>
              </a:ext>
            </a:extLst>
          </p:cNvPr>
          <p:cNvSpPr>
            <a:spLocks noGrp="1"/>
          </p:cNvSpPr>
          <p:nvPr>
            <p:ph type="sldNum" sz="quarter" idx="12"/>
          </p:nvPr>
        </p:nvSpPr>
        <p:spPr/>
        <p:txBody>
          <a:bodyPr/>
          <a:lstStyle/>
          <a:p>
            <a:fld id="{323BD8D3-A9DD-40CB-A396-ADCE34852C74}" type="slidenum">
              <a:rPr lang="cs-CZ" smtClean="0"/>
              <a:t>7</a:t>
            </a:fld>
            <a:endParaRPr lang="cs-CZ" dirty="0"/>
          </a:p>
        </p:txBody>
      </p:sp>
      <p:pic>
        <p:nvPicPr>
          <p:cNvPr id="5" name="Obrázek 4" descr="Obsah obrázku text, snímek obrazovky, Písmo, menu&#10;&#10;Obsah generovaný pomocí AI může být nesprávný.">
            <a:extLst>
              <a:ext uri="{FF2B5EF4-FFF2-40B4-BE49-F238E27FC236}">
                <a16:creationId xmlns:a16="http://schemas.microsoft.com/office/drawing/2014/main" id="{463160DF-C4EE-8870-83F0-364B12E25185}"/>
              </a:ext>
            </a:extLst>
          </p:cNvPr>
          <p:cNvPicPr>
            <a:picLocks noChangeAspect="1"/>
          </p:cNvPicPr>
          <p:nvPr/>
        </p:nvPicPr>
        <p:blipFill>
          <a:blip r:embed="rId2"/>
          <a:stretch>
            <a:fillRect/>
          </a:stretch>
        </p:blipFill>
        <p:spPr>
          <a:xfrm>
            <a:off x="729598" y="2087591"/>
            <a:ext cx="2789319" cy="4019257"/>
          </a:xfrm>
          <a:prstGeom prst="rect">
            <a:avLst/>
          </a:prstGeom>
        </p:spPr>
      </p:pic>
      <p:pic>
        <p:nvPicPr>
          <p:cNvPr id="6" name="Obrázek 5" descr="Obsah obrázku text, snímek obrazovky, diagram&#10;&#10;Obsah generovaný pomocí AI může být nesprávný.">
            <a:extLst>
              <a:ext uri="{FF2B5EF4-FFF2-40B4-BE49-F238E27FC236}">
                <a16:creationId xmlns:a16="http://schemas.microsoft.com/office/drawing/2014/main" id="{42062435-07B9-49E3-2B34-8157B4EF2ECD}"/>
              </a:ext>
            </a:extLst>
          </p:cNvPr>
          <p:cNvPicPr>
            <a:picLocks noChangeAspect="1"/>
          </p:cNvPicPr>
          <p:nvPr/>
        </p:nvPicPr>
        <p:blipFill>
          <a:blip r:embed="rId3"/>
          <a:stretch>
            <a:fillRect/>
          </a:stretch>
        </p:blipFill>
        <p:spPr>
          <a:xfrm>
            <a:off x="3444372" y="2087592"/>
            <a:ext cx="2731112" cy="4019257"/>
          </a:xfrm>
          <a:prstGeom prst="rect">
            <a:avLst/>
          </a:prstGeom>
        </p:spPr>
      </p:pic>
      <p:sp>
        <p:nvSpPr>
          <p:cNvPr id="7" name="TextovéPole 6">
            <a:extLst>
              <a:ext uri="{FF2B5EF4-FFF2-40B4-BE49-F238E27FC236}">
                <a16:creationId xmlns:a16="http://schemas.microsoft.com/office/drawing/2014/main" id="{9E6BE8F8-0620-D2E3-0E74-F1BA8466F2DC}"/>
              </a:ext>
            </a:extLst>
          </p:cNvPr>
          <p:cNvSpPr txBox="1"/>
          <p:nvPr/>
        </p:nvSpPr>
        <p:spPr>
          <a:xfrm>
            <a:off x="6301099" y="2136531"/>
            <a:ext cx="5392284" cy="3970318"/>
          </a:xfrm>
          <a:prstGeom prst="rect">
            <a:avLst/>
          </a:prstGeom>
          <a:noFill/>
        </p:spPr>
        <p:txBody>
          <a:bodyPr wrap="square" rtlCol="0">
            <a:spAutoFit/>
          </a:bodyPr>
          <a:lstStyle/>
          <a:p>
            <a:r>
              <a:rPr lang="cs-CZ" sz="1400" b="1" dirty="0"/>
              <a:t>Zadání a zpracování závěrečné práce v autorizovaném vzdělávacím programu </a:t>
            </a:r>
            <a:r>
              <a:rPr lang="cs-CZ" sz="1400" dirty="0"/>
              <a:t>upravuje § 9a vyhlášky o VOV:</a:t>
            </a:r>
          </a:p>
          <a:p>
            <a:pPr marL="285750" indent="-285750">
              <a:buFont typeface="Arial" panose="020B0604020202020204" pitchFamily="34" charset="0"/>
              <a:buChar char="•"/>
            </a:pPr>
            <a:r>
              <a:rPr lang="cs-CZ" sz="1400" dirty="0"/>
              <a:t>požadavky na zadání,</a:t>
            </a:r>
          </a:p>
          <a:p>
            <a:pPr marL="285750" indent="-285750">
              <a:buFont typeface="Arial" panose="020B0604020202020204" pitchFamily="34" charset="0"/>
              <a:buChar char="•"/>
            </a:pPr>
            <a:r>
              <a:rPr lang="cs-CZ" sz="1400" dirty="0"/>
              <a:t>lhůty pro zveřejnění zadání, kritérií, určení vedoucího práce, oponenta</a:t>
            </a:r>
          </a:p>
          <a:p>
            <a:pPr marL="285750" indent="-285750">
              <a:buFont typeface="Arial" panose="020B0604020202020204" pitchFamily="34" charset="0"/>
              <a:buChar char="•"/>
            </a:pPr>
            <a:r>
              <a:rPr lang="cs-CZ" sz="1400" dirty="0"/>
              <a:t>lhůty pro zpracování posudky vedoucím a oponentem,</a:t>
            </a:r>
          </a:p>
          <a:p>
            <a:pPr marL="285750" indent="-285750">
              <a:buFont typeface="Arial" panose="020B0604020202020204" pitchFamily="34" charset="0"/>
              <a:buChar char="•"/>
            </a:pPr>
            <a:r>
              <a:rPr lang="cs-CZ" sz="1400" dirty="0"/>
              <a:t>postupy a důsledky při neodevzdání práce.</a:t>
            </a:r>
          </a:p>
          <a:p>
            <a:endParaRPr lang="cs-CZ" sz="1400" dirty="0"/>
          </a:p>
          <a:p>
            <a:r>
              <a:rPr lang="cs-CZ" sz="1400" b="1" dirty="0"/>
              <a:t>Průběh obhajoby závěrečné práce a odborné zkoušky v autorizovaném programu </a:t>
            </a:r>
            <a:r>
              <a:rPr lang="cs-CZ" sz="1400" dirty="0"/>
              <a:t>řeší § 9b vyhlášky o VOV</a:t>
            </a:r>
          </a:p>
          <a:p>
            <a:pPr marL="285750" indent="-285750">
              <a:buFont typeface="Arial" panose="020B0604020202020204" pitchFamily="34" charset="0"/>
              <a:buChar char="•"/>
            </a:pPr>
            <a:r>
              <a:rPr lang="cs-CZ" sz="1400" dirty="0"/>
              <a:t>termíny pro obhajobu závěrečné práce nebo konání odborné zkoušky,</a:t>
            </a:r>
          </a:p>
          <a:p>
            <a:pPr marL="285750" indent="-285750">
              <a:buFont typeface="Arial" panose="020B0604020202020204" pitchFamily="34" charset="0"/>
              <a:buChar char="•"/>
            </a:pPr>
            <a:r>
              <a:rPr lang="cs-CZ" sz="1400" dirty="0"/>
              <a:t>přihlašování studentů,</a:t>
            </a:r>
          </a:p>
          <a:p>
            <a:pPr marL="285750" indent="-285750">
              <a:buFont typeface="Arial" panose="020B0604020202020204" pitchFamily="34" charset="0"/>
              <a:buChar char="•"/>
            </a:pPr>
            <a:r>
              <a:rPr lang="cs-CZ" sz="1400" dirty="0"/>
              <a:t>lhůta pro stanovení komise ředitelem školy,</a:t>
            </a:r>
          </a:p>
          <a:p>
            <a:pPr marL="285750" indent="-285750">
              <a:buFont typeface="Arial" panose="020B0604020202020204" pitchFamily="34" charset="0"/>
              <a:buChar char="•"/>
            </a:pPr>
            <a:r>
              <a:rPr lang="cs-CZ" sz="1400" dirty="0"/>
              <a:t>podmínky „</a:t>
            </a:r>
            <a:r>
              <a:rPr lang="cs-CZ" sz="1400" dirty="0" err="1"/>
              <a:t>svaťáku</a:t>
            </a:r>
            <a:r>
              <a:rPr lang="cs-CZ" sz="1400" dirty="0"/>
              <a:t>“,</a:t>
            </a:r>
          </a:p>
          <a:p>
            <a:pPr marL="285750" indent="-285750">
              <a:buFont typeface="Arial" panose="020B0604020202020204" pitchFamily="34" charset="0"/>
              <a:buChar char="•"/>
            </a:pPr>
            <a:r>
              <a:rPr lang="cs-CZ" sz="1400" dirty="0"/>
              <a:t>podmínky přípravy na zkoušku a obhajobu,</a:t>
            </a:r>
          </a:p>
          <a:p>
            <a:pPr marL="285750" indent="-285750">
              <a:buFont typeface="Arial" panose="020B0604020202020204" pitchFamily="34" charset="0"/>
              <a:buChar char="•"/>
            </a:pPr>
            <a:r>
              <a:rPr lang="cs-CZ" sz="1400" dirty="0"/>
              <a:t>délky trvání zkoušky a obhajoby,</a:t>
            </a:r>
          </a:p>
          <a:p>
            <a:pPr marL="285750" indent="-285750">
              <a:buFont typeface="Arial" panose="020B0604020202020204" pitchFamily="34" charset="0"/>
              <a:buChar char="•"/>
            </a:pPr>
            <a:r>
              <a:rPr lang="cs-CZ" sz="1400" dirty="0"/>
              <a:t>podmínky skladby odborné zkoušky.</a:t>
            </a:r>
          </a:p>
        </p:txBody>
      </p:sp>
    </p:spTree>
    <p:extLst>
      <p:ext uri="{BB962C8B-B14F-4D97-AF65-F5344CB8AC3E}">
        <p14:creationId xmlns:p14="http://schemas.microsoft.com/office/powerpoint/2010/main" val="372631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BFDE-3D27-0E77-74F9-F89B06C3D4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8356EA-DCA8-8AE3-5332-B2A0174DD2F0}"/>
              </a:ext>
            </a:extLst>
          </p:cNvPr>
          <p:cNvSpPr>
            <a:spLocks noGrp="1"/>
          </p:cNvSpPr>
          <p:nvPr>
            <p:ph type="title"/>
          </p:nvPr>
        </p:nvSpPr>
        <p:spPr>
          <a:xfrm>
            <a:off x="676915" y="1537629"/>
            <a:ext cx="10838169" cy="510979"/>
          </a:xfrm>
        </p:spPr>
        <p:txBody>
          <a:bodyPr>
            <a:noAutofit/>
          </a:bodyPr>
          <a:lstStyle/>
          <a:p>
            <a:r>
              <a:rPr lang="cs-CZ" sz="2400" b="1" dirty="0"/>
              <a:t>Akreditační úřad</a:t>
            </a:r>
          </a:p>
        </p:txBody>
      </p:sp>
      <p:sp>
        <p:nvSpPr>
          <p:cNvPr id="3" name="Zástupný obsah 2">
            <a:extLst>
              <a:ext uri="{FF2B5EF4-FFF2-40B4-BE49-F238E27FC236}">
                <a16:creationId xmlns:a16="http://schemas.microsoft.com/office/drawing/2014/main" id="{C6237D75-5005-D7DA-B0D6-4E74950CA6D5}"/>
              </a:ext>
            </a:extLst>
          </p:cNvPr>
          <p:cNvSpPr>
            <a:spLocks noGrp="1"/>
          </p:cNvSpPr>
          <p:nvPr>
            <p:ph idx="1"/>
          </p:nvPr>
        </p:nvSpPr>
        <p:spPr>
          <a:xfrm>
            <a:off x="729600" y="2048608"/>
            <a:ext cx="10515600" cy="4377886"/>
          </a:xfrm>
        </p:spPr>
        <p:txBody>
          <a:bodyPr/>
          <a:lstStyle/>
          <a:p>
            <a:pPr algn="just"/>
            <a:r>
              <a:rPr lang="cs-CZ" sz="1600" dirty="0">
                <a:latin typeface="+mn-lt"/>
              </a:rPr>
              <a:t>Udělení, prodloužení platnosti i omezení nebo odnětí akreditace vzdělávacího programu Akreditační úřad bezodkladně oznamuje orgánu, který vede rejstřík škol a školských zařízení; ten údaje o programu bezodkladně bez řízení zapíše do školského rejstříku. Akreditační úřad uvedenému orgánu bezodkladně oznamuje i rozhodnutí ve věci omezení či zániku oprávnění uskutečňovat autorizovaný vzdělávací program a zrušení autorizace; část věty první za středníkem se použije obdobně.</a:t>
            </a:r>
          </a:p>
          <a:p>
            <a:pPr algn="just"/>
            <a:r>
              <a:rPr lang="cs-CZ" sz="1600" dirty="0">
                <a:latin typeface="+mn-lt"/>
              </a:rPr>
              <a:t>V případě autorizovaných vzdělávacích programů vyšších odborných škol se na nápravná opatření použijí obdobně též ustanovení § 86 odst. 3 písm. a) a b) zákona o vysokých školách o omezení či zániku oprávnění uskutečňovat program, přičemž za závažný nedostatek se vždy považuje, nevychází-li autorizovaný vzdělávací program vyšší odborné školy obsahově z akreditovaného vzdělávacího programu této vyšší odborné školy nebo jiné porušení podmínek uvedených v § 92 odst. 5. Případným rozhodnutím Akreditačního úřadu o zániku oprávnění uskutečňovat autorizovaný vzdělávací program se zároveň zrušuje autorizace vzdělávacího programu.</a:t>
            </a:r>
          </a:p>
          <a:p>
            <a:pPr algn="just"/>
            <a:r>
              <a:rPr lang="cs-CZ" sz="1600" dirty="0">
                <a:latin typeface="+mn-lt"/>
              </a:rPr>
              <a:t>Akreditační úřad je oprávněn provádět vnější hodnocení vzdělávací činnosti vyšších odborných škol; hodnocení může být tematicky zaměřeno nebo se zabývat všemi vzdělávacími činnostmi vyšší odborné školy.</a:t>
            </a:r>
          </a:p>
          <a:p>
            <a:pPr algn="just"/>
            <a:r>
              <a:rPr lang="cs-CZ" sz="1600" dirty="0">
                <a:latin typeface="+mn-lt"/>
              </a:rPr>
              <a:t>Akreditační úřad je oprávněn vykonávat u vyšších odborných škol kontrolu dodržování právních předpisů </a:t>
            </a:r>
            <a:br>
              <a:rPr lang="cs-CZ" sz="1600" dirty="0">
                <a:latin typeface="+mn-lt"/>
              </a:rPr>
            </a:br>
            <a:r>
              <a:rPr lang="cs-CZ" sz="1600" dirty="0">
                <a:latin typeface="+mn-lt"/>
              </a:rPr>
              <a:t>a podmínek, které byly rozhodné podle tohoto zákona nebo jeho prováděcích právních předpisů pro akreditaci nebo autorizaci vzdělávacího programu vyšší odborné školy, při uskutečňování vzdělávacích programů vyšší odborné školy.</a:t>
            </a:r>
          </a:p>
          <a:p>
            <a:pPr algn="just"/>
            <a:endParaRPr lang="cs-CZ" sz="1600" b="1" dirty="0">
              <a:latin typeface="+mn-lt"/>
            </a:endParaRPr>
          </a:p>
        </p:txBody>
      </p:sp>
      <p:sp>
        <p:nvSpPr>
          <p:cNvPr id="4" name="Zástupný symbol pro číslo snímku 3">
            <a:extLst>
              <a:ext uri="{FF2B5EF4-FFF2-40B4-BE49-F238E27FC236}">
                <a16:creationId xmlns:a16="http://schemas.microsoft.com/office/drawing/2014/main" id="{8817E253-1F0F-A965-6F5E-5998285294D0}"/>
              </a:ext>
            </a:extLst>
          </p:cNvPr>
          <p:cNvSpPr>
            <a:spLocks noGrp="1"/>
          </p:cNvSpPr>
          <p:nvPr>
            <p:ph type="sldNum" sz="quarter" idx="12"/>
          </p:nvPr>
        </p:nvSpPr>
        <p:spPr/>
        <p:txBody>
          <a:bodyPr/>
          <a:lstStyle/>
          <a:p>
            <a:fld id="{323BD8D3-A9DD-40CB-A396-ADCE34852C74}" type="slidenum">
              <a:rPr lang="cs-CZ" smtClean="0"/>
              <a:t>8</a:t>
            </a:fld>
            <a:endParaRPr lang="cs-CZ" dirty="0"/>
          </a:p>
        </p:txBody>
      </p:sp>
      <p:sp>
        <p:nvSpPr>
          <p:cNvPr id="5" name="Nadpis 1">
            <a:extLst>
              <a:ext uri="{FF2B5EF4-FFF2-40B4-BE49-F238E27FC236}">
                <a16:creationId xmlns:a16="http://schemas.microsoft.com/office/drawing/2014/main" id="{08842D5B-353F-EFAC-E8AD-91617E0F2322}"/>
              </a:ext>
            </a:extLst>
          </p:cNvPr>
          <p:cNvSpPr txBox="1">
            <a:spLocks/>
          </p:cNvSpPr>
          <p:nvPr/>
        </p:nvSpPr>
        <p:spPr>
          <a:xfrm>
            <a:off x="676914" y="337902"/>
            <a:ext cx="10838169" cy="51097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a:lstStyle>
          <a:p>
            <a:r>
              <a:rPr lang="cs-CZ" sz="2400" b="1" dirty="0"/>
              <a:t>ČŠI</a:t>
            </a:r>
          </a:p>
        </p:txBody>
      </p:sp>
      <p:sp>
        <p:nvSpPr>
          <p:cNvPr id="6" name="Zástupný obsah 2">
            <a:extLst>
              <a:ext uri="{FF2B5EF4-FFF2-40B4-BE49-F238E27FC236}">
                <a16:creationId xmlns:a16="http://schemas.microsoft.com/office/drawing/2014/main" id="{0654F702-2ACE-FE11-E4E5-E844125239E4}"/>
              </a:ext>
            </a:extLst>
          </p:cNvPr>
          <p:cNvSpPr txBox="1">
            <a:spLocks/>
          </p:cNvSpPr>
          <p:nvPr/>
        </p:nvSpPr>
        <p:spPr>
          <a:xfrm>
            <a:off x="729600" y="848881"/>
            <a:ext cx="10515600" cy="383930"/>
          </a:xfrm>
          <a:prstGeom prst="rect">
            <a:avLst/>
          </a:prstGeom>
        </p:spPr>
        <p:txBody>
          <a:bodyPr vert="horz" lIns="0" tIns="0" rIns="0" bIns="0" rtlCol="0">
            <a:no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108000" indent="0" algn="l" defTabSz="914400" rtl="0" eaLnBrk="1" latinLnBrk="0" hangingPunct="1">
              <a:lnSpc>
                <a:spcPct val="100000"/>
              </a:lnSpc>
              <a:spcBef>
                <a:spcPts val="0"/>
              </a:spcBef>
              <a:spcAft>
                <a:spcPts val="0"/>
              </a:spcAft>
              <a:buClr>
                <a:srgbClr val="428D96"/>
              </a:buClr>
              <a:buFont typeface="Calibri Light" panose="020F0302020204030204" pitchFamily="34" charset="0"/>
              <a:buNone/>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lang="cs-CZ" sz="1900" kern="1200" baseline="0" dirty="0" smtClean="0">
                <a:solidFill>
                  <a:schemeClr val="tx1"/>
                </a:solidFill>
                <a:latin typeface="Calibri Light" panose="020F0302020204030204" pitchFamily="34" charset="0"/>
                <a:ea typeface="+mn-ea"/>
                <a:cs typeface="+mn-cs"/>
              </a:defRPr>
            </a:lvl4pPr>
            <a:lvl5pPr marL="432000" indent="0" algn="l" defTabSz="914400" rtl="0" eaLnBrk="1" latinLnBrk="0" hangingPunct="1">
              <a:lnSpc>
                <a:spcPct val="100000"/>
              </a:lnSpc>
              <a:spcBef>
                <a:spcPts val="0"/>
              </a:spcBef>
              <a:buFont typeface="Arial" panose="020B0604020202020204" pitchFamily="34" charset="0"/>
              <a:buNone/>
              <a:defRPr sz="1900" kern="1200" baseline="0">
                <a:solidFill>
                  <a:schemeClr val="tx1"/>
                </a:solidFill>
                <a:latin typeface="Calibri Light" panose="020F0302020204030204" pitchFamily="34" charset="0"/>
                <a:ea typeface="+mn-ea"/>
                <a:cs typeface="+mn-cs"/>
              </a:defRPr>
            </a:lvl5pPr>
            <a:lvl6pPr marL="1260000" indent="-228600" algn="l" defTabSz="914400" rtl="0" eaLnBrk="1" latinLnBrk="0" hangingPunct="1">
              <a:lnSpc>
                <a:spcPct val="90000"/>
              </a:lnSpc>
              <a:spcBef>
                <a:spcPts val="500"/>
              </a:spcBef>
              <a:buFont typeface="Arial" panose="020B0604020202020204" pitchFamily="34" charset="0"/>
              <a:buChar char="•"/>
              <a:defRPr lang="cs-CZ" sz="1900" b="0" kern="1200" dirty="0" smtClean="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a:latin typeface="+mn-lt"/>
              </a:rPr>
              <a:t>Role ČŠI se v rámci VOV nezměnila.</a:t>
            </a:r>
            <a:endParaRPr lang="cs-CZ" sz="2000" b="1" dirty="0">
              <a:latin typeface="+mn-lt"/>
            </a:endParaRPr>
          </a:p>
        </p:txBody>
      </p:sp>
    </p:spTree>
    <p:extLst>
      <p:ext uri="{BB962C8B-B14F-4D97-AF65-F5344CB8AC3E}">
        <p14:creationId xmlns:p14="http://schemas.microsoft.com/office/powerpoint/2010/main" val="404329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B25EC4-2225-4B1B-B70F-49FD082399FF}"/>
              </a:ext>
            </a:extLst>
          </p:cNvPr>
          <p:cNvSpPr txBox="1">
            <a:spLocks/>
          </p:cNvSpPr>
          <p:nvPr/>
        </p:nvSpPr>
        <p:spPr>
          <a:xfrm>
            <a:off x="276225" y="2488575"/>
            <a:ext cx="11620500" cy="852488"/>
          </a:xfrm>
          <a:prstGeom prst="rect">
            <a:avLst/>
          </a:prstGeom>
        </p:spPr>
        <p:txBody>
          <a:bodyPr>
            <a:normAutofit/>
          </a:bodyPr>
          <a:lst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a:lstStyle>
          <a:p>
            <a:pPr algn="ctr"/>
            <a:r>
              <a:rPr lang="cs-CZ" sz="4000" cap="small" dirty="0">
                <a:solidFill>
                  <a:schemeClr val="bg1"/>
                </a:solidFill>
              </a:rPr>
              <a:t>Děkujeme vám za pozornost</a:t>
            </a:r>
          </a:p>
        </p:txBody>
      </p:sp>
      <p:sp>
        <p:nvSpPr>
          <p:cNvPr id="3" name="Zástupný symbol pro obsah 2">
            <a:extLst>
              <a:ext uri="{FF2B5EF4-FFF2-40B4-BE49-F238E27FC236}">
                <a16:creationId xmlns:a16="http://schemas.microsoft.com/office/drawing/2014/main" id="{B122202F-EEE8-4954-9F16-9A0A24DCD134}"/>
              </a:ext>
            </a:extLst>
          </p:cNvPr>
          <p:cNvSpPr txBox="1">
            <a:spLocks/>
          </p:cNvSpPr>
          <p:nvPr/>
        </p:nvSpPr>
        <p:spPr>
          <a:xfrm>
            <a:off x="2912512" y="3659415"/>
            <a:ext cx="6395261" cy="1376609"/>
          </a:xfrm>
          <a:prstGeom prst="rect">
            <a:avLst/>
          </a:prstGeom>
        </p:spPr>
        <p:txBody>
          <a:bodyPr>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buNone/>
            </a:pPr>
            <a:r>
              <a:rPr lang="cs-CZ" sz="2500" dirty="0">
                <a:solidFill>
                  <a:schemeClr val="bg1"/>
                </a:solidFill>
              </a:rPr>
              <a:t>Tým MŠMT</a:t>
            </a:r>
            <a:endParaRPr lang="cs-CZ" sz="2500" b="1" cap="all" dirty="0">
              <a:solidFill>
                <a:schemeClr val="bg1"/>
              </a:solidFill>
            </a:endParaRPr>
          </a:p>
          <a:p>
            <a:pPr marL="108000" indent="0" algn="ctr">
              <a:buNone/>
            </a:pPr>
            <a:r>
              <a:rPr lang="cs-CZ" sz="1800" dirty="0">
                <a:solidFill>
                  <a:schemeClr val="bg1"/>
                </a:solidFill>
              </a:rPr>
              <a:t>Sekce vzdělávání a mládeže</a:t>
            </a:r>
          </a:p>
          <a:p>
            <a:pPr marL="108000" indent="0" algn="ctr">
              <a:buNone/>
            </a:pPr>
            <a:r>
              <a:rPr lang="cs-CZ" sz="1800" dirty="0">
                <a:solidFill>
                  <a:schemeClr val="bg1"/>
                </a:solidFill>
              </a:rPr>
              <a:t>Odbor středního, vyššího odborného a dalšího vzdělávání</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886" y="824254"/>
            <a:ext cx="2180682" cy="1067943"/>
          </a:xfrm>
          <a:prstGeom prst="rect">
            <a:avLst/>
          </a:prstGeom>
        </p:spPr>
      </p:pic>
      <p:sp>
        <p:nvSpPr>
          <p:cNvPr id="6" name="Zástupný symbol pro obsah 2">
            <a:extLst>
              <a:ext uri="{FF2B5EF4-FFF2-40B4-BE49-F238E27FC236}">
                <a16:creationId xmlns:a16="http://schemas.microsoft.com/office/drawing/2014/main" id="{B122202F-EEE8-4954-9F16-9A0A24DCD134}"/>
              </a:ext>
            </a:extLst>
          </p:cNvPr>
          <p:cNvSpPr txBox="1">
            <a:spLocks/>
          </p:cNvSpPr>
          <p:nvPr/>
        </p:nvSpPr>
        <p:spPr>
          <a:xfrm>
            <a:off x="1571625" y="5951673"/>
            <a:ext cx="1857375"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fi-FI" sz="1400" dirty="0">
                <a:solidFill>
                  <a:schemeClr val="bg1"/>
                </a:solidFill>
              </a:rPr>
              <a:t>Karmelitská 529/5</a:t>
            </a:r>
          </a:p>
          <a:p>
            <a:pPr marL="108000" indent="0" algn="ctr">
              <a:spcAft>
                <a:spcPts val="0"/>
              </a:spcAft>
              <a:buNone/>
            </a:pPr>
            <a:r>
              <a:rPr lang="fi-FI" sz="1400" dirty="0">
                <a:solidFill>
                  <a:schemeClr val="bg1"/>
                </a:solidFill>
              </a:rPr>
              <a:t>118 12 Praha 1</a:t>
            </a:r>
            <a:endParaRPr lang="cs-CZ" sz="1400" dirty="0">
              <a:solidFill>
                <a:schemeClr val="bg1"/>
              </a:solidFill>
            </a:endParaRPr>
          </a:p>
        </p:txBody>
      </p:sp>
      <p:sp>
        <p:nvSpPr>
          <p:cNvPr id="9" name="Zástupný symbol pro obsah 2">
            <a:extLst>
              <a:ext uri="{FF2B5EF4-FFF2-40B4-BE49-F238E27FC236}">
                <a16:creationId xmlns:a16="http://schemas.microsoft.com/office/drawing/2014/main" id="{B122202F-EEE8-4954-9F16-9A0A24DCD134}"/>
              </a:ext>
            </a:extLst>
          </p:cNvPr>
          <p:cNvSpPr txBox="1">
            <a:spLocks/>
          </p:cNvSpPr>
          <p:nvPr/>
        </p:nvSpPr>
        <p:spPr>
          <a:xfrm>
            <a:off x="3539905" y="6004879"/>
            <a:ext cx="2634558" cy="397382"/>
          </a:xfrm>
          <a:prstGeom prst="rect">
            <a:avLst/>
          </a:prstGeom>
        </p:spPr>
        <p:txBody>
          <a:bodyPr vert="horz" lIns="0" tIns="0" rIns="0" bIns="0" rtlCol="0">
            <a:no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cs-CZ" sz="1600" b="1" dirty="0">
                <a:solidFill>
                  <a:schemeClr val="bg1"/>
                </a:solidFill>
              </a:rPr>
              <a:t>petr.bannert@msmt.gov.cz</a:t>
            </a:r>
          </a:p>
          <a:p>
            <a:pPr marL="108000" indent="0" algn="ctr">
              <a:spcAft>
                <a:spcPts val="0"/>
              </a:spcAft>
              <a:buNone/>
            </a:pPr>
            <a:endParaRPr lang="cs-CZ" sz="1600" b="1" dirty="0">
              <a:solidFill>
                <a:schemeClr val="bg1"/>
              </a:solidFill>
            </a:endParaRPr>
          </a:p>
        </p:txBody>
      </p:sp>
      <p:sp>
        <p:nvSpPr>
          <p:cNvPr id="11" name="Zástupný symbol pro obsah 2">
            <a:extLst>
              <a:ext uri="{FF2B5EF4-FFF2-40B4-BE49-F238E27FC236}">
                <a16:creationId xmlns:a16="http://schemas.microsoft.com/office/drawing/2014/main" id="{B122202F-EEE8-4954-9F16-9A0A24DCD134}"/>
              </a:ext>
            </a:extLst>
          </p:cNvPr>
          <p:cNvSpPr txBox="1">
            <a:spLocks/>
          </p:cNvSpPr>
          <p:nvPr/>
        </p:nvSpPr>
        <p:spPr>
          <a:xfrm>
            <a:off x="7819053" y="5949097"/>
            <a:ext cx="3778898"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cs-CZ" sz="1400" dirty="0">
                <a:solidFill>
                  <a:schemeClr val="bg1"/>
                </a:solidFill>
                <a:hlinkClick r:id="rId4"/>
              </a:rPr>
              <a:t>https://www.msmt.gov.cz/vzdelavani</a:t>
            </a:r>
            <a:endParaRPr lang="cs-CZ" sz="1400" dirty="0">
              <a:solidFill>
                <a:schemeClr val="bg1"/>
              </a:solidFill>
            </a:endParaRPr>
          </a:p>
          <a:p>
            <a:pPr marL="108000" indent="0" algn="ctr">
              <a:spcAft>
                <a:spcPts val="0"/>
              </a:spcAft>
              <a:buNone/>
            </a:pPr>
            <a:br>
              <a:rPr lang="cs-CZ" sz="1400" dirty="0">
                <a:solidFill>
                  <a:schemeClr val="bg1"/>
                </a:solidFill>
              </a:rPr>
            </a:br>
            <a:endParaRPr lang="cs-CZ" sz="1400" dirty="0">
              <a:solidFill>
                <a:schemeClr val="bg1"/>
              </a:solidFill>
            </a:endParaRPr>
          </a:p>
        </p:txBody>
      </p:sp>
    </p:spTree>
    <p:extLst>
      <p:ext uri="{BB962C8B-B14F-4D97-AF65-F5344CB8AC3E}">
        <p14:creationId xmlns:p14="http://schemas.microsoft.com/office/powerpoint/2010/main" val="2955285283"/>
      </p:ext>
    </p:extLst>
  </p:cSld>
  <p:clrMapOvr>
    <a:masterClrMapping/>
  </p:clrMapOvr>
</p:sld>
</file>

<file path=ppt/theme/theme1.xml><?xml version="1.0" encoding="utf-8"?>
<a:theme xmlns:a="http://schemas.openxmlformats.org/drawingml/2006/main" name="Vlastní návrh">
  <a:themeElements>
    <a:clrScheme name="Vlastní 1">
      <a:dk1>
        <a:sysClr val="windowText" lastClr="000000"/>
      </a:dk1>
      <a:lt1>
        <a:sysClr val="window" lastClr="FFFFFF"/>
      </a:lt1>
      <a:dk2>
        <a:srgbClr val="44546A"/>
      </a:dk2>
      <a:lt2>
        <a:srgbClr val="E7E6E6"/>
      </a:lt2>
      <a:accent1>
        <a:srgbClr val="428D96"/>
      </a:accent1>
      <a:accent2>
        <a:srgbClr val="CFDBDD"/>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lastní návrh">
  <a:themeElements>
    <a:clrScheme name="Vlastní 1">
      <a:dk1>
        <a:sysClr val="windowText" lastClr="000000"/>
      </a:dk1>
      <a:lt1>
        <a:sysClr val="window" lastClr="FFFFFF"/>
      </a:lt1>
      <a:dk2>
        <a:srgbClr val="44546A"/>
      </a:dk2>
      <a:lt2>
        <a:srgbClr val="E7E6E6"/>
      </a:lt2>
      <a:accent1>
        <a:srgbClr val="428D96"/>
      </a:accent1>
      <a:accent2>
        <a:srgbClr val="CFDBDD"/>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_2021" id="{3971444E-8C72-4186-A951-FA53C2EF4539}" vid="{7914E551-DD36-41F8-860E-A4F520CFF28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5AC28905D65DA4B8C86DDA5ECAFFEF1" ma:contentTypeVersion="18" ma:contentTypeDescription="Vytvoří nový dokument" ma:contentTypeScope="" ma:versionID="d6a5b032c7aa41b513a08427dfaa709c">
  <xsd:schema xmlns:xsd="http://www.w3.org/2001/XMLSchema" xmlns:xs="http://www.w3.org/2001/XMLSchema" xmlns:p="http://schemas.microsoft.com/office/2006/metadata/properties" xmlns:ns3="aeec6c1e-cf57-46f7-ab8f-680392746da2" xmlns:ns4="111ce46d-45d1-4f34-9f22-b969d5f62257" targetNamespace="http://schemas.microsoft.com/office/2006/metadata/properties" ma:root="true" ma:fieldsID="93cf371bee5986c3c28e9b23a55385f6" ns3:_="" ns4:_="">
    <xsd:import namespace="aeec6c1e-cf57-46f7-ab8f-680392746da2"/>
    <xsd:import namespace="111ce46d-45d1-4f34-9f22-b969d5f622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6c1e-cf57-46f7-ab8f-680392746da2"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ce46d-45d1-4f34-9f22-b969d5f622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11ce46d-45d1-4f34-9f22-b969d5f62257" xsi:nil="true"/>
  </documentManagement>
</p:properties>
</file>

<file path=customXml/itemProps1.xml><?xml version="1.0" encoding="utf-8"?>
<ds:datastoreItem xmlns:ds="http://schemas.openxmlformats.org/officeDocument/2006/customXml" ds:itemID="{926513C4-8E3D-4069-A3CB-3D9567D5E764}">
  <ds:schemaRefs>
    <ds:schemaRef ds:uri="http://schemas.microsoft.com/sharepoint/v3/contenttype/forms"/>
  </ds:schemaRefs>
</ds:datastoreItem>
</file>

<file path=customXml/itemProps2.xml><?xml version="1.0" encoding="utf-8"?>
<ds:datastoreItem xmlns:ds="http://schemas.openxmlformats.org/officeDocument/2006/customXml" ds:itemID="{F6FC5C25-0F56-427D-AE6C-2389E2A35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6c1e-cf57-46f7-ab8f-680392746da2"/>
    <ds:schemaRef ds:uri="111ce46d-45d1-4f34-9f22-b969d5f622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E72B95-09CE-4922-A87A-3E7CBD89C2A7}">
  <ds:schemaRefs>
    <ds:schemaRef ds:uri="111ce46d-45d1-4f34-9f22-b969d5f62257"/>
    <ds:schemaRef ds:uri="http://schemas.microsoft.com/office/2006/metadata/propertie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aeec6c1e-cf57-46f7-ab8f-680392746da2"/>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7101</TotalTime>
  <Words>1505</Words>
  <Application>Microsoft Office PowerPoint</Application>
  <PresentationFormat>Širokoúhlá obrazovka</PresentationFormat>
  <Paragraphs>91</Paragraphs>
  <Slides>9</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9</vt:i4>
      </vt:variant>
    </vt:vector>
  </HeadingPairs>
  <TitlesOfParts>
    <vt:vector size="16" baseType="lpstr">
      <vt:lpstr>Arial</vt:lpstr>
      <vt:lpstr>Calibri</vt:lpstr>
      <vt:lpstr>Calibri Light</vt:lpstr>
      <vt:lpstr>Courier New</vt:lpstr>
      <vt:lpstr>Symbol</vt:lpstr>
      <vt:lpstr>Vlastní návrh</vt:lpstr>
      <vt:lpstr>1_Vlastní návrh</vt:lpstr>
      <vt:lpstr>Programy krátkého cyklu</vt:lpstr>
      <vt:lpstr>Související Legislativní normy</vt:lpstr>
      <vt:lpstr>Co jsou programy krátkého cyklu a komu jsou určeny</vt:lpstr>
      <vt:lpstr>Nová kategorie v systému vzdělávacích programů</vt:lpstr>
      <vt:lpstr>Programy krátkého cyklu vs. školský rejstřík</vt:lpstr>
      <vt:lpstr>Přijímání do programů krátkého cyklu</vt:lpstr>
      <vt:lpstr>Ukončování vzdělávání</vt:lpstr>
      <vt:lpstr>Akreditační úřad</vt:lpstr>
      <vt:lpstr>Prezentace aplikace PowerPoint</vt:lpstr>
    </vt:vector>
  </TitlesOfParts>
  <Company>Ministerstvo školství, mládeže a tělovýchovy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Změny financování regionálního školství</dc:title>
  <dc:creator>Matušková Zuzana</dc:creator>
  <cp:lastModifiedBy>Bannert Petr</cp:lastModifiedBy>
  <cp:revision>681</cp:revision>
  <cp:lastPrinted>2025-09-30T05:16:11Z</cp:lastPrinted>
  <dcterms:created xsi:type="dcterms:W3CDTF">2019-01-09T13:02:45Z</dcterms:created>
  <dcterms:modified xsi:type="dcterms:W3CDTF">2025-11-03T07:33:02Z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0x01010085AC28905D65DA4B8C86DDA5ECAFFEF1</vt:lpwstr>
  </property>
</Properties>
</file>