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8"/>
  </p:notesMasterIdLst>
  <p:handoutMasterIdLst>
    <p:handoutMasterId r:id="rId9"/>
  </p:handoutMasterIdLst>
  <p:sldIdLst>
    <p:sldId id="256" r:id="rId2"/>
    <p:sldId id="325" r:id="rId3"/>
    <p:sldId id="312" r:id="rId4"/>
    <p:sldId id="326" r:id="rId5"/>
    <p:sldId id="327" r:id="rId6"/>
    <p:sldId id="287" r:id="rId7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00A29"/>
    <a:srgbClr val="D31145"/>
    <a:srgbClr val="990033"/>
    <a:srgbClr val="EFFB81"/>
    <a:srgbClr val="000000"/>
    <a:srgbClr val="006600"/>
    <a:srgbClr val="9CCA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8" autoAdjust="0"/>
    <p:restoredTop sz="94694" autoAdjust="0"/>
  </p:normalViewPr>
  <p:slideViewPr>
    <p:cSldViewPr>
      <p:cViewPr varScale="1">
        <p:scale>
          <a:sx n="106" d="100"/>
          <a:sy n="106" d="100"/>
        </p:scale>
        <p:origin x="163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8FA3002-E6B7-4264-BC15-DB7625EDF2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D410C35-6B88-4424-9B05-3EF990B7F7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5A4ED09B-9F53-4B52-9F43-4923488741ED}" type="datetimeFigureOut">
              <a:rPr lang="cs-CZ"/>
              <a:pPr>
                <a:defRPr/>
              </a:pPr>
              <a:t>31.10.2025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8675F8-35FD-49BE-AECC-34B61D9260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32EB457-A2F2-44CC-8496-EB449ECB7D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A5E8016-DD38-4E7B-9FCC-6B586075176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BA2498E3-40D7-4B2E-8D9E-70D98888F13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BE8CC93E-628F-457A-BAE1-84682B82506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2A642AB-BCB4-49FB-A649-1B420C8502D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5477" name="Rectangle 5">
            <a:extLst>
              <a:ext uri="{FF2B5EF4-FFF2-40B4-BE49-F238E27FC236}">
                <a16:creationId xmlns:a16="http://schemas.microsoft.com/office/drawing/2014/main" id="{D5DDA73E-4C29-4615-A3CF-0359CB0FCA6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105478" name="Rectangle 6">
            <a:extLst>
              <a:ext uri="{FF2B5EF4-FFF2-40B4-BE49-F238E27FC236}">
                <a16:creationId xmlns:a16="http://schemas.microsoft.com/office/drawing/2014/main" id="{7049293F-24FE-4E03-9C64-0AE1A0CDF4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9" name="Rectangle 7">
            <a:extLst>
              <a:ext uri="{FF2B5EF4-FFF2-40B4-BE49-F238E27FC236}">
                <a16:creationId xmlns:a16="http://schemas.microsoft.com/office/drawing/2014/main" id="{47545EF7-23F0-494B-AA80-78BD391F76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8BF41D5-FA60-43DE-905F-F348356DAC5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72E44DE1-A189-44CB-A37A-24C00F3B1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>
              <a:cs typeface="+mn-cs"/>
            </a:endParaRPr>
          </a:p>
        </p:txBody>
      </p:sp>
      <p:pic>
        <p:nvPicPr>
          <p:cNvPr id="5" name="Picture 9" descr="logo_mzcr">
            <a:extLst>
              <a:ext uri="{FF2B5EF4-FFF2-40B4-BE49-F238E27FC236}">
                <a16:creationId xmlns:a16="http://schemas.microsoft.com/office/drawing/2014/main" id="{E8C34234-25BB-4D33-8D29-7A7199DD0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>
            <a:extLst>
              <a:ext uri="{FF2B5EF4-FFF2-40B4-BE49-F238E27FC236}">
                <a16:creationId xmlns:a16="http://schemas.microsoft.com/office/drawing/2014/main" id="{EE31196F-E342-48A8-92F2-DD34983CA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26DB881-1761-4167-BDF1-B037662A9D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3E1D770-974B-4DFC-96F6-A1505356EE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F97204A-C1F0-4421-A5D2-6100D2D345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DAC5EC0-77E6-4257-8B08-8FE24CE4CCA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82250640"/>
      </p:ext>
    </p:extLst>
  </p:cSld>
  <p:clrMapOvr>
    <a:masterClrMapping/>
  </p:clrMapOvr>
  <p:transition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7F87F2-3401-4312-AD93-0FE114AAF0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19D34C-B2BC-4AE8-94FE-890F2E175D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A0DE1A-6A16-401C-94B5-0C041C447B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78A82-EFA8-4C0B-9042-D8173535866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48738030"/>
      </p:ext>
    </p:extLst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635E8F-7BE6-40DF-98CC-1F697DF466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5576F2-B647-47B0-863D-7596E4082B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681413-87EF-421F-B08B-177641AAD4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6CB23-1F1D-4BF9-BEAE-93D9B0F7A7B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72126932"/>
      </p:ext>
    </p:extLst>
  </p:cSld>
  <p:clrMapOvr>
    <a:masterClrMapping/>
  </p:clrMapOvr>
  <p:transition>
    <p:zoom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79C7B1-5EDE-4851-8D85-16687A69CC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C7062-79FF-467C-ACCF-134944E210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703A49-C638-45BD-B2D9-2FA7EE3F7E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9AB9D-1DC4-48AE-B2E3-6F7E2874042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53224151"/>
      </p:ext>
    </p:extLst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F831CD-0FAB-442C-B1BC-19318B213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3B4723-5801-4693-A7A9-F23859A029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3DA604-2EA6-47A0-8DB9-1FDD1D7530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85F95-D0CE-4500-A64E-515281816BE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52910819"/>
      </p:ext>
    </p:extLst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EE3975-F5FF-4CFF-8E01-BDA024631A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1CE595-1FF4-43DD-B52B-8C2744122C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E1B80C-8E85-41EA-A1A1-6D8F6417CD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0F95F-61A4-4358-BB48-A1B65E6B926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55422061"/>
      </p:ext>
    </p:extLst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3B398D-6B04-4A74-B7E7-C1F9394771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FD6641-CAC8-4D0D-B4E3-DBA3ECD0C4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6D5349-ADE7-4501-8816-C9F17EE78A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3022B-929B-4D70-A87E-9FC8FE7123C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33426876"/>
      </p:ext>
    </p:extLst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3C68F40-E90A-4C64-9B20-8D468428B5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0A5FE3B-DD52-4302-90F6-B1B35E3117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4C14725-D31D-4A41-A198-ABB1418776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FA4B9-C4EB-40A7-9033-3B990324414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00609785"/>
      </p:ext>
    </p:extLst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AE52A66-3742-45A2-B08F-FC802D4478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F0AE4EC-952D-4A7F-8445-30DAFFE0DE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BB824B0-D525-4F66-A312-57C3ED3D0E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DB1FB-FD61-4756-AD31-66ED55FC6A8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97910056"/>
      </p:ext>
    </p:extLst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7FBD3B7-16A8-4924-ADC4-EBD277BA2A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41FE56D-F055-4136-A66B-D2AF85BA4E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7253F3F-2921-4A57-B326-FCD98165B9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6999B-C004-4019-A3D0-A22B97DD552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74632300"/>
      </p:ext>
    </p:extLst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476D90-B54C-469B-8EFC-AEAF32AEAA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2FB552-B2AC-4055-8492-5E72B43D6B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D76D8A-B3B2-45AA-93EC-C8F8CAD889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8D6E4-4DE0-4659-8EF7-2A4B43553DE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55182372"/>
      </p:ext>
    </p:extLst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028A35-2ACC-4E45-A58B-F16372A8C7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31BAEC-A2A9-4535-9220-4688532309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054470-759F-486E-8E87-D013176DED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39841-04E4-483E-9AAB-F50E71D1DCE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67989562"/>
      </p:ext>
    </p:extLst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462DD02E-D718-4FAB-BA91-EACB29C87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endParaRPr lang="cs-CZ" altLang="cs-CZ" sz="1800">
              <a:solidFill>
                <a:schemeClr val="bg1"/>
              </a:solidFill>
              <a:cs typeface="+mn-cs"/>
            </a:endParaRP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CCB58DAD-E486-47F0-A29E-6C57B78A84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</a:t>
            </a:r>
            <a:r>
              <a:rPr lang="en-US" altLang="cs-CZ"/>
              <a:t> </a:t>
            </a:r>
            <a:br>
              <a:rPr lang="cs-CZ" altLang="cs-CZ"/>
            </a:br>
            <a:r>
              <a:rPr lang="cs-CZ" altLang="cs-CZ"/>
              <a:t>PŘEDLOHY NADPISŮ.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FD556279-987C-4921-AE92-58507A2B32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35876" name="Rectangle 4">
            <a:extLst>
              <a:ext uri="{FF2B5EF4-FFF2-40B4-BE49-F238E27FC236}">
                <a16:creationId xmlns:a16="http://schemas.microsoft.com/office/drawing/2014/main" id="{E9005813-EA6D-41FD-B27E-AE2FA419B5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7" name="Rectangle 5">
            <a:extLst>
              <a:ext uri="{FF2B5EF4-FFF2-40B4-BE49-F238E27FC236}">
                <a16:creationId xmlns:a16="http://schemas.microsoft.com/office/drawing/2014/main" id="{2B50B7B1-A4F7-49CA-B2D0-9B1CE71CF0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8" name="Rectangle 6">
            <a:extLst>
              <a:ext uri="{FF2B5EF4-FFF2-40B4-BE49-F238E27FC236}">
                <a16:creationId xmlns:a16="http://schemas.microsoft.com/office/drawing/2014/main" id="{D198BC7B-C47C-4C33-BDEA-753AC056DE0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illSans"/>
              </a:defRPr>
            </a:lvl1pPr>
          </a:lstStyle>
          <a:p>
            <a:pPr>
              <a:defRPr/>
            </a:pPr>
            <a:fld id="{8CF90150-468C-4EA9-977C-AE519D2CBC2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77CAD4D0-8AD9-407F-BEB3-9989D806E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>
              <a:cs typeface="+mn-cs"/>
            </a:endParaRPr>
          </a:p>
        </p:txBody>
      </p:sp>
      <p:sp>
        <p:nvSpPr>
          <p:cNvPr id="1033" name="Rectangle 10">
            <a:extLst>
              <a:ext uri="{FF2B5EF4-FFF2-40B4-BE49-F238E27FC236}">
                <a16:creationId xmlns:a16="http://schemas.microsoft.com/office/drawing/2014/main" id="{3E19BEBF-A40B-49E9-8B8E-E5D217645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>
              <a:cs typeface="+mn-cs"/>
            </a:endParaRPr>
          </a:p>
        </p:txBody>
      </p:sp>
      <p:sp>
        <p:nvSpPr>
          <p:cNvPr id="1034" name="Rectangle 11">
            <a:extLst>
              <a:ext uri="{FF2B5EF4-FFF2-40B4-BE49-F238E27FC236}">
                <a16:creationId xmlns:a16="http://schemas.microsoft.com/office/drawing/2014/main" id="{B086A19F-F5F6-4BAC-A62D-135442AA5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>
              <a:cs typeface="+mn-cs"/>
            </a:endParaRPr>
          </a:p>
        </p:txBody>
      </p:sp>
      <p:sp>
        <p:nvSpPr>
          <p:cNvPr id="1035" name="Rectangle 12">
            <a:extLst>
              <a:ext uri="{FF2B5EF4-FFF2-40B4-BE49-F238E27FC236}">
                <a16:creationId xmlns:a16="http://schemas.microsoft.com/office/drawing/2014/main" id="{06B4D6EF-A770-4115-8E02-822FE5680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>
              <a:cs typeface="+mn-cs"/>
            </a:endParaRPr>
          </a:p>
        </p:txBody>
      </p:sp>
      <p:pic>
        <p:nvPicPr>
          <p:cNvPr id="1036" name="Picture 15" descr="pp_podtisk">
            <a:extLst>
              <a:ext uri="{FF2B5EF4-FFF2-40B4-BE49-F238E27FC236}">
                <a16:creationId xmlns:a16="http://schemas.microsoft.com/office/drawing/2014/main" id="{05D0DB66-D282-40BB-A77D-91E6906AB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0" r:id="rId1"/>
    <p:sldLayoutId id="2147484199" r:id="rId2"/>
    <p:sldLayoutId id="2147484200" r:id="rId3"/>
    <p:sldLayoutId id="2147484201" r:id="rId4"/>
    <p:sldLayoutId id="2147484202" r:id="rId5"/>
    <p:sldLayoutId id="2147484203" r:id="rId6"/>
    <p:sldLayoutId id="2147484204" r:id="rId7"/>
    <p:sldLayoutId id="2147484205" r:id="rId8"/>
    <p:sldLayoutId id="2147484206" r:id="rId9"/>
    <p:sldLayoutId id="2147484207" r:id="rId10"/>
    <p:sldLayoutId id="2147484208" r:id="rId11"/>
    <p:sldLayoutId id="2147484209" r:id="rId12"/>
  </p:sldLayoutIdLst>
  <p:transition>
    <p:zoom dir="in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sz="2000"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A4463B1-A0FE-47BE-B97C-A5A6F48C101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33488" y="2204865"/>
            <a:ext cx="6794500" cy="2232247"/>
          </a:xfrm>
        </p:spPr>
        <p:txBody>
          <a:bodyPr/>
          <a:lstStyle/>
          <a:p>
            <a:pPr algn="ctr" eaLnBrk="1" hangingPunct="1"/>
            <a:r>
              <a:rPr lang="cs-CZ" altLang="cs-CZ" sz="2800" dirty="0"/>
              <a:t>Diskuze - </a:t>
            </a:r>
            <a:r>
              <a:rPr lang="cs-CZ" sz="2800" dirty="0"/>
              <a:t>téma jednoletých či dvouletých autorizovaných programů na VOŠ, tzv. krátké cykly</a:t>
            </a:r>
            <a:br>
              <a:rPr lang="cs-CZ" altLang="cs-CZ" sz="2800" dirty="0"/>
            </a:br>
            <a:r>
              <a:rPr lang="cs-CZ" altLang="cs-CZ" sz="2400" dirty="0"/>
              <a:t>3. 11. 2025</a:t>
            </a:r>
            <a:br>
              <a:rPr lang="cs-CZ" altLang="cs-CZ" sz="4800" dirty="0"/>
            </a:br>
            <a:br>
              <a:rPr lang="cs-CZ" altLang="cs-CZ" dirty="0"/>
            </a:br>
            <a:endParaRPr lang="cs-CZ" altLang="cs-CZ" sz="2400" dirty="0">
              <a:solidFill>
                <a:srgbClr val="FF0000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3A63494-2D82-4705-A8D2-FF9B4905F99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33488" y="4941168"/>
            <a:ext cx="6794500" cy="1656184"/>
          </a:xfrm>
        </p:spPr>
        <p:txBody>
          <a:bodyPr/>
          <a:lstStyle/>
          <a:p>
            <a:pPr algn="ctr" eaLnBrk="1" hangingPunct="1"/>
            <a:r>
              <a:rPr lang="cs-CZ" altLang="cs-CZ" sz="2000" b="1" dirty="0"/>
              <a:t>Mgr. Alice Strnadová, MBA, Mgr. Marta Faiereislová</a:t>
            </a:r>
          </a:p>
          <a:p>
            <a:pPr algn="ctr" eaLnBrk="1" hangingPunct="1"/>
            <a:r>
              <a:rPr lang="cs-CZ" altLang="cs-CZ" sz="2000" b="1" dirty="0"/>
              <a:t>Odbor ošetřovatelství a nelékařských povolání (ONP MZ ČR)</a:t>
            </a:r>
          </a:p>
        </p:txBody>
      </p:sp>
    </p:spTree>
  </p:cSld>
  <p:clrMapOvr>
    <a:masterClrMapping/>
  </p:clrMapOvr>
  <p:transition>
    <p:zoom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5F2C56-8C34-4FA6-903D-D20BE015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Informace z MZ – legislativní </a:t>
            </a:r>
            <a:br>
              <a:rPr lang="cs-CZ" altLang="cs-CZ" dirty="0"/>
            </a:br>
            <a:r>
              <a:rPr lang="cs-CZ" altLang="cs-CZ" dirty="0"/>
              <a:t>materiály v oblasti vzdělávání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DB6769-8D49-4698-8383-9AE32E751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488" y="1196752"/>
            <a:ext cx="6794500" cy="5040560"/>
          </a:xfrm>
        </p:spPr>
        <p:txBody>
          <a:bodyPr/>
          <a:lstStyle/>
          <a:p>
            <a:endParaRPr lang="cs-CZ" b="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Novela vyhlášky č. 39/2005 Sb. – transpoziční novela účinná od 1. 1. 2026</a:t>
            </a:r>
            <a:endParaRPr lang="cs-CZ" b="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Novela nařízení vlády č. 222/2010 Sb., </a:t>
            </a:r>
            <a:r>
              <a:rPr lang="cs-CZ" dirty="0">
                <a:ea typeface="Times New Roman" panose="02020603050405020304" pitchFamily="18" charset="0"/>
                <a:cs typeface="Calibri" panose="020F0502020204030204" pitchFamily="34" charset="0"/>
              </a:rPr>
              <a:t>Katalog prací,  účinná od 1. 1. 2026:</a:t>
            </a:r>
          </a:p>
          <a:p>
            <a:r>
              <a:rPr lang="cs-CZ" b="0" dirty="0">
                <a:ea typeface="Times New Roman" panose="02020603050405020304" pitchFamily="18" charset="0"/>
                <a:cs typeface="Calibri" panose="020F0502020204030204" pitchFamily="34" charset="0"/>
              </a:rPr>
              <a:t>nově až 13. platová třída u VS, </a:t>
            </a:r>
            <a:r>
              <a:rPr lang="cs-CZ" b="0" dirty="0" err="1">
                <a:ea typeface="Times New Roman" panose="02020603050405020304" pitchFamily="18" charset="0"/>
                <a:cs typeface="Calibri" panose="020F0502020204030204" pitchFamily="34" charset="0"/>
              </a:rPr>
              <a:t>DěS</a:t>
            </a:r>
            <a:r>
              <a:rPr lang="cs-CZ" b="0" dirty="0">
                <a:ea typeface="Times New Roman" panose="02020603050405020304" pitchFamily="18" charset="0"/>
                <a:cs typeface="Calibri" panose="020F0502020204030204" pitchFamily="34" charset="0"/>
              </a:rPr>
              <a:t>, PA, ZZ</a:t>
            </a:r>
          </a:p>
          <a:p>
            <a:r>
              <a:rPr lang="cs-CZ" b="0" dirty="0">
                <a:ea typeface="Times New Roman" panose="02020603050405020304" pitchFamily="18" charset="0"/>
                <a:cs typeface="Calibri" panose="020F0502020204030204" pitchFamily="34" charset="0"/>
              </a:rPr>
              <a:t>od 4. platové třídy sanitář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ea typeface="Times New Roman" panose="02020603050405020304" pitchFamily="18" charset="0"/>
                <a:cs typeface="Calibri" panose="020F0502020204030204" pitchFamily="34" charset="0"/>
              </a:rPr>
              <a:t>Transpoziční novela zákona č. 96/2004 Sb.,                    účinná od 22. 8. 2026</a:t>
            </a:r>
          </a:p>
          <a:p>
            <a:endParaRPr lang="cs-CZ" b="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b="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cs-CZ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584022"/>
      </p:ext>
    </p:extLst>
  </p:cSld>
  <p:clrMapOvr>
    <a:masterClrMapping/>
  </p:clrMapOvr>
  <p:transition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6881E2-AD81-4CF4-9648-9E41B4267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téma jednoletých či dvouletých autorizovaných programů na VOŠ, tzv. krátké cykly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9807C2-31D3-4283-B69F-B14128193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488" y="1340768"/>
            <a:ext cx="6794500" cy="561662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b="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b="0" dirty="0"/>
              <a:t>Téma jednoletých či dvouletých autorizovaných programů na VOŠ, tzv. krátké cykly - nemusejí být součástí 3 letých programů VOŠ. 3 letý program VOŠ je akreditován. Krátké cykly budou autorizovány. Může se jednat o jiné vzdělávání v krátkých cyklech, avšak podmínkou je, že VOŠ musí mít současně akreditován některý obsahově obdobný vzdělávací program v 3 leté verzi.</a:t>
            </a:r>
            <a:endParaRPr lang="cs-CZ" sz="1800" b="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 dirty="0"/>
              <a:t>Oslovení ke krátkým cyklům na jednání VOŠ a MŠMT            9. 4. 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 dirty="0"/>
              <a:t>14. 4. 2025 oslovení AVOŠ a jejich písemný návrh:</a:t>
            </a:r>
          </a:p>
          <a:p>
            <a:r>
              <a:rPr lang="cs-CZ" dirty="0"/>
              <a:t>Psychiatrická a geriatrická sestra</a:t>
            </a:r>
          </a:p>
          <a:p>
            <a:r>
              <a:rPr lang="cs-CZ" dirty="0"/>
              <a:t>Specialista pro domácí a rodinnou péči</a:t>
            </a:r>
          </a:p>
          <a:p>
            <a:r>
              <a:rPr lang="cs-CZ" dirty="0"/>
              <a:t>Sestra pro intenzivní péči u dospělých</a:t>
            </a:r>
          </a:p>
          <a:p>
            <a:r>
              <a:rPr lang="cs-CZ" dirty="0"/>
              <a:t>Sestra pro intenzivní péči v pediatrii</a:t>
            </a:r>
          </a:p>
          <a:p>
            <a:r>
              <a:rPr lang="cs-CZ" dirty="0"/>
              <a:t>Specialista pro psychickou pomoc ve zdravotnictví</a:t>
            </a:r>
          </a:p>
          <a:p>
            <a:r>
              <a:rPr lang="cs-CZ" dirty="0"/>
              <a:t>Specialista pro veřejné a globální zdraví</a:t>
            </a:r>
          </a:p>
        </p:txBody>
      </p:sp>
    </p:spTree>
    <p:extLst>
      <p:ext uri="{BB962C8B-B14F-4D97-AF65-F5344CB8AC3E}">
        <p14:creationId xmlns:p14="http://schemas.microsoft.com/office/powerpoint/2010/main" val="3194661478"/>
      </p:ext>
    </p:extLst>
  </p:cSld>
  <p:clrMapOvr>
    <a:masterClrMapping/>
  </p:clrMapOvr>
  <p:transition>
    <p:zoom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D9DE5E-42FA-1898-FAF4-2423F6E23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téma jednoletých či dvouletých autorizovaných programů na VOŠ, tzv. krátké cykly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164B86-0411-943A-C903-CB9AEA8B4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 dirty="0"/>
              <a:t>23. 6. 2025 online jednání s MŠMT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 dirty="0"/>
              <a:t>29. 9. 2025 jednání s vybranými zástupci VOŠ a diskutované návrhy:</a:t>
            </a:r>
          </a:p>
          <a:p>
            <a:pPr lvl="0"/>
            <a:r>
              <a:rPr lang="cs-CZ" dirty="0"/>
              <a:t>Koordinátor zdravotní péče</a:t>
            </a:r>
          </a:p>
          <a:p>
            <a:pPr lvl="0"/>
            <a:r>
              <a:rPr lang="cs-CZ" dirty="0"/>
              <a:t>Administrativní pracovník</a:t>
            </a:r>
          </a:p>
          <a:p>
            <a:pPr lvl="0"/>
            <a:r>
              <a:rPr lang="cs-CZ" dirty="0"/>
              <a:t>Kodér</a:t>
            </a:r>
          </a:p>
          <a:p>
            <a:pPr lvl="0"/>
            <a:r>
              <a:rPr lang="cs-CZ" dirty="0"/>
              <a:t>Mentor klinické praxe</a:t>
            </a:r>
          </a:p>
          <a:p>
            <a:pPr lvl="0"/>
            <a:r>
              <a:rPr lang="cs-CZ" dirty="0"/>
              <a:t>Vydané vzorové certifikované kurzy</a:t>
            </a:r>
          </a:p>
          <a:p>
            <a:pPr lvl="0"/>
            <a:r>
              <a:rPr lang="cs-CZ" dirty="0"/>
              <a:t>Vzdělávací programy AKK (např. Zubní instrumentářka, Masér ve zdravotnictví pro obor Masér sportovní a rekondiční)</a:t>
            </a:r>
          </a:p>
          <a:p>
            <a:pPr lvl="0"/>
            <a:r>
              <a:rPr lang="cs-CZ" dirty="0"/>
              <a:t>Z podnětů praxe by zástupci VOŠ uvítali: kurz pro pracovníky geriatrické péče, sociální služby, pro DFA- např. botanika, </a:t>
            </a:r>
            <a:r>
              <a:rPr lang="cs-CZ" dirty="0" err="1"/>
              <a:t>fytoterapie</a:t>
            </a:r>
            <a:r>
              <a:rPr lang="cs-CZ" dirty="0"/>
              <a:t> (léčivé rostliny) jako kurzy CŽV</a:t>
            </a:r>
          </a:p>
          <a:p>
            <a:r>
              <a:rPr lang="cs-CZ" dirty="0"/>
              <a:t>Případně specializační vzdělávání pro NLZP</a:t>
            </a:r>
          </a:p>
        </p:txBody>
      </p:sp>
    </p:spTree>
    <p:extLst>
      <p:ext uri="{BB962C8B-B14F-4D97-AF65-F5344CB8AC3E}">
        <p14:creationId xmlns:p14="http://schemas.microsoft.com/office/powerpoint/2010/main" val="2790544162"/>
      </p:ext>
    </p:extLst>
  </p:cSld>
  <p:clrMapOvr>
    <a:masterClrMapping/>
  </p:clrMapOvr>
  <p:transition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1ABB24-1054-77B3-4FD6-D15B01B64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téma jednoletých či dvouletých autorizovaných programů na VOŠ, tzv. krátké cykly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BF9E4B-4483-663D-BC69-682029406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u="sng" dirty="0"/>
              <a:t>Do 3. 11. 2025 mají zástupci VOŠ promyslet podnětné návrhy na vzdělávání v krátkých cyklech pro NLZP, zašlou písemně na MZD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Otázky pro zástupce MŠMT: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b="0" dirty="0"/>
              <a:t>Jak bude probíhat autorizace?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b="0" dirty="0"/>
              <a:t>Jaký akreditovaný obor je obsahově podobný vzdělávacímu programu administrativní pracovník/koordinátor zdravotní péče?</a:t>
            </a:r>
          </a:p>
          <a:p>
            <a:r>
              <a:rPr lang="cs-CZ" sz="1800" b="0" dirty="0"/>
              <a:t>       (jak poznám obsahově podobný obor?)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b="0"/>
              <a:t>V </a:t>
            </a:r>
            <a:r>
              <a:rPr lang="cs-CZ" sz="1800" b="0" dirty="0"/>
              <a:t>případě, že lze AKK pro přípravu zdravotnických pracovníků generovat do krátkého cyklu, je třeba pro realizaci tohoto krátkého cyklu též oprávnění Ministerstva zdravotnictví obdobně jako pro akreditované kvalifikační kurzy?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800" b="0" dirty="0"/>
              <a:t>Zda se bude jednat jen o obory po splněné maturitní zkoušce, či lze v krátkých cyklech realizovat kurzy CŽV bez ohledu na předchozí vzdělání? Atp.</a:t>
            </a:r>
          </a:p>
        </p:txBody>
      </p:sp>
    </p:spTree>
    <p:extLst>
      <p:ext uri="{BB962C8B-B14F-4D97-AF65-F5344CB8AC3E}">
        <p14:creationId xmlns:p14="http://schemas.microsoft.com/office/powerpoint/2010/main" val="2928103350"/>
      </p:ext>
    </p:extLst>
  </p:cSld>
  <p:clrMapOvr>
    <a:masterClrMapping/>
  </p:clrMapOvr>
  <p:transition>
    <p:zoom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>
            <a:extLst>
              <a:ext uri="{FF2B5EF4-FFF2-40B4-BE49-F238E27FC236}">
                <a16:creationId xmlns:a16="http://schemas.microsoft.com/office/drawing/2014/main" id="{B65D8DE5-A88E-484F-B650-28D11EB16C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58888" y="3140968"/>
            <a:ext cx="6794500" cy="2189163"/>
          </a:xfrm>
        </p:spPr>
        <p:txBody>
          <a:bodyPr/>
          <a:lstStyle/>
          <a:p>
            <a:pPr algn="ctr"/>
            <a:r>
              <a:rPr lang="cs-CZ" altLang="cs-CZ" sz="4800" dirty="0"/>
              <a:t>Děkujeme za pozornost</a:t>
            </a:r>
          </a:p>
        </p:txBody>
      </p:sp>
    </p:spTree>
  </p:cSld>
  <p:clrMapOvr>
    <a:masterClrMapping/>
  </p:clrMapOvr>
  <p:transition>
    <p:zoom dir="in"/>
  </p:transition>
</p:sld>
</file>

<file path=ppt/theme/theme1.xml><?xml version="1.0" encoding="utf-8"?>
<a:theme xmlns:a="http://schemas.openxmlformats.org/drawingml/2006/main" name="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sablona_prezentace</Template>
  <TotalTime>4859</TotalTime>
  <Words>500</Words>
  <Application>Microsoft Office PowerPoint</Application>
  <PresentationFormat>Předvádění na obrazovce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3" baseType="lpstr">
      <vt:lpstr>Arial</vt:lpstr>
      <vt:lpstr>Calibri</vt:lpstr>
      <vt:lpstr>Garamond</vt:lpstr>
      <vt:lpstr>GillSans</vt:lpstr>
      <vt:lpstr>Times New Roman</vt:lpstr>
      <vt:lpstr>Wingdings</vt:lpstr>
      <vt:lpstr>sablona_prezentace</vt:lpstr>
      <vt:lpstr>Diskuze - téma jednoletých či dvouletých autorizovaných programů na VOŠ, tzv. krátké cykly 3. 11. 2025  </vt:lpstr>
      <vt:lpstr>Informace z MZ – legislativní  materiály v oblasti vzdělávání</vt:lpstr>
      <vt:lpstr>téma jednoletých či dvouletých autorizovaných programů na VOŠ, tzv. krátké cykly</vt:lpstr>
      <vt:lpstr>téma jednoletých či dvouletých autorizovaných programů na VOŠ, tzv. krátké cykly</vt:lpstr>
      <vt:lpstr>téma jednoletých či dvouletých autorizovaných programů na VOŠ, tzv. krátké cykly</vt:lpstr>
      <vt:lpstr>Děkujeme za pozornost</vt:lpstr>
    </vt:vector>
  </TitlesOfParts>
  <Company>Ministerstvo zdravotnictví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kobid</dc:creator>
  <cp:lastModifiedBy>Faiereislová Marta, Mgr.</cp:lastModifiedBy>
  <cp:revision>277</cp:revision>
  <cp:lastPrinted>2023-04-11T16:45:50Z</cp:lastPrinted>
  <dcterms:created xsi:type="dcterms:W3CDTF">2008-05-12T08:56:53Z</dcterms:created>
  <dcterms:modified xsi:type="dcterms:W3CDTF">2025-10-31T13:06:41Z</dcterms:modified>
</cp:coreProperties>
</file>