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7" r:id="rId2"/>
    <p:sldId id="1187" r:id="rId3"/>
    <p:sldId id="258" r:id="rId4"/>
    <p:sldId id="259" r:id="rId5"/>
    <p:sldId id="260" r:id="rId6"/>
    <p:sldId id="261" r:id="rId7"/>
    <p:sldId id="262" r:id="rId8"/>
    <p:sldId id="1189" r:id="rId9"/>
    <p:sldId id="1185" r:id="rId10"/>
    <p:sldId id="1184" r:id="rId11"/>
    <p:sldId id="264" r:id="rId12"/>
    <p:sldId id="1171" r:id="rId13"/>
    <p:sldId id="1168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eňhová Michaela" initials="KM" lastIdx="44" clrIdx="0">
    <p:extLst>
      <p:ext uri="{19B8F6BF-5375-455C-9EA6-DF929625EA0E}">
        <p15:presenceInfo xmlns:p15="http://schemas.microsoft.com/office/powerpoint/2012/main" userId="S-1-5-21-3754494544-1099302814-2460100366-12237" providerId="AD"/>
      </p:ext>
    </p:extLst>
  </p:cmAuthor>
  <p:cmAuthor id="2" name="Lehečka Marek" initials="LM" lastIdx="9" clrIdx="1">
    <p:extLst>
      <p:ext uri="{19B8F6BF-5375-455C-9EA6-DF929625EA0E}">
        <p15:presenceInfo xmlns:p15="http://schemas.microsoft.com/office/powerpoint/2012/main" userId="S-1-5-21-3754494544-1099302814-2460100366-95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E146"/>
    <a:srgbClr val="006EC0"/>
    <a:srgbClr val="EE5120"/>
    <a:srgbClr val="49CFAE"/>
    <a:srgbClr val="004182"/>
    <a:srgbClr val="996633"/>
    <a:srgbClr val="CC9900"/>
    <a:srgbClr val="60E146"/>
    <a:srgbClr val="385D8B"/>
    <a:srgbClr val="566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5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B1567-F215-490C-A3E7-8AF9523F69FE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5CEEB-D5EE-44A0-9094-20EEEAFA50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62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71E5B-396F-B0A6-2DC0-5F69CF2E9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>
            <a:extLst>
              <a:ext uri="{FF2B5EF4-FFF2-40B4-BE49-F238E27FC236}">
                <a16:creationId xmlns:a16="http://schemas.microsoft.com/office/drawing/2014/main" id="{4A83B3A6-01F3-49F3-55CC-837FE8C50E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74688" y="808038"/>
            <a:ext cx="5387975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Zástupný symbol pro poznámky 2">
            <a:extLst>
              <a:ext uri="{FF2B5EF4-FFF2-40B4-BE49-F238E27FC236}">
                <a16:creationId xmlns:a16="http://schemas.microsoft.com/office/drawing/2014/main" id="{76AEF45C-14A4-86DD-117F-9A4021DD33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200" b="0" i="0" u="none" strike="noStrike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Přechodná ustanovení vyhlášky </a:t>
            </a:r>
            <a:r>
              <a:rPr lang="es-E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č. 306/2025 Sb.: 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Pro školní rok 2025/2026 ředitel školy zveřejní zadání komplexní profilové práce do 8. září 2025. </a:t>
            </a:r>
            <a:endParaRPr lang="cs-CZ" b="0" dirty="0"/>
          </a:p>
        </p:txBody>
      </p:sp>
      <p:sp>
        <p:nvSpPr>
          <p:cNvPr id="59396" name="Zástupný symbol pro číslo snímku 3">
            <a:extLst>
              <a:ext uri="{FF2B5EF4-FFF2-40B4-BE49-F238E27FC236}">
                <a16:creationId xmlns:a16="http://schemas.microsoft.com/office/drawing/2014/main" id="{0B4F984B-D3CC-6269-EF16-2862D243F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91330A-993A-4FE7-8BC7-2B1FA32E1350}" type="slidenum">
              <a:rPr lang="cs-CZ" smtClean="0"/>
              <a:pPr eaLnBrk="1" hangingPunct="1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654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C7023-6773-82E1-E475-E47D349DF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>
            <a:extLst>
              <a:ext uri="{FF2B5EF4-FFF2-40B4-BE49-F238E27FC236}">
                <a16:creationId xmlns:a16="http://schemas.microsoft.com/office/drawing/2014/main" id="{81869C91-F041-4647-91F3-FD2745B854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74688" y="808038"/>
            <a:ext cx="5387975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Zástupný symbol pro poznámky 2">
            <a:extLst>
              <a:ext uri="{FF2B5EF4-FFF2-40B4-BE49-F238E27FC236}">
                <a16:creationId xmlns:a16="http://schemas.microsoft.com/office/drawing/2014/main" id="{AEE2738F-7A15-C494-C994-9CD394DAE5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Stále platí, že úspěšně vykonaná zkouška v době před ukončením ročníku se žákovi, který neukončí ročník, započítá pouze v prvním následujícím termín.</a:t>
            </a:r>
          </a:p>
        </p:txBody>
      </p:sp>
      <p:sp>
        <p:nvSpPr>
          <p:cNvPr id="59396" name="Zástupný symbol pro číslo snímku 3">
            <a:extLst>
              <a:ext uri="{FF2B5EF4-FFF2-40B4-BE49-F238E27FC236}">
                <a16:creationId xmlns:a16="http://schemas.microsoft.com/office/drawing/2014/main" id="{4222BDBA-71C6-9453-AB4C-A0B84A18B9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91330A-993A-4FE7-8BC7-2B1FA32E1350}" type="slidenum">
              <a:rPr lang="cs-CZ" smtClean="0"/>
              <a:pPr eaLnBrk="1" hangingPunct="1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1720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71E5B-396F-B0A6-2DC0-5F69CF2E9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>
            <a:extLst>
              <a:ext uri="{FF2B5EF4-FFF2-40B4-BE49-F238E27FC236}">
                <a16:creationId xmlns:a16="http://schemas.microsoft.com/office/drawing/2014/main" id="{4A83B3A6-01F3-49F3-55CC-837FE8C50E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74688" y="808038"/>
            <a:ext cx="5387975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Zástupný symbol pro poznámky 2">
            <a:extLst>
              <a:ext uri="{FF2B5EF4-FFF2-40B4-BE49-F238E27FC236}">
                <a16:creationId xmlns:a16="http://schemas.microsoft.com/office/drawing/2014/main" id="{76AEF45C-14A4-86DD-117F-9A4021DD33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200" b="0" i="0" u="none" strike="noStrike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Přechodná ustanovení vyhlášky </a:t>
            </a:r>
            <a:r>
              <a:rPr lang="es-E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č. 306/2025 Sb.: 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Pro školní rok 2025/2026 ředitel školy zveřejní zadání komplexní profilové práce do 8. září 2025. </a:t>
            </a:r>
            <a:endParaRPr lang="cs-CZ" b="0" dirty="0"/>
          </a:p>
        </p:txBody>
      </p:sp>
      <p:sp>
        <p:nvSpPr>
          <p:cNvPr id="59396" name="Zástupný symbol pro číslo snímku 3">
            <a:extLst>
              <a:ext uri="{FF2B5EF4-FFF2-40B4-BE49-F238E27FC236}">
                <a16:creationId xmlns:a16="http://schemas.microsoft.com/office/drawing/2014/main" id="{0B4F984B-D3CC-6269-EF16-2862D243F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91330A-993A-4FE7-8BC7-2B1FA32E1350}" type="slidenum">
              <a:rPr lang="cs-CZ" smtClean="0"/>
              <a:pPr eaLnBrk="1" hangingPunct="1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65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D0850-578F-401E-830A-BF3B5969ABFE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983B-439E-476B-96A6-5CF24C820BB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737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9422C-BD94-459B-A9A2-5E7BF1FA4137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46416-0C80-4F41-B76C-B4744E20042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618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D1F3D-31F5-4205-B433-5BF4D3F0EA8C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8641-CD16-4B3F-A019-9B400E43BC0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51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čát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952882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285876" y="6288089"/>
            <a:ext cx="4323620" cy="3462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825" b="1" dirty="0">
                <a:solidFill>
                  <a:srgbClr val="666666"/>
                </a:solidFill>
                <a:latin typeface="+mn-lt"/>
                <a:cs typeface="+mn-cs"/>
              </a:rPr>
              <a:t>Centrum pro zjišťování výsledků vzdělávání – CERMAT, </a:t>
            </a:r>
            <a:r>
              <a:rPr lang="cs-CZ" sz="825" b="1" dirty="0">
                <a:solidFill>
                  <a:srgbClr val="005CAB"/>
                </a:solidFill>
                <a:latin typeface="+mn-lt"/>
                <a:cs typeface="+mn-cs"/>
              </a:rPr>
              <a:t>www.cermat.cz, www.novamaturita.cz</a:t>
            </a:r>
          </a:p>
          <a:p>
            <a:pPr>
              <a:spcAft>
                <a:spcPts val="0"/>
              </a:spcAft>
              <a:defRPr/>
            </a:pPr>
            <a:r>
              <a:rPr lang="cs-CZ" sz="825" dirty="0">
                <a:solidFill>
                  <a:srgbClr val="595959"/>
                </a:solidFill>
                <a:latin typeface="Tahoma"/>
                <a:ea typeface="Calibri"/>
                <a:cs typeface="Times New Roman"/>
              </a:rPr>
              <a:t>Jankovcova 933/63, 170 00 Praha 7, tel.: +420 224 507 507</a:t>
            </a:r>
            <a:endParaRPr lang="cs-CZ" sz="1200" dirty="0">
              <a:latin typeface="Consolas"/>
              <a:ea typeface="Calibri"/>
              <a:cs typeface="Times New Roman"/>
            </a:endParaRPr>
          </a:p>
        </p:txBody>
      </p:sp>
      <p:pic>
        <p:nvPicPr>
          <p:cNvPr id="4" name="Zástupný symbol pro obsah 12" descr="cermat.w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6215065"/>
            <a:ext cx="4286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76829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3995936" y="6356352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FC937-F2D0-4AA1-96EF-1D3ABE21EEDB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38764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ECB02-9BF1-492D-BE86-7C40357968C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11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5971-3226-44CF-A276-E5A40737BB70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08C4-3AEB-47AE-BD5A-7F8C53414D1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505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EA355-B179-4447-B3F7-B1872FA61273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3E34-ACD8-41C8-BE07-0268CD5632F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56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DDD11-0201-4D44-B1B6-73F0144D882D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A8C93-A027-4114-B9AE-1583FB57DD2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95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D60D-4AEE-4890-B8EC-72104C7AB7D5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6B23-1E81-4504-9372-B49CC88371D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26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02756-C205-4D4B-B267-D1A02CAB095B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508D-7738-4A58-B910-83BF47AB7E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6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D875-834B-44C7-87C7-30BAD267546E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6345-C443-4563-BF9D-3E63D6CB8A6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65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3031-2C49-49D3-AD01-5B1AE734DCE9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659-7C21-4DB7-BDDE-07EB0A367BC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44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21C314-B7CA-45FE-9FDB-1A1EC50443E6}" type="datetime1">
              <a:rPr lang="cs-CZ" smtClean="0"/>
              <a:t>03.11.2025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EE4C28-89AC-4E7B-BB1C-2156D475342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cxnSp>
        <p:nvCxnSpPr>
          <p:cNvPr id="7" name="Přímá spojovací čára 6"/>
          <p:cNvCxnSpPr/>
          <p:nvPr userDrawn="1"/>
        </p:nvCxnSpPr>
        <p:spPr>
          <a:xfrm>
            <a:off x="428625" y="6072188"/>
            <a:ext cx="828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4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3"/>
          <p:cNvSpPr>
            <a:spLocks noGrp="1"/>
          </p:cNvSpPr>
          <p:nvPr>
            <p:ph type="title"/>
          </p:nvPr>
        </p:nvSpPr>
        <p:spPr>
          <a:xfrm>
            <a:off x="457200" y="1981201"/>
            <a:ext cx="8229600" cy="2637498"/>
          </a:xfrm>
        </p:spPr>
        <p:txBody>
          <a:bodyPr/>
          <a:lstStyle/>
          <a:p>
            <a:r>
              <a:rPr lang="cs-CZ" sz="3200" b="1" cap="all" dirty="0">
                <a:solidFill>
                  <a:srgbClr val="004182"/>
                </a:solidFill>
              </a:rPr>
              <a:t>Asociace zdravotnických škol ČR</a:t>
            </a:r>
            <a:endParaRPr lang="cs-CZ" sz="3200" b="1" cap="all" dirty="0">
              <a:solidFill>
                <a:srgbClr val="006EC0"/>
              </a:solidFill>
            </a:endParaRPr>
          </a:p>
        </p:txBody>
      </p:sp>
      <p:sp>
        <p:nvSpPr>
          <p:cNvPr id="3" name="Nadpis 3"/>
          <p:cNvSpPr txBox="1">
            <a:spLocks/>
          </p:cNvSpPr>
          <p:nvPr/>
        </p:nvSpPr>
        <p:spPr bwMode="auto">
          <a:xfrm>
            <a:off x="457200" y="5479084"/>
            <a:ext cx="7247148" cy="49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cs-CZ" sz="135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Zpracoval: Centrum pro zjišťování výsledků vzdělávání</a:t>
            </a:r>
          </a:p>
          <a:p>
            <a:pPr algn="l" eaLnBrk="1" hangingPunct="1"/>
            <a:r>
              <a:rPr lang="cs-CZ" sz="135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říjen 2025</a:t>
            </a:r>
          </a:p>
        </p:txBody>
      </p:sp>
    </p:spTree>
    <p:extLst>
      <p:ext uri="{BB962C8B-B14F-4D97-AF65-F5344CB8AC3E}">
        <p14:creationId xmlns:p14="http://schemas.microsoft.com/office/powerpoint/2010/main" val="682262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7AF91-9101-7AED-BF03-599B800F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MZ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FA94C3-73C9-9F22-EFE9-BC2C87E87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300266"/>
          </a:xfrm>
          <a:solidFill>
            <a:srgbClr val="F0E146"/>
          </a:solidFill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Obsah zkoušek se nemění a je dán Katalogy požadavků.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Logistické zajištění se nemění.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Legislativní změny</a:t>
            </a:r>
          </a:p>
          <a:p>
            <a:pPr marL="526832" lvl="1" indent="-226794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Zákon č. 561/2004 Sb. (školský zákon)</a:t>
            </a:r>
          </a:p>
          <a:p>
            <a:pPr marL="526832" lvl="1" indent="-226794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Vyhláška č. 177/2009 Sb. (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o bližších podmínkách ukončování vzdělávání ve středních školách maturitní zkouškou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)</a:t>
            </a:r>
          </a:p>
          <a:p>
            <a:pPr marL="526832" lvl="1" indent="-226794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Vyhláška 3/2015 (o některých dokladech o vzdělání) </a:t>
            </a:r>
          </a:p>
          <a:p>
            <a:pPr marL="300038" lvl="1" indent="0"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Doporučené</a:t>
            </a:r>
          </a:p>
          <a:p>
            <a:pPr marL="585788" lvl="1" indent="-28575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Metodika k právní úpravě podmínek ukončování vzdělávání ve středních školách (po novele školského zákona a maturitní vyhlášky) verze 12. září 2025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FC5027-0900-1689-98C6-80B4A132F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95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F3201-6292-0617-3C72-B8FB7C127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MZ 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termíny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ABFC76-B2A2-274C-AF5F-79BE86DAF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308892"/>
          </a:xfrm>
          <a:solidFill>
            <a:schemeClr val="accent1"/>
          </a:solidFill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bg1"/>
                </a:solidFill>
              </a:rPr>
              <a:t>Podávání přihlášek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do 1. 12. 2026 (pro jarní termín 2026)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do 25. 6. 2026 (pro podzimní termín 2026)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součástí přihlášky je i doporučení ŠPZ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přihláška ke Komplexní profilové práci do 15. 9. 2026</a:t>
            </a:r>
          </a:p>
          <a:p>
            <a:pPr marL="0" indent="0">
              <a:buNone/>
            </a:pPr>
            <a:endParaRPr lang="cs-CZ" i="1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E444416-6C5A-5429-6D35-2E878B8CD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308893"/>
          </a:xfrm>
          <a:solidFill>
            <a:srgbClr val="F0E146"/>
          </a:solidFill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Termíny konání MZ jaro 2026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Společná část 2.-15. 5. 2026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Profilová část 16. 5. – 10. 6. 2026</a:t>
            </a: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Omluvy: do 3 dnů od data konání zkoušky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2BA3D4-32B8-2239-7821-1CEC34064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83E34-ACD8-41C8-BE07-0268CD5632F3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497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541C1-3650-899F-3781-2229B4309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Nadpis 1">
            <a:extLst>
              <a:ext uri="{FF2B5EF4-FFF2-40B4-BE49-F238E27FC236}">
                <a16:creationId xmlns:a16="http://schemas.microsoft.com/office/drawing/2014/main" id="{16D3BDD7-F591-75AB-692D-AADD8F2EF243}"/>
              </a:ext>
            </a:extLst>
          </p:cNvPr>
          <p:cNvSpPr txBox="1">
            <a:spLocks/>
          </p:cNvSpPr>
          <p:nvPr/>
        </p:nvSpPr>
        <p:spPr bwMode="auto">
          <a:xfrm>
            <a:off x="926080" y="506592"/>
            <a:ext cx="7074786" cy="1037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3300" b="1" dirty="0">
                <a:solidFill>
                  <a:srgbClr val="0068B4"/>
                </a:solidFill>
                <a:latin typeface="+mj-lt"/>
              </a:rPr>
              <a:t>MZ 2026</a:t>
            </a:r>
          </a:p>
          <a:p>
            <a:pPr algn="ctr" eaLnBrk="1" hangingPunct="1"/>
            <a:r>
              <a:rPr lang="cs-CZ" sz="3300" b="1" dirty="0">
                <a:solidFill>
                  <a:srgbClr val="0068B4"/>
                </a:solidFill>
                <a:latin typeface="+mj-lt"/>
              </a:rPr>
              <a:t> obecné informace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912AC691-C10C-7CC9-3BE1-1E513EF9B2FD}"/>
              </a:ext>
            </a:extLst>
          </p:cNvPr>
          <p:cNvSpPr txBox="1">
            <a:spLocks/>
          </p:cNvSpPr>
          <p:nvPr/>
        </p:nvSpPr>
        <p:spPr bwMode="auto">
          <a:xfrm>
            <a:off x="540000" y="1748250"/>
            <a:ext cx="8190462" cy="3449241"/>
          </a:xfrm>
          <a:prstGeom prst="rect">
            <a:avLst/>
          </a:prstGeom>
          <a:solidFill>
            <a:srgbClr val="F0E146"/>
          </a:solidFill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ts val="225"/>
              </a:spcBef>
              <a:spcAft>
                <a:spcPts val="450"/>
              </a:spcAft>
              <a:defRPr/>
            </a:pPr>
            <a:r>
              <a:rPr lang="cs-CZ" sz="135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Právní předpisy: novela školského zákona a vyhlášky 177/2009 Sb.</a:t>
            </a:r>
          </a:p>
          <a:p>
            <a:pPr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cs-CZ" sz="1350" b="1" dirty="0">
                <a:solidFill>
                  <a:schemeClr val="accent1">
                    <a:lumMod val="75000"/>
                  </a:schemeClr>
                </a:solidFill>
              </a:rPr>
              <a:t>Přihlašování k prvnímu termínu</a:t>
            </a:r>
          </a:p>
          <a:p>
            <a:pPr lvl="1" algn="just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350" dirty="0">
                <a:solidFill>
                  <a:schemeClr val="accent1">
                    <a:lumMod val="75000"/>
                  </a:schemeClr>
                </a:solidFill>
              </a:rPr>
              <a:t>Žák je povinen se přihlásit k maturitní zkoušce na termín nejblíže následující po úspěšném ukončení posledního ročníku. Pokud se žák nepřihlásí, posuzuje se, jako by zkoušku vykonal neúspěšně. Pokud žák do 3 pracovních dnů od pominutí překážky prokáže řediteli/ředitelce školy, že přihlášku nepodal ze závažných důvodů, které nastaly bez jeho zavinění, o pokus nepřichází.</a:t>
            </a:r>
          </a:p>
          <a:p>
            <a:pPr lvl="1" algn="just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cs-CZ" sz="1350" dirty="0">
              <a:solidFill>
                <a:schemeClr val="accent1">
                  <a:lumMod val="75000"/>
                </a:schemeClr>
              </a:solidFill>
            </a:endParaRPr>
          </a:p>
          <a:p>
            <a:pPr marL="214313" indent="-214313"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r>
              <a:rPr lang="cs-CZ" sz="1350" b="1" dirty="0">
                <a:solidFill>
                  <a:schemeClr val="accent1">
                    <a:lumMod val="75000"/>
                  </a:schemeClr>
                </a:solidFill>
              </a:rPr>
              <a:t>Zkouška složená z jednotlivých částí – úspěšné složení a opakování</a:t>
            </a:r>
          </a:p>
          <a:p>
            <a:pPr marL="514350" lvl="1" algn="just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350" dirty="0">
                <a:solidFill>
                  <a:schemeClr val="accent1">
                    <a:lumMod val="75000"/>
                  </a:schemeClr>
                </a:solidFill>
              </a:rPr>
              <a:t>Pokud žák povinnou zkoušku nebo její část vykoná neúspěšně, může konat opravnou zkoušku, a to nejvýše </a:t>
            </a:r>
            <a:r>
              <a:rPr lang="cs-CZ" sz="1350" dirty="0" err="1">
                <a:solidFill>
                  <a:schemeClr val="accent1">
                    <a:lumMod val="75000"/>
                  </a:schemeClr>
                </a:solidFill>
              </a:rPr>
              <a:t>2x</a:t>
            </a:r>
            <a:r>
              <a:rPr lang="cs-CZ" sz="1350" dirty="0">
                <a:solidFill>
                  <a:schemeClr val="accent1">
                    <a:lumMod val="75000"/>
                  </a:schemeClr>
                </a:solidFill>
              </a:rPr>
              <a:t> z každé zkoušky. Úspěšně vykonané části zkoušky se uznávají, a to i při konání </a:t>
            </a:r>
            <a:r>
              <a:rPr lang="cs-CZ" sz="1350" dirty="0" err="1">
                <a:solidFill>
                  <a:schemeClr val="accent1">
                    <a:lumMod val="75000"/>
                  </a:schemeClr>
                </a:solidFill>
              </a:rPr>
              <a:t>MZ</a:t>
            </a:r>
            <a:r>
              <a:rPr lang="cs-CZ" sz="1350" dirty="0">
                <a:solidFill>
                  <a:schemeClr val="accent1">
                    <a:lumMod val="75000"/>
                  </a:schemeClr>
                </a:solidFill>
              </a:rPr>
              <a:t> žákem, který nemohl tuto </a:t>
            </a:r>
            <a:r>
              <a:rPr lang="cs-CZ" sz="1350" dirty="0" err="1">
                <a:solidFill>
                  <a:schemeClr val="accent1">
                    <a:lumMod val="75000"/>
                  </a:schemeClr>
                </a:solidFill>
              </a:rPr>
              <a:t>MZ</a:t>
            </a:r>
            <a:r>
              <a:rPr lang="cs-CZ" sz="1350" dirty="0">
                <a:solidFill>
                  <a:schemeClr val="accent1">
                    <a:lumMod val="75000"/>
                  </a:schemeClr>
                </a:solidFill>
              </a:rPr>
              <a:t> dokončit z důvodu neukončení posledního ročníku.</a:t>
            </a:r>
            <a:endParaRPr lang="cs-CZ" sz="135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cs-CZ" sz="1350" dirty="0"/>
          </a:p>
          <a:p>
            <a:pPr lvl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cs-CZ" sz="1350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0A10FB2-3B85-4453-D077-96FA0D23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E33FD-2AED-4881-9093-9F699275020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9757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B475-7A38-A194-6065-DBAF69A37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Nadpis 1">
            <a:extLst>
              <a:ext uri="{FF2B5EF4-FFF2-40B4-BE49-F238E27FC236}">
                <a16:creationId xmlns:a16="http://schemas.microsoft.com/office/drawing/2014/main" id="{77BFBD3C-7609-E674-0735-B37B946E1B68}"/>
              </a:ext>
            </a:extLst>
          </p:cNvPr>
          <p:cNvSpPr txBox="1">
            <a:spLocks/>
          </p:cNvSpPr>
          <p:nvPr/>
        </p:nvSpPr>
        <p:spPr bwMode="auto">
          <a:xfrm>
            <a:off x="865120" y="573528"/>
            <a:ext cx="707478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2100" b="1" dirty="0">
                <a:solidFill>
                  <a:schemeClr val="accent1">
                    <a:lumMod val="75000"/>
                  </a:schemeClr>
                </a:solidFill>
              </a:rPr>
              <a:t>MZ 2026</a:t>
            </a:r>
          </a:p>
          <a:p>
            <a:pPr algn="ctr" eaLnBrk="1" hangingPunct="1"/>
            <a:r>
              <a:rPr lang="cs-CZ" sz="2100" b="1" dirty="0">
                <a:solidFill>
                  <a:schemeClr val="accent1">
                    <a:lumMod val="75000"/>
                  </a:schemeClr>
                </a:solidFill>
              </a:rPr>
              <a:t>obecné informace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9BF3EEEC-961E-72CD-F0B0-EE2F31CDDC16}"/>
              </a:ext>
            </a:extLst>
          </p:cNvPr>
          <p:cNvSpPr txBox="1">
            <a:spLocks/>
          </p:cNvSpPr>
          <p:nvPr/>
        </p:nvSpPr>
        <p:spPr bwMode="auto">
          <a:xfrm>
            <a:off x="540000" y="1700808"/>
            <a:ext cx="8190462" cy="41513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ts val="225"/>
              </a:spcBef>
              <a:spcAft>
                <a:spcPts val="450"/>
              </a:spcAft>
              <a:defRPr/>
            </a:pPr>
            <a:r>
              <a:rPr lang="cs-CZ" sz="135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Právní předpisy: novela školského zákona a vyhlášky 177/2009 Sb.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Komplexní profilová práce a její obhajoba.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Nahrazení části nebo celé profilové zkoušky.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Zajištění řádného průběhu profilové zkoušky.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Termíny profilových zkoušek</a:t>
            </a:r>
          </a:p>
          <a:p>
            <a:pPr lvl="1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Písemné práce, písemné/praktické zkoušky se mohou v podzimním zkušebním období konat od 25. srpna. Praktické zkoušky lze konat i dříve.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Písemná práce z ČJL</a:t>
            </a:r>
          </a:p>
          <a:p>
            <a:pPr lvl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Pro všechny žáky se ruší možnost použít Pravidla českého pravopisu (ŘED může pro profilové zkoušky povolit);</a:t>
            </a:r>
          </a:p>
          <a:p>
            <a:pPr lvl="1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Ruší se možnost použít Slovník spisovné češtiny pro žáky dle § 20 odst. 6 (možnost použití překladového slovníku zůstává). </a:t>
            </a:r>
          </a:p>
          <a:p>
            <a:pPr marL="0" lvl="1" indent="180975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Maturitní práce s obhajobou</a:t>
            </a:r>
          </a:p>
          <a:p>
            <a:pPr lvl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Ruší se možnost zpracování a obhajoby maturitní práce několika žáky společně. </a:t>
            </a:r>
          </a:p>
          <a:p>
            <a:pPr marL="342900" lvl="1" indent="0">
              <a:spcBef>
                <a:spcPts val="225"/>
              </a:spcBef>
              <a:spcAft>
                <a:spcPts val="450"/>
              </a:spcAft>
            </a:pPr>
            <a:r>
              <a:rPr lang="cs-CZ" sz="1200" i="1" dirty="0">
                <a:solidFill>
                  <a:schemeClr val="bg1"/>
                </a:solidFill>
              </a:rPr>
              <a:t>* Náhradní a opravné zkoušky se dokončí dle předchozí právní úpravy.</a:t>
            </a:r>
          </a:p>
          <a:p>
            <a:pPr marL="214313" indent="-214313"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endParaRPr lang="cs-CZ" sz="1350" b="1" dirty="0">
              <a:solidFill>
                <a:schemeClr val="bg1"/>
              </a:solidFill>
            </a:endParaRPr>
          </a:p>
          <a:p>
            <a:pPr marL="214313" indent="-214313"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endParaRPr lang="cs-CZ" sz="1350" b="1" dirty="0">
              <a:solidFill>
                <a:schemeClr val="bg1"/>
              </a:solidFill>
            </a:endParaRPr>
          </a:p>
          <a:p>
            <a:pPr marL="300038" lvl="1" indent="0" algn="just">
              <a:spcBef>
                <a:spcPts val="225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1B862E6-1ABB-A5BE-9AD3-2499A9CC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E33FD-2AED-4881-9093-9F699275020A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66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2A8DCA-62CF-9112-AB13-D9752AEF2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Témata k řešení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647290-3DDB-7F14-C882-A25A9B044CB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0E146"/>
          </a:solidFill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přijímačky nanečisto 2026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další rozvoj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RVP ZV x Specifikace požadavků 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žáci/uchazeči se SVP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spolupráce se ZŠ, výchovnými poradci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spolupráce při pilotážích, ověřovacích šetřeních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„převrácený“ model PŘ</a:t>
            </a: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F2FB27-9D8B-66B2-C40A-619C3187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1467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FA69E3-1D59-E149-9578-BAC26BFB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733"/>
            <a:ext cx="8229600" cy="1349905"/>
          </a:xfrm>
        </p:spPr>
        <p:txBody>
          <a:bodyPr/>
          <a:lstStyle/>
          <a:p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JPZ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PŘIJÍMAČKY NANEČISTO 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C1350E-53BD-601D-05CF-9C5185DBE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274387"/>
          </a:xfrm>
          <a:solidFill>
            <a:schemeClr val="accent1"/>
          </a:solidFill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termín konání: 28. 1. 2026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místo konání: ZŠ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dobrovolná účast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nové testy – odpovídající Specifikacím požadavků k JPZ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AJ – jako pilotní zkouška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</a:rPr>
              <a:t>sběr dat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7619B0-9928-8E9F-D3A1-331AC3EB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68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23DA0-1F9C-2124-5C22-7EC3C35C5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98562"/>
          </a:xfrm>
        </p:spPr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JPZ 2025/2026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termíny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270B7F-6058-EC5D-C98C-27B731C35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3911600" cy="4756150"/>
          </a:xfrm>
          <a:solidFill>
            <a:schemeClr val="accent1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podávání přihlášek:</a:t>
            </a:r>
          </a:p>
          <a:p>
            <a:pPr marL="0" indent="0">
              <a:buNone/>
            </a:pPr>
            <a:r>
              <a:rPr lang="cs-CZ" b="1" dirty="0"/>
              <a:t>    1.-20. 2. 2026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podávání přihlášek - konzervatoře</a:t>
            </a:r>
          </a:p>
          <a:p>
            <a:r>
              <a:rPr lang="cs-CZ" dirty="0"/>
              <a:t>forma podávání přihlášek: elektronicky/papírově (hybridní podání je pro školní rok 2025/2026 zrušeno)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A682B1-2720-9C2A-D838-FBF2D193F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5200" y="1600202"/>
            <a:ext cx="3911600" cy="4756150"/>
          </a:xfrm>
          <a:solidFill>
            <a:srgbClr val="F0E146"/>
          </a:solidFill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Čtyřleté obory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řádný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10. 4. 2026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řádný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13. 4. 2026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Obory šestiletých a osmiletých G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řádný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14. 4. 2026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řádný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15. 4. 2026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Všechny obory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náhradní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29. 4. 2026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náhradní termín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30. 4. 2026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Výsledky školám: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6. 5. 2026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Pořadí: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 8., resp. 11. 5. 2026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Výsledky uchazečům: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 15. 5. 2026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344CDF-3C9F-9429-55EB-42278197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458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1E2618-8F4A-786F-E5CC-62C08215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JPZ 2025/2026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 - UCHAZEČI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7D3682-FFDE-D10E-D724-BC9066144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291640"/>
          </a:xfrm>
          <a:solidFill>
            <a:srgbClr val="F0E146"/>
          </a:solidFill>
        </p:spPr>
        <p:txBody>
          <a:bodyPr/>
          <a:lstStyle/>
          <a:p>
            <a:pPr lvl="0" algn="just"/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Možnost pro uchazeče vybrat v poli Státní občanství volbu „bez státního občanství“ </a:t>
            </a:r>
          </a:p>
          <a:p>
            <a:pPr lvl="0" algn="just"/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Upozornění pro uchazeče po podání přihlášky   </a:t>
            </a:r>
          </a:p>
          <a:p>
            <a:pPr lvl="1" algn="just"/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V 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 bude upozornění, že přihlášku je možné považovat za úspěšně podanou až v okamžiku, kdy uchazeč obdrží potvrzovací e-mail.   </a:t>
            </a:r>
          </a:p>
          <a:p>
            <a:pPr lvl="0" algn="just"/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Úprava pravidel pro vkládání nové přihlášky v tomtéž kole </a:t>
            </a:r>
          </a:p>
          <a:p>
            <a:pPr lvl="1" algn="just"/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Uchazeč / zákonný zástupce nebude moci podat novou přihlášku v tomtéž kole, dokud nevezme zpět původní přihlášku. O vzetí přihlášky zpět bude uživatel informován systémem. </a:t>
            </a:r>
          </a:p>
          <a:p>
            <a:pPr lvl="1" algn="just"/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Přihlášky od různých zákonných zástupců stejného uchazeče bude možné do 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 zadat. </a:t>
            </a:r>
          </a:p>
          <a:p>
            <a:pPr lvl="0" algn="just"/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Upozornění při podání přihlášky do dalšího kola uchazečem, který byl v předchozím kole přijat (vzdání se práva na přijetí)  </a:t>
            </a:r>
          </a:p>
          <a:p>
            <a:pPr lvl="1" algn="just"/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 upozorní uchazeče, který byl přijat v předchozím kole, a který chce podat přihlášku do kola dalšího, že je nutné vzdát se práva na přijetí, a to nejpozději v den doručení přihlášky do dalšího kola.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CBDECC-4825-0886-5EBC-C5808EAA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697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FC6271-4691-B88F-22D3-1D187F5B4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JPZ 2025/2026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 – ŠKOLY 1/2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1C84F3-4BB1-69A4-7643-267538DA9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56150"/>
          </a:xfrm>
          <a:solidFill>
            <a:schemeClr val="accent1"/>
          </a:solidFill>
        </p:spPr>
        <p:txBody>
          <a:bodyPr/>
          <a:lstStyle/>
          <a:p>
            <a:pPr algn="just"/>
            <a:r>
              <a:rPr lang="cs-CZ" sz="1600" b="1" dirty="0">
                <a:solidFill>
                  <a:schemeClr val="bg1"/>
                </a:solidFill>
              </a:rPr>
              <a:t>Napojení </a:t>
            </a:r>
            <a:r>
              <a:rPr lang="cs-CZ" sz="1600" b="1" dirty="0" err="1">
                <a:solidFill>
                  <a:schemeClr val="bg1"/>
                </a:solidFill>
              </a:rPr>
              <a:t>DiPSy</a:t>
            </a:r>
            <a:r>
              <a:rPr lang="cs-CZ" sz="1600" b="1" dirty="0">
                <a:solidFill>
                  <a:schemeClr val="bg1"/>
                </a:solidFill>
              </a:rPr>
              <a:t> na spisové služby škol.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Možnost změnit v závažných případech zákonného zástupce na přihlášce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Změnu provede Centrum na žádost školy + na základě dokumentu prokazujícího danou skutečnost (např. úmrtní list, potvrzení z nemocnice, rozhodnutí soudu o svěření do péče atd.)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Možnost zadat do </a:t>
            </a:r>
            <a:r>
              <a:rPr lang="cs-CZ" sz="1600" b="1" dirty="0" err="1">
                <a:solidFill>
                  <a:schemeClr val="bg1"/>
                </a:solidFill>
              </a:rPr>
              <a:t>DiPSy</a:t>
            </a:r>
            <a:r>
              <a:rPr lang="cs-CZ" sz="1600" b="1" dirty="0">
                <a:solidFill>
                  <a:schemeClr val="bg1"/>
                </a:solidFill>
              </a:rPr>
              <a:t> údaje z listinné přihlášky i bez vyplněného data narození zákonného zástupce 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Školy budou nově moci zadávat do </a:t>
            </a:r>
            <a:r>
              <a:rPr lang="cs-CZ" sz="1600" dirty="0" err="1">
                <a:solidFill>
                  <a:schemeClr val="bg1"/>
                </a:solidFill>
              </a:rPr>
              <a:t>DiPSy</a:t>
            </a:r>
            <a:r>
              <a:rPr lang="cs-CZ" sz="1600" dirty="0">
                <a:solidFill>
                  <a:schemeClr val="bg1"/>
                </a:solidFill>
              </a:rPr>
              <a:t> i takové listinné přihlášky, u kterých nebude vyplněno datum narození zákonného zástupce. V těchto případech ředitel/</a:t>
            </a:r>
            <a:r>
              <a:rPr lang="cs-CZ" sz="1600" dirty="0" err="1">
                <a:solidFill>
                  <a:schemeClr val="bg1"/>
                </a:solidFill>
              </a:rPr>
              <a:t>ka</a:t>
            </a:r>
            <a:r>
              <a:rPr lang="cs-CZ" sz="1600" dirty="0">
                <a:solidFill>
                  <a:schemeClr val="bg1"/>
                </a:solidFill>
              </a:rPr>
              <a:t> školy vyzve k doplnění, stanoví termín pro odstranění vady a v případě nedoplnění zastaví řízení. 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Automatické vzetí úmyslu vzdělávat se v daném oboru zpět (3. a další kolo)   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Ředitel/ředitelka školy zadá do </a:t>
            </a:r>
            <a:r>
              <a:rPr lang="cs-CZ" sz="1600" dirty="0" err="1">
                <a:solidFill>
                  <a:schemeClr val="bg1"/>
                </a:solidFill>
              </a:rPr>
              <a:t>DiPSy</a:t>
            </a:r>
            <a:r>
              <a:rPr lang="cs-CZ" sz="1600" dirty="0">
                <a:solidFill>
                  <a:schemeClr val="bg1"/>
                </a:solidFill>
              </a:rPr>
              <a:t> přihlášku uchazeče, který potvrdil úmysl se v daném oboru vzdělávat. Pokud uchazeč později potvrdí úmysl vzdělávat se v jiném oboru/jiné škole, dojde po zadání této nové přihlášky ředitelem/ředitelkou školy k automatickému zrušení přihlášky předchozí v tomto daném kolem. Škola, u které dojde ke zrušení přihlášky, bude mít v </a:t>
            </a:r>
            <a:r>
              <a:rPr lang="cs-CZ" sz="1600" dirty="0" err="1">
                <a:solidFill>
                  <a:schemeClr val="bg1"/>
                </a:solidFill>
              </a:rPr>
              <a:t>DiPSy</a:t>
            </a:r>
            <a:r>
              <a:rPr lang="cs-CZ" sz="1600" dirty="0">
                <a:solidFill>
                  <a:schemeClr val="bg1"/>
                </a:solidFill>
              </a:rPr>
              <a:t> informaci o tom, že se uchazeč vzdal práva na přijetí, včetně data, kdy ke vzdání se práva na přijetí došlo.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82AB8C-CC52-E7C4-7BA8-5DE92DCF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143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206E6E-D8D8-D722-C880-5F3C8A87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JPZ 2025/2026</a:t>
            </a:r>
            <a:br>
              <a:rPr lang="cs-CZ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dirty="0" err="1">
                <a:solidFill>
                  <a:schemeClr val="accent1">
                    <a:lumMod val="75000"/>
                  </a:schemeClr>
                </a:solidFill>
              </a:rPr>
              <a:t>DiPSy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 – ŠKOLY 2/2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C2F977-C4D5-CC6B-B3F7-80534ED16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1691"/>
            <a:ext cx="8229600" cy="5094802"/>
          </a:xfrm>
          <a:solidFill>
            <a:schemeClr val="accent1"/>
          </a:solidFill>
        </p:spPr>
        <p:txBody>
          <a:bodyPr/>
          <a:lstStyle/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Šablony v </a:t>
            </a:r>
            <a:r>
              <a:rPr lang="cs-CZ" sz="1600" b="1" dirty="0" err="1">
                <a:solidFill>
                  <a:schemeClr val="bg1"/>
                </a:solidFill>
              </a:rPr>
              <a:t>DiPSy</a:t>
            </a:r>
            <a:endParaRPr lang="cs-CZ" sz="1600" b="1" dirty="0">
              <a:solidFill>
                <a:schemeClr val="bg1"/>
              </a:solidFill>
            </a:endParaRP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Školám budou zpřístupněny nové funkce pro práci se šablonami. (</a:t>
            </a:r>
            <a:r>
              <a:rPr lang="cs-CZ" sz="1600" i="1" dirty="0">
                <a:solidFill>
                  <a:schemeClr val="bg1"/>
                </a:solidFill>
              </a:rPr>
              <a:t>Nyní, i když škola nazve šablonu jinak a pošle přes pozvánky k ŠPZ, název souboru je vždy Pozvánka k ŠPZ</a:t>
            </a:r>
            <a:r>
              <a:rPr lang="cs-CZ" sz="1600" dirty="0">
                <a:solidFill>
                  <a:schemeClr val="bg1"/>
                </a:solidFill>
              </a:rPr>
              <a:t>)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Termíny školních/talentových zkoušek a jejich nastavení v </a:t>
            </a:r>
            <a:r>
              <a:rPr lang="cs-CZ" sz="1600" b="1" dirty="0" err="1">
                <a:solidFill>
                  <a:schemeClr val="bg1"/>
                </a:solidFill>
              </a:rPr>
              <a:t>DiPSy</a:t>
            </a:r>
            <a:endParaRPr lang="cs-CZ" sz="1600" b="1" dirty="0">
              <a:solidFill>
                <a:schemeClr val="bg1"/>
              </a:solidFill>
            </a:endParaRP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Školy budou mít nově možnost lépe specifikovat, zda a kdy se koná školní/talentová zkouška. Možnosti výběru: ve stejný den jako 1. termín JPZ / ve stejný den jako 2. termín JPZ / v jiné dny než JPZ / v obou termínech JPZ / nekoná se vůbec. Promítne se do rozmístění uchazečů na JPZ.  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Usnadnění práce s přihláškami  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Školy budou mít nově možnost filtrovat přihlášky uchazečů a pozvánky ke zkouškám dle státního občanství (české / jiné).  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Školy budou mít nově možnost řadit přihlášky abecedně dle příjmení.</a:t>
            </a:r>
          </a:p>
          <a:p>
            <a:pPr lvl="0" algn="just"/>
            <a:r>
              <a:rPr lang="cs-CZ" sz="1600" b="1" dirty="0">
                <a:solidFill>
                  <a:schemeClr val="bg1"/>
                </a:solidFill>
              </a:rPr>
              <a:t>Usnadnění práce se zprávami v zaručené komunikaci 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Uživatelé budou mít nově možnost smazat zprávy (při odeslání chybné zprávy ji lze do 5 min., příp. do přečtení druhou stranou smazat).</a:t>
            </a:r>
          </a:p>
          <a:p>
            <a:pPr lvl="1" algn="just"/>
            <a:r>
              <a:rPr lang="cs-CZ" sz="1600" dirty="0">
                <a:solidFill>
                  <a:schemeClr val="bg1"/>
                </a:solidFill>
              </a:rPr>
              <a:t>Uživatelé budou mít nově možnost  označit hromadně zprávy jako vyřízené. </a:t>
            </a:r>
          </a:p>
          <a:p>
            <a:r>
              <a:rPr lang="cs-CZ" sz="1600" b="1" dirty="0">
                <a:solidFill>
                  <a:schemeClr val="bg1"/>
                </a:solidFill>
              </a:rPr>
              <a:t>Podání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sz="1600" b="1" dirty="0">
                <a:solidFill>
                  <a:schemeClr val="bg1"/>
                </a:solidFill>
              </a:rPr>
              <a:t>přihlášky po termínu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cs-CZ" sz="1600" dirty="0">
                <a:solidFill>
                  <a:schemeClr val="bg1"/>
                </a:solidFill>
              </a:rPr>
              <a:t>Školy budou mít možnost zadat do nového pole datum vzdání se práva na přijetí uchazeče.</a:t>
            </a:r>
          </a:p>
          <a:p>
            <a:pPr marL="0" indent="0">
              <a:buNone/>
            </a:pPr>
            <a:endParaRPr lang="cs-CZ" sz="1600" b="1" dirty="0">
              <a:solidFill>
                <a:schemeClr val="bg1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DBC3E5C-1FF6-B094-5EFA-A9D44133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4548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8AEBB3-AB81-028B-A28D-492FE9C9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Témata k řešení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09B20-0E9C-05F9-F5AA-D777E608B50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žáci s PUP</a:t>
            </a:r>
          </a:p>
          <a:p>
            <a:r>
              <a:rPr lang="cs-CZ" dirty="0">
                <a:solidFill>
                  <a:schemeClr val="bg1"/>
                </a:solidFill>
              </a:rPr>
              <a:t>žáci podle §20</a:t>
            </a:r>
          </a:p>
          <a:p>
            <a:r>
              <a:rPr lang="cs-CZ" dirty="0">
                <a:solidFill>
                  <a:schemeClr val="bg1"/>
                </a:solidFill>
              </a:rPr>
              <a:t>úprava Katalogů požadavků</a:t>
            </a:r>
          </a:p>
          <a:p>
            <a:r>
              <a:rPr lang="cs-CZ" dirty="0">
                <a:solidFill>
                  <a:schemeClr val="bg1"/>
                </a:solidFill>
              </a:rPr>
              <a:t>spolupráce při pilotážích testových úloh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15BCEB-62EB-064A-C415-762044F9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ECB02-9BF1-492D-BE86-7C40357968C5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008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B475-7A38-A194-6065-DBAF69A37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Nadpis 1">
            <a:extLst>
              <a:ext uri="{FF2B5EF4-FFF2-40B4-BE49-F238E27FC236}">
                <a16:creationId xmlns:a16="http://schemas.microsoft.com/office/drawing/2014/main" id="{77BFBD3C-7609-E674-0735-B37B946E1B68}"/>
              </a:ext>
            </a:extLst>
          </p:cNvPr>
          <p:cNvSpPr txBox="1">
            <a:spLocks/>
          </p:cNvSpPr>
          <p:nvPr/>
        </p:nvSpPr>
        <p:spPr bwMode="auto">
          <a:xfrm>
            <a:off x="865120" y="573528"/>
            <a:ext cx="707478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2100" b="1" dirty="0">
                <a:solidFill>
                  <a:schemeClr val="accent1">
                    <a:lumMod val="75000"/>
                  </a:schemeClr>
                </a:solidFill>
              </a:rPr>
              <a:t>MZ 2026</a:t>
            </a:r>
          </a:p>
          <a:p>
            <a:pPr algn="ctr" eaLnBrk="1" hangingPunct="1"/>
            <a:r>
              <a:rPr lang="cs-CZ" sz="2100" b="1" dirty="0">
                <a:solidFill>
                  <a:schemeClr val="accent1">
                    <a:lumMod val="75000"/>
                  </a:schemeClr>
                </a:solidFill>
              </a:rPr>
              <a:t>obecné informace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9BF3EEEC-961E-72CD-F0B0-EE2F31CDDC16}"/>
              </a:ext>
            </a:extLst>
          </p:cNvPr>
          <p:cNvSpPr txBox="1">
            <a:spLocks/>
          </p:cNvSpPr>
          <p:nvPr/>
        </p:nvSpPr>
        <p:spPr bwMode="auto">
          <a:xfrm>
            <a:off x="540000" y="1700808"/>
            <a:ext cx="8190462" cy="41513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ts val="225"/>
              </a:spcBef>
              <a:spcAft>
                <a:spcPts val="450"/>
              </a:spcAft>
              <a:defRPr/>
            </a:pPr>
            <a:r>
              <a:rPr lang="cs-CZ" sz="135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Právní předpisy: novela školského zákona a vyhlášky 177/2009 Sb.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Komplexní profilová práce a její obhajoba.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Nahrazení části nebo celé profilové zkoušky.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cs-CZ" sz="1200" b="1" dirty="0">
                <a:solidFill>
                  <a:schemeClr val="bg1"/>
                </a:solidFill>
              </a:rPr>
              <a:t>Zajištění řádného průběhu profilové zkoušky.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Termíny profilových zkoušek</a:t>
            </a:r>
          </a:p>
          <a:p>
            <a:pPr lvl="1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Písemné práce, písemné/praktické zkoušky se mohou v podzimním zkušebním období konat od 25. srpna. Praktické zkoušky lze konat i dříve.</a:t>
            </a:r>
          </a:p>
          <a:p>
            <a:pPr marL="171450" indent="-171450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Písemná práce z ČJL</a:t>
            </a:r>
          </a:p>
          <a:p>
            <a:pPr lvl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Pro všechny žáky se ruší možnost použít Pravidla českého pravopisu (ŘED může pro profilové zkoušky povolit);</a:t>
            </a:r>
          </a:p>
          <a:p>
            <a:pPr lvl="1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Ruší se možnost použít Slovník spisovné češtiny pro žáky dle § 20 odst. 6 (možnost použití překladového slovníku zůstává). </a:t>
            </a:r>
          </a:p>
          <a:p>
            <a:pPr marL="0" lvl="1" indent="180975">
              <a:spcBef>
                <a:spcPts val="225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bg1"/>
                </a:solidFill>
              </a:rPr>
              <a:t>Maturitní práce s obhajobou</a:t>
            </a:r>
          </a:p>
          <a:p>
            <a:pPr lvl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cs-CZ" sz="1200" dirty="0">
                <a:solidFill>
                  <a:schemeClr val="bg1"/>
                </a:solidFill>
              </a:rPr>
              <a:t>Ruší se možnost zpracování a obhajoby maturitní práce několika žáky společně. </a:t>
            </a:r>
          </a:p>
          <a:p>
            <a:pPr marL="342900" lvl="1" indent="0">
              <a:spcBef>
                <a:spcPts val="225"/>
              </a:spcBef>
              <a:spcAft>
                <a:spcPts val="450"/>
              </a:spcAft>
            </a:pPr>
            <a:r>
              <a:rPr lang="cs-CZ" sz="1200" i="1" dirty="0">
                <a:solidFill>
                  <a:schemeClr val="bg1"/>
                </a:solidFill>
              </a:rPr>
              <a:t>* Náhradní a opravné zkoušky se dokončí dle předchozí právní úpravy.</a:t>
            </a:r>
          </a:p>
          <a:p>
            <a:pPr marL="214313" indent="-214313"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endParaRPr lang="cs-CZ" sz="1350" b="1" dirty="0">
              <a:solidFill>
                <a:schemeClr val="bg1"/>
              </a:solidFill>
            </a:endParaRPr>
          </a:p>
          <a:p>
            <a:pPr marL="214313" indent="-214313">
              <a:spcBef>
                <a:spcPts val="225"/>
              </a:spcBef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endParaRPr lang="cs-CZ" sz="1350" b="1" dirty="0">
              <a:solidFill>
                <a:schemeClr val="bg1"/>
              </a:solidFill>
            </a:endParaRPr>
          </a:p>
          <a:p>
            <a:pPr marL="300038" lvl="1" indent="0" algn="just">
              <a:spcBef>
                <a:spcPts val="225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ct val="20000"/>
              </a:spcBef>
              <a:spcAft>
                <a:spcPts val="450"/>
              </a:spcAft>
              <a:defRPr/>
            </a:pPr>
            <a:endParaRPr lang="cs-CZ" sz="13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1B862E6-1ABB-A5BE-9AD3-2499A9CC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E33FD-2AED-4881-9093-9F699275020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A7C8B48-5DE4-26F1-6289-592CF248FE00}"/>
              </a:ext>
            </a:extLst>
          </p:cNvPr>
          <p:cNvSpPr txBox="1"/>
          <p:nvPr/>
        </p:nvSpPr>
        <p:spPr>
          <a:xfrm>
            <a:off x="8019437" y="5234716"/>
            <a:ext cx="21602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 dirty="0">
                <a:solidFill>
                  <a:srgbClr val="FF0000"/>
                </a:solidFill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3334076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81733</TotalTime>
  <Words>1498</Words>
  <Application>Microsoft Office PowerPoint</Application>
  <PresentationFormat>Předvádění na obrazovce (4:3)</PresentationFormat>
  <Paragraphs>155</Paragraphs>
  <Slides>13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Consolas</vt:lpstr>
      <vt:lpstr>Courier New</vt:lpstr>
      <vt:lpstr>Tahoma</vt:lpstr>
      <vt:lpstr>Wingdings</vt:lpstr>
      <vt:lpstr>Motiv sady Office</vt:lpstr>
      <vt:lpstr>Asociace zdravotnických škol ČR</vt:lpstr>
      <vt:lpstr>Témata k řešení </vt:lpstr>
      <vt:lpstr> JPZ PŘIJÍMAČKY NANEČISTO 2026 </vt:lpstr>
      <vt:lpstr>JPZ 2025/2026 termíny</vt:lpstr>
      <vt:lpstr>JPZ 2025/2026 DiPSy - UCHAZEČI</vt:lpstr>
      <vt:lpstr>JPZ 2025/2026 DiPSy – ŠKOLY 1/2</vt:lpstr>
      <vt:lpstr>JPZ 2025/2026 DiPSy – ŠKOLY 2/2</vt:lpstr>
      <vt:lpstr>Témata k řešení</vt:lpstr>
      <vt:lpstr>Prezentace aplikace PowerPoint</vt:lpstr>
      <vt:lpstr>MZ 2026</vt:lpstr>
      <vt:lpstr>MZ 2026 termíny</vt:lpstr>
      <vt:lpstr>Prezentace aplikace PowerPoint</vt:lpstr>
      <vt:lpstr>Prezentace aplikace PowerPoint</vt:lpstr>
    </vt:vector>
  </TitlesOfParts>
  <Company>Cermat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PŘIHLÁŠKY  K MATURITNÍ ZKOUŠCE 2022 JARNÍ ZKUŠEBNÍ OBDOBÍ</dc:title>
  <dc:creator>marsikovam@cermat.cz</dc:creator>
  <cp:lastModifiedBy>Rosůlková Barbora</cp:lastModifiedBy>
  <cp:revision>1053</cp:revision>
  <cp:lastPrinted>2025-10-20T10:45:39Z</cp:lastPrinted>
  <dcterms:created xsi:type="dcterms:W3CDTF">2020-02-13T09:56:25Z</dcterms:created>
  <dcterms:modified xsi:type="dcterms:W3CDTF">2025-11-03T12:24:27Z</dcterms:modified>
</cp:coreProperties>
</file>