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0" r:id="rId1"/>
  </p:sldMasterIdLst>
  <p:notesMasterIdLst>
    <p:notesMasterId r:id="rId70"/>
  </p:notesMasterIdLst>
  <p:sldIdLst>
    <p:sldId id="308" r:id="rId2"/>
    <p:sldId id="1064" r:id="rId3"/>
    <p:sldId id="1075" r:id="rId4"/>
    <p:sldId id="947" r:id="rId5"/>
    <p:sldId id="949" r:id="rId6"/>
    <p:sldId id="963" r:id="rId7"/>
    <p:sldId id="1066" r:id="rId8"/>
    <p:sldId id="1038" r:id="rId9"/>
    <p:sldId id="948" r:id="rId10"/>
    <p:sldId id="1035" r:id="rId11"/>
    <p:sldId id="1036" r:id="rId12"/>
    <p:sldId id="321" r:id="rId13"/>
    <p:sldId id="311" r:id="rId14"/>
    <p:sldId id="318" r:id="rId15"/>
    <p:sldId id="319" r:id="rId16"/>
    <p:sldId id="1076" r:id="rId17"/>
    <p:sldId id="962" r:id="rId18"/>
    <p:sldId id="961" r:id="rId19"/>
    <p:sldId id="1068" r:id="rId20"/>
    <p:sldId id="1071" r:id="rId21"/>
    <p:sldId id="1072" r:id="rId22"/>
    <p:sldId id="1073" r:id="rId23"/>
    <p:sldId id="960" r:id="rId24"/>
    <p:sldId id="964" r:id="rId25"/>
    <p:sldId id="965" r:id="rId26"/>
    <p:sldId id="1069" r:id="rId27"/>
    <p:sldId id="1070" r:id="rId28"/>
    <p:sldId id="1014" r:id="rId29"/>
    <p:sldId id="1015" r:id="rId30"/>
    <p:sldId id="966" r:id="rId31"/>
    <p:sldId id="322" r:id="rId32"/>
    <p:sldId id="1039" r:id="rId33"/>
    <p:sldId id="1048" r:id="rId34"/>
    <p:sldId id="941" r:id="rId35"/>
    <p:sldId id="943" r:id="rId36"/>
    <p:sldId id="299" r:id="rId37"/>
    <p:sldId id="1052" r:id="rId38"/>
    <p:sldId id="1047" r:id="rId39"/>
    <p:sldId id="1046" r:id="rId40"/>
    <p:sldId id="1059" r:id="rId41"/>
    <p:sldId id="1060" r:id="rId42"/>
    <p:sldId id="1061" r:id="rId43"/>
    <p:sldId id="1044" r:id="rId44"/>
    <p:sldId id="1045" r:id="rId45"/>
    <p:sldId id="1049" r:id="rId46"/>
    <p:sldId id="1055" r:id="rId47"/>
    <p:sldId id="1051" r:id="rId48"/>
    <p:sldId id="1053" r:id="rId49"/>
    <p:sldId id="894" r:id="rId50"/>
    <p:sldId id="1026" r:id="rId51"/>
    <p:sldId id="1050" r:id="rId52"/>
    <p:sldId id="1054" r:id="rId53"/>
    <p:sldId id="1074" r:id="rId54"/>
    <p:sldId id="980" r:id="rId55"/>
    <p:sldId id="988" r:id="rId56"/>
    <p:sldId id="958" r:id="rId57"/>
    <p:sldId id="1029" r:id="rId58"/>
    <p:sldId id="985" r:id="rId59"/>
    <p:sldId id="978" r:id="rId60"/>
    <p:sldId id="959" r:id="rId61"/>
    <p:sldId id="987" r:id="rId62"/>
    <p:sldId id="986" r:id="rId63"/>
    <p:sldId id="1077" r:id="rId64"/>
    <p:sldId id="979" r:id="rId65"/>
    <p:sldId id="982" r:id="rId66"/>
    <p:sldId id="1034" r:id="rId67"/>
    <p:sldId id="1030" r:id="rId68"/>
    <p:sldId id="984" r:id="rId69"/>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st gra" initials="Rg" lastIdx="11" clrIdx="0">
    <p:extLst>
      <p:ext uri="{19B8F6BF-5375-455C-9EA6-DF929625EA0E}">
        <p15:presenceInfo xmlns:p15="http://schemas.microsoft.com/office/powerpoint/2012/main" userId="852fc29426a7b1cb" providerId="Windows Live"/>
      </p:ext>
    </p:extLst>
  </p:cmAuthor>
  <p:cmAuthor id="2" name="Návrat Miroslav" initials="NM" lastIdx="20" clrIdx="1">
    <p:extLst>
      <p:ext uri="{19B8F6BF-5375-455C-9EA6-DF929625EA0E}">
        <p15:presenceInfo xmlns:p15="http://schemas.microsoft.com/office/powerpoint/2012/main" userId="S-1-5-21-1024343765-948047755-1557874966-30005" providerId="AD"/>
      </p:ext>
    </p:extLst>
  </p:cmAuthor>
  <p:cmAuthor id="3" name="Kuchařová Veronika" initials="KV" lastIdx="1" clrIdx="2">
    <p:extLst>
      <p:ext uri="{19B8F6BF-5375-455C-9EA6-DF929625EA0E}">
        <p15:presenceInfo xmlns:p15="http://schemas.microsoft.com/office/powerpoint/2012/main" userId="S-1-5-21-1024343765-948047755-1557874966-265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8D96"/>
    <a:srgbClr val="B2D5D8"/>
    <a:srgbClr val="7F7F7F"/>
    <a:srgbClr val="61AA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447" autoAdjust="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FA5D55-CA7B-4358-AFEF-A66498C35363}" type="datetimeFigureOut">
              <a:rPr lang="cs-CZ" smtClean="0"/>
              <a:t>03.11.2025</a:t>
            </a:fld>
            <a:endParaRPr lang="cs-CZ" dirty="0"/>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E0F52C-6A56-4EF8-AFAD-C1D62650525E}" type="slidenum">
              <a:rPr lang="cs-CZ" smtClean="0"/>
              <a:t>‹#›</a:t>
            </a:fld>
            <a:endParaRPr lang="cs-CZ" dirty="0"/>
          </a:p>
        </p:txBody>
      </p:sp>
    </p:spTree>
    <p:extLst>
      <p:ext uri="{BB962C8B-B14F-4D97-AF65-F5344CB8AC3E}">
        <p14:creationId xmlns:p14="http://schemas.microsoft.com/office/powerpoint/2010/main" val="1161138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algn="just">
              <a:spcAft>
                <a:spcPts val="600"/>
              </a:spcAft>
            </a:pPr>
            <a:endParaRPr lang="cs-CZ"/>
          </a:p>
        </p:txBody>
      </p:sp>
      <p:sp>
        <p:nvSpPr>
          <p:cNvPr id="4" name="Zástupný symbol pro číslo snímku 3"/>
          <p:cNvSpPr>
            <a:spLocks noGrp="1"/>
          </p:cNvSpPr>
          <p:nvPr>
            <p:ph type="sldNum" sz="quarter" idx="5"/>
          </p:nvPr>
        </p:nvSpPr>
        <p:spPr/>
        <p:txBody>
          <a:bodyPr/>
          <a:lstStyle/>
          <a:p>
            <a:fld id="{EDE0F52C-6A56-4EF8-AFAD-C1D62650525E}" type="slidenum">
              <a:rPr lang="cs-CZ" smtClean="0"/>
              <a:t>31</a:t>
            </a:fld>
            <a:endParaRPr lang="cs-CZ"/>
          </a:p>
        </p:txBody>
      </p:sp>
    </p:spTree>
    <p:extLst>
      <p:ext uri="{BB962C8B-B14F-4D97-AF65-F5344CB8AC3E}">
        <p14:creationId xmlns:p14="http://schemas.microsoft.com/office/powerpoint/2010/main" val="19623663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6AFD71-6D57-3730-1A80-26CD7BDEB9A1}"/>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3B100254-F91E-9C27-38F0-DA1CDA13CD91}"/>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5CDC773-BBF5-8F8F-0CBC-A8158BCE447B}"/>
              </a:ext>
            </a:extLst>
          </p:cNvPr>
          <p:cNvSpPr>
            <a:spLocks noGrp="1"/>
          </p:cNvSpPr>
          <p:nvPr>
            <p:ph type="body" idx="1"/>
          </p:nvPr>
        </p:nvSpPr>
        <p:spPr/>
        <p:txBody>
          <a:bodyPr/>
          <a:lstStyle/>
          <a:p>
            <a:r>
              <a:rPr lang="cs-CZ"/>
              <a:t>Připomínám  červnové výkazy. Přehled je uveden v prezentaci.</a:t>
            </a:r>
          </a:p>
        </p:txBody>
      </p:sp>
      <p:sp>
        <p:nvSpPr>
          <p:cNvPr id="4" name="Zástupný symbol pro číslo snímku 3">
            <a:extLst>
              <a:ext uri="{FF2B5EF4-FFF2-40B4-BE49-F238E27FC236}">
                <a16:creationId xmlns:a16="http://schemas.microsoft.com/office/drawing/2014/main" id="{7908F024-7D8F-9422-DC93-C570A49C5910}"/>
              </a:ext>
            </a:extLst>
          </p:cNvPr>
          <p:cNvSpPr>
            <a:spLocks noGrp="1"/>
          </p:cNvSpPr>
          <p:nvPr>
            <p:ph type="sldNum" sz="quarter" idx="5"/>
          </p:nvPr>
        </p:nvSpPr>
        <p:spPr/>
        <p:txBody>
          <a:bodyPr/>
          <a:lstStyle/>
          <a:p>
            <a:fld id="{AF2F8193-1FEE-4A7A-91CD-CD66AF2EAD9B}" type="slidenum">
              <a:rPr lang="cs-CZ" smtClean="0"/>
              <a:t>34</a:t>
            </a:fld>
            <a:endParaRPr lang="cs-CZ"/>
          </a:p>
        </p:txBody>
      </p:sp>
    </p:spTree>
    <p:extLst>
      <p:ext uri="{BB962C8B-B14F-4D97-AF65-F5344CB8AC3E}">
        <p14:creationId xmlns:p14="http://schemas.microsoft.com/office/powerpoint/2010/main" val="4224492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DC659-CA13-6CEA-E26B-73D35F3C8153}"/>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E1017D30-09BA-E5CA-D043-853628472B73}"/>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3740DF1D-A45D-B3A5-D7B0-3FE293DD7637}"/>
              </a:ext>
            </a:extLst>
          </p:cNvPr>
          <p:cNvSpPr>
            <a:spLocks noGrp="1"/>
          </p:cNvSpPr>
          <p:nvPr>
            <p:ph type="body" idx="1"/>
          </p:nvPr>
        </p:nvSpPr>
        <p:spPr/>
        <p:txBody>
          <a:bodyPr/>
          <a:lstStyle/>
          <a:p>
            <a:r>
              <a:rPr lang="cs-CZ"/>
              <a:t>Připomínám  červnové výkazy. Přehled je uveden v prezentaci.</a:t>
            </a:r>
          </a:p>
        </p:txBody>
      </p:sp>
      <p:sp>
        <p:nvSpPr>
          <p:cNvPr id="4" name="Zástupný symbol pro číslo snímku 3">
            <a:extLst>
              <a:ext uri="{FF2B5EF4-FFF2-40B4-BE49-F238E27FC236}">
                <a16:creationId xmlns:a16="http://schemas.microsoft.com/office/drawing/2014/main" id="{C0E2CB83-6DF5-D75F-68E3-1F2B7CA9DC89}"/>
              </a:ext>
            </a:extLst>
          </p:cNvPr>
          <p:cNvSpPr>
            <a:spLocks noGrp="1"/>
          </p:cNvSpPr>
          <p:nvPr>
            <p:ph type="sldNum" sz="quarter" idx="5"/>
          </p:nvPr>
        </p:nvSpPr>
        <p:spPr/>
        <p:txBody>
          <a:bodyPr/>
          <a:lstStyle/>
          <a:p>
            <a:fld id="{AF2F8193-1FEE-4A7A-91CD-CD66AF2EAD9B}" type="slidenum">
              <a:rPr lang="cs-CZ" smtClean="0"/>
              <a:t>35</a:t>
            </a:fld>
            <a:endParaRPr lang="cs-CZ"/>
          </a:p>
        </p:txBody>
      </p:sp>
    </p:spTree>
    <p:extLst>
      <p:ext uri="{BB962C8B-B14F-4D97-AF65-F5344CB8AC3E}">
        <p14:creationId xmlns:p14="http://schemas.microsoft.com/office/powerpoint/2010/main" val="1500515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32885-4BDE-BD4C-9E85-B84CCC4E56E4}"/>
            </a:ext>
          </a:extLst>
        </p:cNvPr>
        <p:cNvGrpSpPr/>
        <p:nvPr/>
      </p:nvGrpSpPr>
      <p:grpSpPr>
        <a:xfrm>
          <a:off x="0" y="0"/>
          <a:ext cx="0" cy="0"/>
          <a:chOff x="0" y="0"/>
          <a:chExt cx="0" cy="0"/>
        </a:xfrm>
      </p:grpSpPr>
      <p:sp>
        <p:nvSpPr>
          <p:cNvPr id="2" name="Zástupný symbol pro obrázek snímku 1">
            <a:extLst>
              <a:ext uri="{FF2B5EF4-FFF2-40B4-BE49-F238E27FC236}">
                <a16:creationId xmlns:a16="http://schemas.microsoft.com/office/drawing/2014/main" id="{087C43B4-6B5E-1BE5-B9AE-80B121B81E85}"/>
              </a:ext>
            </a:extLst>
          </p:cNvPr>
          <p:cNvSpPr>
            <a:spLocks noGrp="1" noRot="1" noChangeAspect="1"/>
          </p:cNvSpPr>
          <p:nvPr>
            <p:ph type="sldImg"/>
          </p:nvPr>
        </p:nvSpPr>
        <p:spPr/>
      </p:sp>
      <p:sp>
        <p:nvSpPr>
          <p:cNvPr id="3" name="Zástupný symbol pro poznámky 2">
            <a:extLst>
              <a:ext uri="{FF2B5EF4-FFF2-40B4-BE49-F238E27FC236}">
                <a16:creationId xmlns:a16="http://schemas.microsoft.com/office/drawing/2014/main" id="{40404271-829A-FD6D-78BF-02691E3FAFF0}"/>
              </a:ext>
            </a:extLst>
          </p:cNvPr>
          <p:cNvSpPr>
            <a:spLocks noGrp="1"/>
          </p:cNvSpPr>
          <p:nvPr>
            <p:ph type="body" idx="1"/>
          </p:nvPr>
        </p:nvSpPr>
        <p:spPr/>
        <p:txBody>
          <a:bodyPr/>
          <a:lstStyle/>
          <a:p>
            <a:r>
              <a:rPr lang="cs-CZ"/>
              <a:t>Připomínám  červnové výkazy. Přehled je uveden v prezentaci.</a:t>
            </a:r>
          </a:p>
        </p:txBody>
      </p:sp>
      <p:sp>
        <p:nvSpPr>
          <p:cNvPr id="4" name="Zástupný symbol pro číslo snímku 3">
            <a:extLst>
              <a:ext uri="{FF2B5EF4-FFF2-40B4-BE49-F238E27FC236}">
                <a16:creationId xmlns:a16="http://schemas.microsoft.com/office/drawing/2014/main" id="{B8907434-DCD0-889B-A688-A43C30177341}"/>
              </a:ext>
            </a:extLst>
          </p:cNvPr>
          <p:cNvSpPr>
            <a:spLocks noGrp="1"/>
          </p:cNvSpPr>
          <p:nvPr>
            <p:ph type="sldNum" sz="quarter" idx="5"/>
          </p:nvPr>
        </p:nvSpPr>
        <p:spPr/>
        <p:txBody>
          <a:bodyPr/>
          <a:lstStyle/>
          <a:p>
            <a:fld id="{AF2F8193-1FEE-4A7A-91CD-CD66AF2EAD9B}" type="slidenum">
              <a:rPr lang="cs-CZ" smtClean="0"/>
              <a:t>36</a:t>
            </a:fld>
            <a:endParaRPr lang="cs-CZ"/>
          </a:p>
        </p:txBody>
      </p:sp>
    </p:spTree>
    <p:extLst>
      <p:ext uri="{BB962C8B-B14F-4D97-AF65-F5344CB8AC3E}">
        <p14:creationId xmlns:p14="http://schemas.microsoft.com/office/powerpoint/2010/main" val="20047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a:p>
            <a:endParaRPr lang="cs-CZ" dirty="0"/>
          </a:p>
          <a:p>
            <a:endParaRPr lang="cs-CZ" dirty="0"/>
          </a:p>
        </p:txBody>
      </p:sp>
      <p:sp>
        <p:nvSpPr>
          <p:cNvPr id="4" name="Zástupný symbol pro číslo snímku 3"/>
          <p:cNvSpPr>
            <a:spLocks noGrp="1"/>
          </p:cNvSpPr>
          <p:nvPr>
            <p:ph type="sldNum" sz="quarter" idx="5"/>
          </p:nvPr>
        </p:nvSpPr>
        <p:spPr/>
        <p:txBody>
          <a:bodyPr/>
          <a:lstStyle/>
          <a:p>
            <a:fld id="{EDE0F52C-6A56-4EF8-AFAD-C1D62650525E}" type="slidenum">
              <a:rPr lang="cs-CZ" smtClean="0"/>
              <a:t>53</a:t>
            </a:fld>
            <a:endParaRPr lang="cs-CZ" dirty="0"/>
          </a:p>
        </p:txBody>
      </p:sp>
    </p:spTree>
    <p:extLst>
      <p:ext uri="{BB962C8B-B14F-4D97-AF65-F5344CB8AC3E}">
        <p14:creationId xmlns:p14="http://schemas.microsoft.com/office/powerpoint/2010/main" val="1676217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F5375547-E490-4E46-896A-3B9E014CC759}" type="slidenum">
              <a:rPr lang="cs-CZ" smtClean="0"/>
              <a:t>60</a:t>
            </a:fld>
            <a:endParaRPr lang="cs-CZ"/>
          </a:p>
        </p:txBody>
      </p:sp>
    </p:spTree>
    <p:extLst>
      <p:ext uri="{BB962C8B-B14F-4D97-AF65-F5344CB8AC3E}">
        <p14:creationId xmlns:p14="http://schemas.microsoft.com/office/powerpoint/2010/main" val="3331752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hasCustomPrompt="1"/>
          </p:nvPr>
        </p:nvSpPr>
        <p:spPr>
          <a:xfrm>
            <a:off x="768000" y="1224000"/>
            <a:ext cx="7824000" cy="1522800"/>
          </a:xfrm>
        </p:spPr>
        <p:txBody>
          <a:bodyPr lIns="0" tIns="0" rIns="0" bIns="0" anchor="b">
            <a:noAutofit/>
          </a:bodyPr>
          <a:lstStyle>
            <a:lvl1pPr algn="l">
              <a:defRPr sz="3400" cap="small" baseline="0">
                <a:solidFill>
                  <a:srgbClr val="87888A"/>
                </a:solidFill>
                <a:latin typeface="Calibri" panose="020F0502020204030204" pitchFamily="34" charset="0"/>
              </a:defRPr>
            </a:lvl1pPr>
          </a:lstStyle>
          <a:p>
            <a:r>
              <a:rPr lang="cs-CZ" dirty="0"/>
              <a:t>Kliknutím lze </a:t>
            </a:r>
            <a:br>
              <a:rPr lang="cs-CZ" dirty="0"/>
            </a:br>
            <a:r>
              <a:rPr lang="cs-CZ" dirty="0"/>
              <a:t>upravit styl.</a:t>
            </a:r>
          </a:p>
        </p:txBody>
      </p:sp>
      <p:sp>
        <p:nvSpPr>
          <p:cNvPr id="3" name="Podnadpis 2"/>
          <p:cNvSpPr>
            <a:spLocks noGrp="1"/>
          </p:cNvSpPr>
          <p:nvPr>
            <p:ph type="subTitle" idx="1"/>
          </p:nvPr>
        </p:nvSpPr>
        <p:spPr>
          <a:xfrm>
            <a:off x="768000" y="6288271"/>
            <a:ext cx="5181696" cy="415200"/>
          </a:xfrm>
        </p:spPr>
        <p:txBody>
          <a:bodyPr lIns="0" tIns="0" rIns="0" bIns="0"/>
          <a:lstStyle>
            <a:lvl1pPr marL="0" indent="0" algn="l">
              <a:lnSpc>
                <a:spcPct val="100000"/>
              </a:lnSpc>
              <a:spcBef>
                <a:spcPts val="0"/>
              </a:spcBef>
              <a:buNone/>
              <a:defRPr sz="1600" cap="small" baseline="0">
                <a:solidFill>
                  <a:srgbClr val="87888A"/>
                </a:solidFill>
                <a:latin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Tree>
    <p:extLst>
      <p:ext uri="{BB962C8B-B14F-4D97-AF65-F5344CB8AC3E}">
        <p14:creationId xmlns:p14="http://schemas.microsoft.com/office/powerpoint/2010/main" val="1537232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1_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323BD8D3-A9DD-40CB-A396-ADCE34852C74}" type="slidenum">
              <a:rPr lang="cs-CZ" smtClean="0"/>
              <a:t>‹#›</a:t>
            </a:fld>
            <a:endParaRPr lang="cs-CZ"/>
          </a:p>
        </p:txBody>
      </p:sp>
    </p:spTree>
    <p:extLst>
      <p:ext uri="{BB962C8B-B14F-4D97-AF65-F5344CB8AC3E}">
        <p14:creationId xmlns:p14="http://schemas.microsoft.com/office/powerpoint/2010/main" val="4106230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Obsah sablony MSMT">
    <p:spTree>
      <p:nvGrpSpPr>
        <p:cNvPr id="1" name=""/>
        <p:cNvGrpSpPr/>
        <p:nvPr/>
      </p:nvGrpSpPr>
      <p:grpSpPr>
        <a:xfrm>
          <a:off x="0" y="0"/>
          <a:ext cx="0" cy="0"/>
          <a:chOff x="0" y="0"/>
          <a:chExt cx="0" cy="0"/>
        </a:xfrm>
      </p:grpSpPr>
      <p:sp>
        <p:nvSpPr>
          <p:cNvPr id="7" name="Zástupný symbol pro obsah 2"/>
          <p:cNvSpPr>
            <a:spLocks noGrp="1"/>
          </p:cNvSpPr>
          <p:nvPr>
            <p:ph idx="1"/>
          </p:nvPr>
        </p:nvSpPr>
        <p:spPr>
          <a:xfrm>
            <a:off x="1487488" y="1556792"/>
            <a:ext cx="10094912" cy="5040560"/>
          </a:xfrm>
        </p:spPr>
        <p:txBody>
          <a:bodyPr>
            <a:normAutofit/>
          </a:bodyPr>
          <a:lstStyle>
            <a:lvl1pPr marL="0" indent="0">
              <a:buNone/>
              <a:defRPr/>
            </a:lvl1pPr>
          </a:lstStyle>
          <a:p>
            <a:pPr marL="0" indent="0">
              <a:buNone/>
            </a:pPr>
            <a:r>
              <a:rPr lang="cs-CZ" sz="2500" b="1">
                <a:solidFill>
                  <a:srgbClr val="418E96"/>
                </a:solidFill>
              </a:rPr>
              <a:t>Státní podpora sportu pro rok 2013</a:t>
            </a:r>
          </a:p>
          <a:p>
            <a:pPr marL="0" indent="0">
              <a:buNone/>
            </a:pPr>
            <a:r>
              <a:rPr lang="cs-CZ" sz="2000" b="1"/>
              <a:t>Státní podpora sportu pro rok 2013 byla projednána poradou vedení MŠMT dne 19. června 2012. </a:t>
            </a:r>
            <a:r>
              <a:rPr lang="cs-CZ" sz="2000"/>
              <a:t>Jedná se o veřejné vyhlášení programů neinvestičního charakteru a charakteru programového financování reprodukce majetku v oblasti sportu. </a:t>
            </a:r>
          </a:p>
          <a:p>
            <a:pPr marL="0" indent="0">
              <a:buNone/>
            </a:pPr>
            <a:r>
              <a:rPr lang="cs-CZ" sz="2000"/>
              <a:t>Státní finanční prostředky pro oblast sportu jsou z pozice státního rozpočtu vedeny ve dvou závazných ukazatelích, které pro rok 2013 jsou navrhovány s označením: </a:t>
            </a:r>
          </a:p>
          <a:p>
            <a:endParaRPr lang="cs-CZ" sz="2000"/>
          </a:p>
          <a:p>
            <a:r>
              <a:rPr lang="cs-CZ" sz="2000"/>
              <a:t>a) výdajový okruh: „Sportovní reprezentace“ </a:t>
            </a:r>
          </a:p>
          <a:p>
            <a:r>
              <a:rPr lang="cs-CZ" sz="2000"/>
              <a:t>b) výdajový okruh: „Všeobecná sportovní činnost“ </a:t>
            </a:r>
          </a:p>
        </p:txBody>
      </p:sp>
    </p:spTree>
    <p:extLst>
      <p:ext uri="{BB962C8B-B14F-4D97-AF65-F5344CB8AC3E}">
        <p14:creationId xmlns:p14="http://schemas.microsoft.com/office/powerpoint/2010/main" val="24277743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Kliknutím lze upravit styl.</a:t>
            </a:r>
          </a:p>
        </p:txBody>
      </p:sp>
      <p:sp>
        <p:nvSpPr>
          <p:cNvPr id="3" name="Zástupný symbol pro obsah 2"/>
          <p:cNvSpPr>
            <a:spLocks noGrp="1"/>
          </p:cNvSpPr>
          <p:nvPr>
            <p:ph idx="1"/>
          </p:nvPr>
        </p:nvSpPr>
        <p:spPr>
          <a:xfrm>
            <a:off x="729599" y="1825625"/>
            <a:ext cx="10515600" cy="4351338"/>
          </a:xfrm>
        </p:spPr>
        <p:txBody>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12"/>
          </p:nvPr>
        </p:nvSpPr>
        <p:spPr/>
        <p:txBody>
          <a:bodyPr/>
          <a:lstStyle/>
          <a:p>
            <a:fld id="{5EB70F08-41D3-4C49-9139-1BF5B9A15634}" type="slidenum">
              <a:rPr lang="cs-CZ" smtClean="0"/>
              <a:t>‹#›</a:t>
            </a:fld>
            <a:endParaRPr lang="cs-CZ" dirty="0"/>
          </a:p>
        </p:txBody>
      </p:sp>
    </p:spTree>
    <p:extLst>
      <p:ext uri="{BB962C8B-B14F-4D97-AF65-F5344CB8AC3E}">
        <p14:creationId xmlns:p14="http://schemas.microsoft.com/office/powerpoint/2010/main" val="2906057597"/>
      </p:ext>
    </p:extLst>
  </p:cSld>
  <p:clrMapOvr>
    <a:masterClrMapping/>
  </p:clrMapOvr>
  <p:extLst>
    <p:ext uri="{DCECCB84-F9BA-43D5-87BE-67443E8EF086}">
      <p15:sldGuideLst xmlns:p15="http://schemas.microsoft.com/office/powerpoint/2012/main">
        <p15:guide id="1" pos="453">
          <p15:clr>
            <a:srgbClr val="FBAE40"/>
          </p15:clr>
        </p15:guide>
        <p15:guide id="2" pos="7348">
          <p15:clr>
            <a:srgbClr val="FBAE40"/>
          </p15:clr>
        </p15:guide>
        <p15:guide id="3" orient="horz" pos="3906">
          <p15:clr>
            <a:srgbClr val="FBAE40"/>
          </p15:clr>
        </p15:guide>
        <p15:guide id="4" orient="horz" pos="595">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endParaRPr lang="cs-CZ" dirty="0"/>
          </a:p>
        </p:txBody>
      </p:sp>
      <p:sp>
        <p:nvSpPr>
          <p:cNvPr id="3" name="Zástupný symbol pro obsah 2"/>
          <p:cNvSpPr>
            <a:spLocks noGrp="1"/>
          </p:cNvSpPr>
          <p:nvPr>
            <p:ph sz="half" idx="1"/>
          </p:nvPr>
        </p:nvSpPr>
        <p:spPr>
          <a:xfrm>
            <a:off x="838200" y="1825625"/>
            <a:ext cx="515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97600" y="1825625"/>
            <a:ext cx="515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číslo snímku 6"/>
          <p:cNvSpPr>
            <a:spLocks noGrp="1"/>
          </p:cNvSpPr>
          <p:nvPr>
            <p:ph type="sldNum" sz="quarter" idx="12"/>
          </p:nvPr>
        </p:nvSpPr>
        <p:spPr/>
        <p:txBody>
          <a:bodyPr/>
          <a:lstStyle/>
          <a:p>
            <a:fld id="{5EB70F08-41D3-4C49-9139-1BF5B9A15634}" type="slidenum">
              <a:rPr lang="cs-CZ" smtClean="0"/>
              <a:t>‹#›</a:t>
            </a:fld>
            <a:endParaRPr lang="cs-CZ" dirty="0"/>
          </a:p>
        </p:txBody>
      </p:sp>
    </p:spTree>
    <p:extLst>
      <p:ext uri="{BB962C8B-B14F-4D97-AF65-F5344CB8AC3E}">
        <p14:creationId xmlns:p14="http://schemas.microsoft.com/office/powerpoint/2010/main" val="3365281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rgbClr val="428D96"/>
                </a:solidFill>
              </a:defRPr>
            </a:lvl1pPr>
          </a:lstStyle>
          <a:p>
            <a:r>
              <a:rPr lang="cs-CZ"/>
              <a:t>Kliknutím lze upravit styl.</a:t>
            </a:r>
            <a:endParaRPr lang="cs-CZ" dirty="0"/>
          </a:p>
        </p:txBody>
      </p:sp>
      <p:sp>
        <p:nvSpPr>
          <p:cNvPr id="5" name="Zástupný symbol pro číslo snímku 4"/>
          <p:cNvSpPr>
            <a:spLocks noGrp="1"/>
          </p:cNvSpPr>
          <p:nvPr>
            <p:ph type="sldNum" sz="quarter" idx="12"/>
          </p:nvPr>
        </p:nvSpPr>
        <p:spPr/>
        <p:txBody>
          <a:bodyPr/>
          <a:lstStyle/>
          <a:p>
            <a:fld id="{5EB70F08-41D3-4C49-9139-1BF5B9A15634}" type="slidenum">
              <a:rPr lang="cs-CZ" smtClean="0"/>
              <a:t>‹#›</a:t>
            </a:fld>
            <a:endParaRPr lang="cs-CZ" dirty="0"/>
          </a:p>
        </p:txBody>
      </p:sp>
    </p:spTree>
    <p:extLst>
      <p:ext uri="{BB962C8B-B14F-4D97-AF65-F5344CB8AC3E}">
        <p14:creationId xmlns:p14="http://schemas.microsoft.com/office/powerpoint/2010/main" val="1775014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Prázdný">
    <p:spTree>
      <p:nvGrpSpPr>
        <p:cNvPr id="1" name=""/>
        <p:cNvGrpSpPr/>
        <p:nvPr/>
      </p:nvGrpSpPr>
      <p:grpSpPr>
        <a:xfrm>
          <a:off x="0" y="0"/>
          <a:ext cx="0" cy="0"/>
          <a:chOff x="0" y="0"/>
          <a:chExt cx="0" cy="0"/>
        </a:xfrm>
      </p:grpSpPr>
      <p:sp>
        <p:nvSpPr>
          <p:cNvPr id="4" name="Zástupný symbol pro číslo snímku 3"/>
          <p:cNvSpPr>
            <a:spLocks noGrp="1"/>
          </p:cNvSpPr>
          <p:nvPr>
            <p:ph type="sldNum" sz="quarter" idx="12"/>
          </p:nvPr>
        </p:nvSpPr>
        <p:spPr/>
        <p:txBody>
          <a:bodyPr/>
          <a:lstStyle/>
          <a:p>
            <a:fld id="{5EB70F08-41D3-4C49-9139-1BF5B9A15634}" type="slidenum">
              <a:rPr lang="cs-CZ" smtClean="0"/>
              <a:t>‹#›</a:t>
            </a:fld>
            <a:endParaRPr lang="cs-CZ" dirty="0"/>
          </a:p>
        </p:txBody>
      </p:sp>
      <p:sp>
        <p:nvSpPr>
          <p:cNvPr id="5" name="Zástupný symbol pro obrázek 2">
            <a:extLst>
              <a:ext uri="{FF2B5EF4-FFF2-40B4-BE49-F238E27FC236}">
                <a16:creationId xmlns:a16="http://schemas.microsoft.com/office/drawing/2014/main" id="{DEBA1952-2E33-4348-A94B-18B552207762}"/>
              </a:ext>
            </a:extLst>
          </p:cNvPr>
          <p:cNvSpPr>
            <a:spLocks noGrp="1"/>
          </p:cNvSpPr>
          <p:nvPr>
            <p:ph type="pic" idx="1" hasCustomPrompt="1"/>
          </p:nvPr>
        </p:nvSpPr>
        <p:spPr>
          <a:xfrm>
            <a:off x="720000" y="936001"/>
            <a:ext cx="10726331" cy="5166037"/>
          </a:xfrm>
        </p:spPr>
        <p:txBody>
          <a:bodyPr>
            <a:normAutofit/>
          </a:bodyPr>
          <a:lstStyle>
            <a:lvl1pPr marL="0" indent="0">
              <a:buNone/>
              <a:defRPr sz="2100" cap="all" baseline="0">
                <a:solidFill>
                  <a:srgbClr val="428D96"/>
                </a:solidFill>
                <a:latin typeface="+mn-l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dirty="0"/>
              <a:t>Obrázek</a:t>
            </a:r>
          </a:p>
        </p:txBody>
      </p:sp>
    </p:spTree>
    <p:extLst>
      <p:ext uri="{BB962C8B-B14F-4D97-AF65-F5344CB8AC3E}">
        <p14:creationId xmlns:p14="http://schemas.microsoft.com/office/powerpoint/2010/main" val="3015479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40318" y="457200"/>
            <a:ext cx="393276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a:xfrm>
            <a:off x="838200" y="6356351"/>
            <a:ext cx="2743200" cy="365125"/>
          </a:xfrm>
          <a:prstGeom prst="rect">
            <a:avLst/>
          </a:prstGeom>
        </p:spPr>
        <p:txBody>
          <a:bodyPr/>
          <a:lstStyle/>
          <a:p>
            <a:endParaRPr lang="cs-CZ" dirty="0"/>
          </a:p>
        </p:txBody>
      </p:sp>
      <p:sp>
        <p:nvSpPr>
          <p:cNvPr id="6" name="Zástupný symbol pro zápatí 5"/>
          <p:cNvSpPr>
            <a:spLocks noGrp="1"/>
          </p:cNvSpPr>
          <p:nvPr>
            <p:ph type="ftr" sz="quarter" idx="11"/>
          </p:nvPr>
        </p:nvSpPr>
        <p:spPr>
          <a:xfrm>
            <a:off x="4038600" y="6356351"/>
            <a:ext cx="4114800" cy="365125"/>
          </a:xfrm>
          <a:prstGeom prst="rect">
            <a:avLst/>
          </a:prstGeom>
        </p:spPr>
        <p:txBody>
          <a:bodyPr/>
          <a:lstStyle/>
          <a:p>
            <a:endParaRPr lang="cs-CZ" dirty="0"/>
          </a:p>
        </p:txBody>
      </p:sp>
      <p:sp>
        <p:nvSpPr>
          <p:cNvPr id="7" name="Zástupný symbol pro číslo snímku 6"/>
          <p:cNvSpPr>
            <a:spLocks noGrp="1"/>
          </p:cNvSpPr>
          <p:nvPr>
            <p:ph type="sldNum" sz="quarter" idx="12"/>
          </p:nvPr>
        </p:nvSpPr>
        <p:spPr/>
        <p:txBody>
          <a:bodyPr/>
          <a:lstStyle/>
          <a:p>
            <a:fld id="{5EB70F08-41D3-4C49-9139-1BF5B9A15634}" type="slidenum">
              <a:rPr lang="cs-CZ" smtClean="0"/>
              <a:t>‹#›</a:t>
            </a:fld>
            <a:endParaRPr lang="cs-CZ" dirty="0"/>
          </a:p>
        </p:txBody>
      </p:sp>
    </p:spTree>
    <p:extLst>
      <p:ext uri="{BB962C8B-B14F-4D97-AF65-F5344CB8AC3E}">
        <p14:creationId xmlns:p14="http://schemas.microsoft.com/office/powerpoint/2010/main" val="581127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40318" y="457200"/>
            <a:ext cx="393276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dirty="0"/>
              <a:t>Kliknutím na ikonu přidáte obrázek.</a:t>
            </a:r>
          </a:p>
        </p:txBody>
      </p:sp>
      <p:sp>
        <p:nvSpPr>
          <p:cNvPr id="4" name="Zástupný symbol pro text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a:xfrm>
            <a:off x="838200" y="6356351"/>
            <a:ext cx="2743200" cy="365125"/>
          </a:xfrm>
          <a:prstGeom prst="rect">
            <a:avLst/>
          </a:prstGeom>
        </p:spPr>
        <p:txBody>
          <a:bodyPr/>
          <a:lstStyle/>
          <a:p>
            <a:endParaRPr lang="cs-CZ" dirty="0"/>
          </a:p>
        </p:txBody>
      </p:sp>
      <p:sp>
        <p:nvSpPr>
          <p:cNvPr id="6" name="Zástupný symbol pro zápatí 5"/>
          <p:cNvSpPr>
            <a:spLocks noGrp="1"/>
          </p:cNvSpPr>
          <p:nvPr>
            <p:ph type="ftr" sz="quarter" idx="11"/>
          </p:nvPr>
        </p:nvSpPr>
        <p:spPr>
          <a:xfrm>
            <a:off x="4038600" y="6356351"/>
            <a:ext cx="4114800" cy="365125"/>
          </a:xfrm>
          <a:prstGeom prst="rect">
            <a:avLst/>
          </a:prstGeom>
        </p:spPr>
        <p:txBody>
          <a:bodyPr/>
          <a:lstStyle/>
          <a:p>
            <a:endParaRPr lang="cs-CZ" dirty="0"/>
          </a:p>
        </p:txBody>
      </p:sp>
      <p:sp>
        <p:nvSpPr>
          <p:cNvPr id="7" name="Zástupný symbol pro číslo snímku 6"/>
          <p:cNvSpPr>
            <a:spLocks noGrp="1"/>
          </p:cNvSpPr>
          <p:nvPr>
            <p:ph type="sldNum" sz="quarter" idx="12"/>
          </p:nvPr>
        </p:nvSpPr>
        <p:spPr/>
        <p:txBody>
          <a:bodyPr/>
          <a:lstStyle/>
          <a:p>
            <a:fld id="{5EB70F08-41D3-4C49-9139-1BF5B9A15634}" type="slidenum">
              <a:rPr lang="cs-CZ" smtClean="0"/>
              <a:t>‹#›</a:t>
            </a:fld>
            <a:endParaRPr lang="cs-CZ" dirty="0"/>
          </a:p>
        </p:txBody>
      </p:sp>
    </p:spTree>
    <p:extLst>
      <p:ext uri="{BB962C8B-B14F-4D97-AF65-F5344CB8AC3E}">
        <p14:creationId xmlns:p14="http://schemas.microsoft.com/office/powerpoint/2010/main" val="1394726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a:xfrm>
            <a:off x="838200" y="6356351"/>
            <a:ext cx="2743200" cy="365125"/>
          </a:xfrm>
          <a:prstGeom prst="rect">
            <a:avLst/>
          </a:prstGeom>
        </p:spPr>
        <p:txBody>
          <a:bodyPr/>
          <a:lstStyle/>
          <a:p>
            <a:endParaRPr lang="cs-CZ" dirty="0"/>
          </a:p>
        </p:txBody>
      </p:sp>
      <p:sp>
        <p:nvSpPr>
          <p:cNvPr id="5" name="Zástupný symbol pro zápatí 4"/>
          <p:cNvSpPr>
            <a:spLocks noGrp="1"/>
          </p:cNvSpPr>
          <p:nvPr>
            <p:ph type="ftr" sz="quarter" idx="11"/>
          </p:nvPr>
        </p:nvSpPr>
        <p:spPr>
          <a:xfrm>
            <a:off x="4038600" y="6356351"/>
            <a:ext cx="4114800" cy="365125"/>
          </a:xfrm>
          <a:prstGeom prst="rect">
            <a:avLst/>
          </a:prstGeom>
        </p:spPr>
        <p:txBody>
          <a:bodyPr/>
          <a:lstStyle/>
          <a:p>
            <a:endParaRPr lang="cs-CZ" dirty="0"/>
          </a:p>
        </p:txBody>
      </p:sp>
      <p:sp>
        <p:nvSpPr>
          <p:cNvPr id="6" name="Zástupný symbol pro číslo snímku 5"/>
          <p:cNvSpPr>
            <a:spLocks noGrp="1"/>
          </p:cNvSpPr>
          <p:nvPr>
            <p:ph type="sldNum" sz="quarter" idx="12"/>
          </p:nvPr>
        </p:nvSpPr>
        <p:spPr/>
        <p:txBody>
          <a:bodyPr/>
          <a:lstStyle/>
          <a:p>
            <a:fld id="{5EB70F08-41D3-4C49-9139-1BF5B9A15634}" type="slidenum">
              <a:rPr lang="cs-CZ" smtClean="0"/>
              <a:t>‹#›</a:t>
            </a:fld>
            <a:endParaRPr lang="cs-CZ" dirty="0"/>
          </a:p>
        </p:txBody>
      </p:sp>
    </p:spTree>
    <p:extLst>
      <p:ext uri="{BB962C8B-B14F-4D97-AF65-F5344CB8AC3E}">
        <p14:creationId xmlns:p14="http://schemas.microsoft.com/office/powerpoint/2010/main" val="4185092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vislý nadpis a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2533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729600" y="936001"/>
            <a:ext cx="10838169" cy="622138"/>
          </a:xfrm>
          <a:prstGeom prst="rect">
            <a:avLst/>
          </a:prstGeom>
        </p:spPr>
        <p:txBody>
          <a:bodyPr vert="horz" lIns="0" tIns="0" rIns="0" bIns="0" rtlCol="0" anchor="t" anchorCtr="0">
            <a:normAutofit/>
          </a:bodyPr>
          <a:lstStyle/>
          <a:p>
            <a:r>
              <a:rPr lang="cs-CZ" dirty="0"/>
              <a:t>Kliknutím lze upravit styl.</a:t>
            </a:r>
          </a:p>
        </p:txBody>
      </p:sp>
      <p:sp>
        <p:nvSpPr>
          <p:cNvPr id="3" name="Zástupný symbol pro text 2"/>
          <p:cNvSpPr>
            <a:spLocks noGrp="1"/>
          </p:cNvSpPr>
          <p:nvPr>
            <p:ph type="body" idx="1"/>
          </p:nvPr>
        </p:nvSpPr>
        <p:spPr>
          <a:xfrm>
            <a:off x="729600" y="1825625"/>
            <a:ext cx="10515600" cy="4351338"/>
          </a:xfrm>
          <a:prstGeom prst="rect">
            <a:avLst/>
          </a:prstGeom>
        </p:spPr>
        <p:txBody>
          <a:bodyPr vert="horz" lIns="0" tIns="0" rIns="0" bIns="0" rtlCol="0">
            <a:norm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číslo snímku 5"/>
          <p:cNvSpPr>
            <a:spLocks noGrp="1"/>
          </p:cNvSpPr>
          <p:nvPr>
            <p:ph type="sldNum" sz="quarter" idx="4"/>
          </p:nvPr>
        </p:nvSpPr>
        <p:spPr>
          <a:xfrm>
            <a:off x="11694566" y="101218"/>
            <a:ext cx="497433" cy="365125"/>
          </a:xfrm>
          <a:prstGeom prst="rect">
            <a:avLst/>
          </a:prstGeom>
        </p:spPr>
        <p:txBody>
          <a:bodyPr vert="horz" lIns="91440" tIns="45720" rIns="91440" bIns="45720" rtlCol="0" anchor="ctr"/>
          <a:lstStyle>
            <a:lvl1pPr algn="ctr">
              <a:defRPr sz="1200" baseline="0">
                <a:solidFill>
                  <a:schemeClr val="bg1">
                    <a:lumMod val="75000"/>
                  </a:schemeClr>
                </a:solidFill>
              </a:defRPr>
            </a:lvl1pPr>
          </a:lstStyle>
          <a:p>
            <a:fld id="{5EB70F08-41D3-4C49-9139-1BF5B9A15634}" type="slidenum">
              <a:rPr lang="cs-CZ" smtClean="0"/>
              <a:t>‹#›</a:t>
            </a:fld>
            <a:endParaRPr lang="cs-CZ" dirty="0"/>
          </a:p>
        </p:txBody>
      </p:sp>
    </p:spTree>
    <p:extLst>
      <p:ext uri="{BB962C8B-B14F-4D97-AF65-F5344CB8AC3E}">
        <p14:creationId xmlns:p14="http://schemas.microsoft.com/office/powerpoint/2010/main" val="3987997664"/>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hf hdr="0" ftr="0" dt="0"/>
  <p:txStyles>
    <p:titleStyle>
      <a:lvl1pPr algn="l" defTabSz="914400" rtl="0" eaLnBrk="1" latinLnBrk="0" hangingPunct="1">
        <a:lnSpc>
          <a:spcPct val="90000"/>
        </a:lnSpc>
        <a:spcBef>
          <a:spcPct val="0"/>
        </a:spcBef>
        <a:buNone/>
        <a:defRPr sz="2100" kern="1200" cap="all" baseline="0">
          <a:solidFill>
            <a:srgbClr val="428D96"/>
          </a:solidFill>
          <a:latin typeface="Calibri" panose="020F0502020204030204" pitchFamily="34" charset="0"/>
          <a:ea typeface="+mj-ea"/>
          <a:cs typeface="+mj-cs"/>
        </a:defRPr>
      </a:lvl1pPr>
    </p:titleStyle>
    <p:bodyStyle>
      <a:lvl1pPr marL="324000" indent="-216000" algn="l" defTabSz="914400" rtl="0" eaLnBrk="1" latinLnBrk="0" hangingPunct="1">
        <a:lnSpc>
          <a:spcPct val="100000"/>
        </a:lnSpc>
        <a:spcBef>
          <a:spcPts val="0"/>
        </a:spcBef>
        <a:spcAft>
          <a:spcPts val="80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1pPr>
      <a:lvl2pPr marL="324000" indent="-216000" algn="l" defTabSz="914400" rtl="0" eaLnBrk="1" latinLnBrk="0" hangingPunct="1">
        <a:lnSpc>
          <a:spcPct val="100000"/>
        </a:lnSpc>
        <a:spcBef>
          <a:spcPts val="0"/>
        </a:spcBef>
        <a:spcAft>
          <a:spcPts val="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2pPr>
      <a:lvl3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3pPr>
      <a:lvl4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4pPr>
      <a:lvl5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msmt.cz/file/63930/" TargetMode="External"/><Relationship Id="rId2" Type="http://schemas.openxmlformats.org/officeDocument/2006/relationships/hyperlink" Target="https://www.msmt.cz/file/65358/"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msmt.gov.cz/vzdelavani/stredni-vzdelavani/prijimani-na-stredni-skoly-a-konzervatore"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dualnivyucovani@msmt.gov.cz"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msmt.cz/vzdelavani/stredni-vzdelavani/aktualizovana-metodika-k-maturitni-vyhlasce"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1.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10.xml"/><Relationship Id="rId4" Type="http://schemas.openxmlformats.org/officeDocument/2006/relationships/hyperlink" Target="https://www.e-sbirka.cz/sb/2025/267/0000-00-00?zalozka=text" TargetMode="External"/></Relationships>
</file>

<file path=ppt/slides/_rels/slide3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edu.cz/strategie-msmt/dlouhodobe-zamery-cr-a-kraju/dz-cr-2023-2027/"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9.xml"/><Relationship Id="rId4" Type="http://schemas.openxmlformats.org/officeDocument/2006/relationships/hyperlink" Target="https://www.msmt.gov.cz/vzdelavani" TargetMode="Externa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https://narodnikvalifikace.cz/kvalifikace-1968-Instruktor_instruktorka_odborneho_vycviku/revize-3306" TargetMode="External"/><Relationship Id="rId2" Type="http://schemas.openxmlformats.org/officeDocument/2006/relationships/hyperlink" Target="https://narodnikvalifikace.cz/kvalifikace-1356-Instruktor_instruktorka_prakticke_vyuky_u_zamestnavatele/revize-4686/kvalifikacni-standard" TargetMode="Externa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msmt.cz/vzdelavani/stredni-vzdelavani/vyhlaseni-pokusneho-overovani-vzdelavani-podle-ramcoveho"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edu.gov.cz/velka-novela-v-kostc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398834" y="6235264"/>
            <a:ext cx="5697166" cy="415200"/>
          </a:xfrm>
        </p:spPr>
        <p:txBody>
          <a:bodyPr>
            <a:normAutofit/>
          </a:bodyPr>
          <a:lstStyle/>
          <a:p>
            <a:r>
              <a:rPr lang="cs-CZ" sz="2400" dirty="0">
                <a:solidFill>
                  <a:schemeClr val="tx1">
                    <a:lumMod val="50000"/>
                    <a:lumOff val="50000"/>
                  </a:schemeClr>
                </a:solidFill>
              </a:rPr>
              <a:t>3. listopadu 2025, Brno</a:t>
            </a:r>
          </a:p>
        </p:txBody>
      </p:sp>
      <p:sp>
        <p:nvSpPr>
          <p:cNvPr id="2" name="TextovéPole 1">
            <a:extLst>
              <a:ext uri="{FF2B5EF4-FFF2-40B4-BE49-F238E27FC236}">
                <a16:creationId xmlns:a16="http://schemas.microsoft.com/office/drawing/2014/main" id="{06889EEA-318C-5D7A-9B18-AECC0009CE52}"/>
              </a:ext>
            </a:extLst>
          </p:cNvPr>
          <p:cNvSpPr txBox="1"/>
          <p:nvPr/>
        </p:nvSpPr>
        <p:spPr>
          <a:xfrm>
            <a:off x="203200" y="665017"/>
            <a:ext cx="8589817" cy="1815882"/>
          </a:xfrm>
          <a:prstGeom prst="rect">
            <a:avLst/>
          </a:prstGeom>
          <a:noFill/>
        </p:spPr>
        <p:txBody>
          <a:bodyPr wrap="square" rtlCol="0">
            <a:spAutoFit/>
          </a:bodyPr>
          <a:lstStyle/>
          <a:p>
            <a:pPr algn="ctr"/>
            <a:r>
              <a:rPr lang="cs-CZ" sz="3200" dirty="0">
                <a:solidFill>
                  <a:schemeClr val="bg1">
                    <a:lumMod val="50000"/>
                  </a:schemeClr>
                </a:solidFill>
              </a:rPr>
              <a:t>Odborná konference Asociace zdravotnických škol</a:t>
            </a:r>
          </a:p>
          <a:p>
            <a:pPr algn="ctr"/>
            <a:endParaRPr lang="cs-CZ" sz="3600" b="1" dirty="0">
              <a:solidFill>
                <a:schemeClr val="bg1">
                  <a:lumMod val="50000"/>
                </a:schemeClr>
              </a:solidFill>
            </a:endParaRPr>
          </a:p>
          <a:p>
            <a:pPr algn="ctr"/>
            <a:r>
              <a:rPr lang="cs-CZ" sz="4400" b="1" dirty="0">
                <a:solidFill>
                  <a:schemeClr val="bg1">
                    <a:lumMod val="50000"/>
                  </a:schemeClr>
                </a:solidFill>
              </a:rPr>
              <a:t>Informace MŠMT</a:t>
            </a:r>
          </a:p>
        </p:txBody>
      </p:sp>
    </p:spTree>
    <p:extLst>
      <p:ext uri="{BB962C8B-B14F-4D97-AF65-F5344CB8AC3E}">
        <p14:creationId xmlns:p14="http://schemas.microsoft.com/office/powerpoint/2010/main" val="1574339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21376-47CC-27A4-4286-5C1A6A2567B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F7F1BF0-5BFA-D698-B596-19A42263DF70}"/>
              </a:ext>
            </a:extLst>
          </p:cNvPr>
          <p:cNvSpPr>
            <a:spLocks noGrp="1"/>
          </p:cNvSpPr>
          <p:nvPr>
            <p:ph type="title"/>
          </p:nvPr>
        </p:nvSpPr>
        <p:spPr>
          <a:xfrm>
            <a:off x="729599" y="580894"/>
            <a:ext cx="10838170" cy="539246"/>
          </a:xfrm>
        </p:spPr>
        <p:txBody>
          <a:bodyPr>
            <a:normAutofit fontScale="90000"/>
          </a:bodyPr>
          <a:lstStyle/>
          <a:p>
            <a:r>
              <a:rPr lang="cs-CZ" sz="3200" b="1" dirty="0">
                <a:latin typeface="+mn-lt"/>
              </a:rPr>
              <a:t>Vybrané změny: </a:t>
            </a:r>
            <a:br>
              <a:rPr lang="cs-CZ" sz="2400" dirty="0">
                <a:latin typeface="+mn-lt"/>
              </a:rPr>
            </a:br>
            <a:endParaRPr lang="cs-CZ" dirty="0"/>
          </a:p>
        </p:txBody>
      </p:sp>
      <p:sp>
        <p:nvSpPr>
          <p:cNvPr id="3" name="Zástupný obsah 2">
            <a:extLst>
              <a:ext uri="{FF2B5EF4-FFF2-40B4-BE49-F238E27FC236}">
                <a16:creationId xmlns:a16="http://schemas.microsoft.com/office/drawing/2014/main" id="{3F64F5DC-5369-0096-408B-633B233594F4}"/>
              </a:ext>
            </a:extLst>
          </p:cNvPr>
          <p:cNvSpPr>
            <a:spLocks noGrp="1"/>
          </p:cNvSpPr>
          <p:nvPr>
            <p:ph idx="1"/>
          </p:nvPr>
        </p:nvSpPr>
        <p:spPr>
          <a:xfrm>
            <a:off x="729599" y="1120140"/>
            <a:ext cx="10515600" cy="5156966"/>
          </a:xfrm>
        </p:spPr>
        <p:txBody>
          <a:bodyPr>
            <a:normAutofit fontScale="92500" lnSpcReduction="10000"/>
          </a:bodyPr>
          <a:lstStyle/>
          <a:p>
            <a:r>
              <a:rPr lang="cs-CZ" b="1" dirty="0">
                <a:latin typeface="+mn-lt"/>
              </a:rPr>
              <a:t>Konkurzní řízení na ředitele podle § 166 školského zákona </a:t>
            </a:r>
            <a:r>
              <a:rPr lang="cs-CZ" dirty="0">
                <a:highlight>
                  <a:srgbClr val="FFFF00"/>
                </a:highlight>
                <a:latin typeface="+mn-lt"/>
              </a:rPr>
              <a:t>(od 1. ledna 2026)</a:t>
            </a:r>
            <a:endParaRPr lang="cs-CZ" b="1" dirty="0">
              <a:latin typeface="+mn-lt"/>
            </a:endParaRPr>
          </a:p>
          <a:p>
            <a:pPr lvl="2" algn="just">
              <a:lnSpc>
                <a:spcPct val="107000"/>
              </a:lnSpc>
              <a:spcAft>
                <a:spcPts val="300"/>
              </a:spcAft>
              <a:buFont typeface="Courier New" panose="02070309020205020404" pitchFamily="49" charset="0"/>
              <a:buChar char="o"/>
            </a:pPr>
            <a:r>
              <a:rPr lang="cs-CZ" b="1" dirty="0">
                <a:latin typeface="+mn-lt"/>
              </a:rPr>
              <a:t>Novela rozšiřuje výčet odvolacích důvodů, upřesňuje postup pro období, kdy škola nemá ředitele </a:t>
            </a:r>
            <a:br>
              <a:rPr lang="cs-CZ" b="1" dirty="0">
                <a:latin typeface="+mn-lt"/>
              </a:rPr>
            </a:br>
            <a:r>
              <a:rPr lang="cs-CZ" b="1" dirty="0">
                <a:latin typeface="+mn-lt"/>
              </a:rPr>
              <a:t>a zavádí změny v konání konkurzů ředitelů ŠPZ.</a:t>
            </a:r>
          </a:p>
          <a:p>
            <a:pPr lvl="2" algn="just">
              <a:lnSpc>
                <a:spcPct val="107000"/>
              </a:lnSpc>
              <a:spcAft>
                <a:spcPts val="300"/>
              </a:spcAft>
              <a:buFont typeface="Courier New" panose="02070309020205020404" pitchFamily="49" charset="0"/>
              <a:buChar char="o"/>
            </a:pPr>
            <a:r>
              <a:rPr lang="cs-CZ" dirty="0">
                <a:latin typeface="+mn-lt"/>
              </a:rPr>
              <a:t>V období od začátku šestého měsíce do konce čtvrtého měsíce může zřizovatel vyhlásit konkurs; musí v případě návrhu od ČŠI nebo školské rady.</a:t>
            </a:r>
          </a:p>
          <a:p>
            <a:pPr marL="108000" indent="0">
              <a:buNone/>
            </a:pPr>
            <a:endParaRPr lang="cs-CZ" sz="800" b="1" dirty="0">
              <a:latin typeface="+mn-lt"/>
            </a:endParaRPr>
          </a:p>
          <a:p>
            <a:pPr marL="108000" indent="0">
              <a:buNone/>
            </a:pPr>
            <a:r>
              <a:rPr lang="cs-CZ" b="1" dirty="0">
                <a:latin typeface="+mn-lt"/>
              </a:rPr>
              <a:t>Automatické odvolání z funkce ředitele</a:t>
            </a:r>
          </a:p>
          <a:p>
            <a:pPr marL="108000" indent="0" algn="just">
              <a:buNone/>
            </a:pPr>
            <a:r>
              <a:rPr lang="cs-CZ" dirty="0">
                <a:latin typeface="+mn-lt"/>
              </a:rPr>
              <a:t>Vyhlášením konkurzu se ředitel školy považuje automaticky za odvolaného ke dni uplynutí probíhajícího šestiletého funkčního období. Toto pravidlo se neuplatní v případě, kdy zřizovatel na základě konkurzu rozhodne, že dosavadní ředitel setrvá ve své funkci. V takovém případě začíná nové šestileté funkční období dnem, který následuje po skončení dosavadního šestiletého období.</a:t>
            </a:r>
          </a:p>
          <a:p>
            <a:pPr marL="108000" indent="0">
              <a:buNone/>
            </a:pPr>
            <a:endParaRPr lang="cs-CZ" sz="800" dirty="0">
              <a:latin typeface="+mn-lt"/>
            </a:endParaRPr>
          </a:p>
          <a:p>
            <a:pPr marL="108000" indent="0">
              <a:buNone/>
            </a:pPr>
            <a:r>
              <a:rPr lang="cs-CZ" b="1" dirty="0">
                <a:latin typeface="+mn-lt"/>
              </a:rPr>
              <a:t>Nový odvolací důvod</a:t>
            </a:r>
          </a:p>
          <a:p>
            <a:pPr marL="108000" indent="0">
              <a:buNone/>
            </a:pPr>
            <a:r>
              <a:rPr lang="cs-CZ" dirty="0">
                <a:latin typeface="+mn-lt"/>
              </a:rPr>
              <a:t>Nově se rozšiřuje výčet možných odvolacích důvodů, které lze využít mimo období pro konání konkurzu. </a:t>
            </a:r>
            <a:r>
              <a:rPr lang="cs-CZ" u="sng" dirty="0">
                <a:latin typeface="+mn-lt"/>
              </a:rPr>
              <a:t>Jde o důvod spočívající v pochybení při zajištění odpovídající odborné a pedagogické kvality vzdělávání a školských služeb. </a:t>
            </a:r>
            <a:r>
              <a:rPr lang="cs-CZ" dirty="0">
                <a:latin typeface="+mn-lt"/>
              </a:rPr>
              <a:t>A dále se zavádí možnost odvolání z důvodu jmenování ředitele na vedoucí místo tzv. dočasného ředitele jiné zřizovatelem zřizované školy téhož druhu.</a:t>
            </a:r>
          </a:p>
          <a:p>
            <a:pPr lvl="1" algn="just">
              <a:lnSpc>
                <a:spcPct val="107000"/>
              </a:lnSpc>
              <a:spcAft>
                <a:spcPts val="300"/>
              </a:spcAft>
            </a:pPr>
            <a:endParaRPr lang="cs-CZ" b="1" dirty="0"/>
          </a:p>
        </p:txBody>
      </p:sp>
      <p:sp>
        <p:nvSpPr>
          <p:cNvPr id="4" name="Zástupný symbol pro číslo snímku 3">
            <a:extLst>
              <a:ext uri="{FF2B5EF4-FFF2-40B4-BE49-F238E27FC236}">
                <a16:creationId xmlns:a16="http://schemas.microsoft.com/office/drawing/2014/main" id="{EFDE77D0-AC96-818F-34DB-AE9C89C78BBD}"/>
              </a:ext>
            </a:extLst>
          </p:cNvPr>
          <p:cNvSpPr>
            <a:spLocks noGrp="1"/>
          </p:cNvSpPr>
          <p:nvPr>
            <p:ph type="sldNum" sz="quarter" idx="12"/>
          </p:nvPr>
        </p:nvSpPr>
        <p:spPr/>
        <p:txBody>
          <a:bodyPr/>
          <a:lstStyle/>
          <a:p>
            <a:fld id="{323BD8D3-A9DD-40CB-A396-ADCE34852C74}" type="slidenum">
              <a:rPr lang="cs-CZ" smtClean="0"/>
              <a:t>10</a:t>
            </a:fld>
            <a:endParaRPr lang="cs-CZ" dirty="0"/>
          </a:p>
        </p:txBody>
      </p:sp>
    </p:spTree>
    <p:extLst>
      <p:ext uri="{BB962C8B-B14F-4D97-AF65-F5344CB8AC3E}">
        <p14:creationId xmlns:p14="http://schemas.microsoft.com/office/powerpoint/2010/main" val="2376643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CCD4D-1E42-C66A-C3CA-017C13142F9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04F0578-86A4-33A7-41E0-C87FD611C71A}"/>
              </a:ext>
            </a:extLst>
          </p:cNvPr>
          <p:cNvSpPr>
            <a:spLocks noGrp="1"/>
          </p:cNvSpPr>
          <p:nvPr>
            <p:ph type="title"/>
          </p:nvPr>
        </p:nvSpPr>
        <p:spPr>
          <a:xfrm>
            <a:off x="729599" y="386930"/>
            <a:ext cx="10838170" cy="539246"/>
          </a:xfrm>
        </p:spPr>
        <p:txBody>
          <a:bodyPr>
            <a:normAutofit fontScale="90000"/>
          </a:bodyPr>
          <a:lstStyle/>
          <a:p>
            <a:r>
              <a:rPr lang="cs-CZ" sz="3200" b="1" dirty="0" err="1">
                <a:latin typeface="+mn-lt"/>
              </a:rPr>
              <a:t>ŠkolskÁ</a:t>
            </a:r>
            <a:r>
              <a:rPr lang="cs-CZ" sz="3200" b="1" dirty="0">
                <a:latin typeface="+mn-lt"/>
              </a:rPr>
              <a:t> </a:t>
            </a:r>
            <a:r>
              <a:rPr lang="cs-CZ" sz="3200" b="1" dirty="0" err="1">
                <a:latin typeface="+mn-lt"/>
              </a:rPr>
              <a:t>radA</a:t>
            </a:r>
            <a:br>
              <a:rPr lang="cs-CZ" sz="2400" dirty="0">
                <a:latin typeface="+mn-lt"/>
              </a:rPr>
            </a:br>
            <a:endParaRPr lang="cs-CZ" dirty="0"/>
          </a:p>
        </p:txBody>
      </p:sp>
      <p:sp>
        <p:nvSpPr>
          <p:cNvPr id="3" name="Zástupný obsah 2">
            <a:extLst>
              <a:ext uri="{FF2B5EF4-FFF2-40B4-BE49-F238E27FC236}">
                <a16:creationId xmlns:a16="http://schemas.microsoft.com/office/drawing/2014/main" id="{9027DD10-9AE8-111E-FF07-6E77DAA2D039}"/>
              </a:ext>
            </a:extLst>
          </p:cNvPr>
          <p:cNvSpPr>
            <a:spLocks noGrp="1"/>
          </p:cNvSpPr>
          <p:nvPr>
            <p:ph idx="1"/>
          </p:nvPr>
        </p:nvSpPr>
        <p:spPr>
          <a:xfrm>
            <a:off x="729599" y="926176"/>
            <a:ext cx="10515600" cy="5350930"/>
          </a:xfrm>
        </p:spPr>
        <p:txBody>
          <a:bodyPr>
            <a:normAutofit/>
          </a:bodyPr>
          <a:lstStyle/>
          <a:p>
            <a:r>
              <a:rPr lang="cs-CZ" sz="2000" b="1" dirty="0">
                <a:latin typeface="+mn-lt"/>
              </a:rPr>
              <a:t>Změny ve volebním právu do školské rady </a:t>
            </a:r>
            <a:r>
              <a:rPr lang="cs-CZ" sz="2000" dirty="0">
                <a:highlight>
                  <a:srgbClr val="FFFF00"/>
                </a:highlight>
                <a:latin typeface="+mn-lt"/>
              </a:rPr>
              <a:t>(od 1. ledna 2026)</a:t>
            </a:r>
            <a:endParaRPr lang="cs-CZ" sz="2000" b="1" dirty="0">
              <a:latin typeface="+mn-lt"/>
            </a:endParaRPr>
          </a:p>
          <a:p>
            <a:pPr marL="108000" indent="0" algn="just">
              <a:buNone/>
            </a:pPr>
            <a:r>
              <a:rPr lang="cs-CZ" sz="2000" dirty="0">
                <a:latin typeface="+mn-lt"/>
              </a:rPr>
              <a:t>Aktivní i pasivní volební právo za skupinu žákovských voličů nově náleží jak nezletilým žákům středních škol (vyjma nižších stupňů víceletých gymnázií a příslušných částí konzervatoří), tak i jejich zákonným zástupcům (vždy jednomu za každého žáka). U nezletilých žáků středních škol tak vzniká dvojnásobné zastoupení – hlas má jak žák, tak jeho zákonný zástupce.</a:t>
            </a:r>
          </a:p>
          <a:p>
            <a:pPr marL="108000" indent="0">
              <a:buNone/>
            </a:pPr>
            <a:endParaRPr lang="cs-CZ" sz="2000" b="1" dirty="0">
              <a:latin typeface="+mn-lt"/>
            </a:endParaRPr>
          </a:p>
          <a:p>
            <a:r>
              <a:rPr lang="cs-CZ" sz="2000" b="1" dirty="0">
                <a:latin typeface="+mn-lt"/>
              </a:rPr>
              <a:t>Rozšíření pravomocí školské rady</a:t>
            </a:r>
          </a:p>
          <a:p>
            <a:pPr marL="432000" lvl="2" indent="0" algn="just">
              <a:buNone/>
            </a:pPr>
            <a:r>
              <a:rPr lang="cs-CZ" sz="2000" dirty="0">
                <a:latin typeface="+mn-lt"/>
              </a:rPr>
              <a:t>Školská rada nově projednává:</a:t>
            </a:r>
          </a:p>
          <a:p>
            <a:pPr lvl="2" algn="just">
              <a:buFont typeface="Courier New" panose="02070309020205020404" pitchFamily="49" charset="0"/>
              <a:buChar char="o"/>
            </a:pPr>
            <a:r>
              <a:rPr lang="cs-CZ" dirty="0">
                <a:latin typeface="+mn-lt"/>
              </a:rPr>
              <a:t>také protokoly o kontrole a výsledky šetření ČŠI,</a:t>
            </a:r>
          </a:p>
          <a:p>
            <a:pPr lvl="2" algn="just">
              <a:buFont typeface="Courier New" panose="02070309020205020404" pitchFamily="49" charset="0"/>
              <a:buChar char="o"/>
            </a:pPr>
            <a:r>
              <a:rPr lang="cs-CZ" dirty="0">
                <a:latin typeface="+mn-lt"/>
              </a:rPr>
              <a:t>podněty, oznámení a stížnosti týkající se zejména vzdělávání a poskytování školských služeb.</a:t>
            </a:r>
          </a:p>
          <a:p>
            <a:pPr marL="432000" lvl="2" indent="0" algn="just">
              <a:buNone/>
            </a:pPr>
            <a:endParaRPr lang="cs-CZ" sz="2000" dirty="0">
              <a:latin typeface="+mn-lt"/>
            </a:endParaRPr>
          </a:p>
          <a:p>
            <a:pPr marL="432000" lvl="2" indent="0" algn="just">
              <a:buNone/>
            </a:pPr>
            <a:r>
              <a:rPr lang="cs-CZ" sz="2000" dirty="0">
                <a:latin typeface="+mn-lt"/>
              </a:rPr>
              <a:t>Dále školská rada:</a:t>
            </a:r>
          </a:p>
          <a:p>
            <a:pPr lvl="2" algn="just">
              <a:buFont typeface="Courier New" panose="02070309020205020404" pitchFamily="49" charset="0"/>
              <a:buChar char="o"/>
            </a:pPr>
            <a:r>
              <a:rPr lang="cs-CZ" sz="2000" dirty="0">
                <a:latin typeface="+mn-lt"/>
              </a:rPr>
              <a:t>uděluje předchozí souhlas se jmenováním ředitele školy podle § 166 odst. 10 písm. b),</a:t>
            </a:r>
          </a:p>
          <a:p>
            <a:pPr lvl="2" algn="just">
              <a:buFont typeface="Courier New" panose="02070309020205020404" pitchFamily="49" charset="0"/>
              <a:buChar char="o"/>
            </a:pPr>
            <a:r>
              <a:rPr lang="cs-CZ" sz="2000" dirty="0">
                <a:latin typeface="+mn-lt"/>
              </a:rPr>
              <a:t>uděluje souhlas s kombinovanou výukou podle § 25a školského zákona, odvolává souhlas s kombinovanou výukou.</a:t>
            </a:r>
          </a:p>
          <a:p>
            <a:pPr lvl="1" algn="just">
              <a:lnSpc>
                <a:spcPct val="107000"/>
              </a:lnSpc>
              <a:spcAft>
                <a:spcPts val="300"/>
              </a:spcAft>
            </a:pPr>
            <a:endParaRPr lang="cs-CZ" b="1" dirty="0"/>
          </a:p>
        </p:txBody>
      </p:sp>
      <p:sp>
        <p:nvSpPr>
          <p:cNvPr id="4" name="Zástupný symbol pro číslo snímku 3">
            <a:extLst>
              <a:ext uri="{FF2B5EF4-FFF2-40B4-BE49-F238E27FC236}">
                <a16:creationId xmlns:a16="http://schemas.microsoft.com/office/drawing/2014/main" id="{9E89D844-9AFA-243C-BB9B-D90C8FA4E2F0}"/>
              </a:ext>
            </a:extLst>
          </p:cNvPr>
          <p:cNvSpPr>
            <a:spLocks noGrp="1"/>
          </p:cNvSpPr>
          <p:nvPr>
            <p:ph type="sldNum" sz="quarter" idx="12"/>
          </p:nvPr>
        </p:nvSpPr>
        <p:spPr/>
        <p:txBody>
          <a:bodyPr/>
          <a:lstStyle/>
          <a:p>
            <a:fld id="{323BD8D3-A9DD-40CB-A396-ADCE34852C74}" type="slidenum">
              <a:rPr lang="cs-CZ" smtClean="0"/>
              <a:t>11</a:t>
            </a:fld>
            <a:endParaRPr lang="cs-CZ" dirty="0"/>
          </a:p>
        </p:txBody>
      </p:sp>
    </p:spTree>
    <p:extLst>
      <p:ext uri="{BB962C8B-B14F-4D97-AF65-F5344CB8AC3E}">
        <p14:creationId xmlns:p14="http://schemas.microsoft.com/office/powerpoint/2010/main" val="2304781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6F399FE7-6C32-2936-6BF8-16D6D06702D9}"/>
              </a:ext>
            </a:extLst>
          </p:cNvPr>
          <p:cNvSpPr>
            <a:spLocks noGrp="1"/>
          </p:cNvSpPr>
          <p:nvPr>
            <p:ph idx="1"/>
          </p:nvPr>
        </p:nvSpPr>
        <p:spPr>
          <a:xfrm>
            <a:off x="729599" y="314036"/>
            <a:ext cx="10515600" cy="6059054"/>
          </a:xfrm>
        </p:spPr>
        <p:txBody>
          <a:bodyPr>
            <a:noAutofit/>
          </a:bodyPr>
          <a:lstStyle/>
          <a:p>
            <a:pPr marL="108000" lvl="0" indent="0" algn="ctr">
              <a:buNone/>
            </a:pPr>
            <a:r>
              <a:rPr lang="cs-CZ" sz="2000" b="1" dirty="0">
                <a:latin typeface="Calibri" panose="020F0502020204030204" pitchFamily="34" charset="0"/>
                <a:ea typeface="Calibri" panose="020F0502020204030204" pitchFamily="34" charset="0"/>
                <a:cs typeface="Calibri" panose="020F0502020204030204" pitchFamily="34" charset="0"/>
              </a:rPr>
              <a:t>Volební právo do školské rady:</a:t>
            </a:r>
          </a:p>
          <a:p>
            <a:pPr marL="108000" lvl="0" indent="0">
              <a:buNone/>
            </a:pPr>
            <a:endParaRPr lang="cs-CZ" sz="2000" dirty="0">
              <a:latin typeface="Calibri" panose="020F0502020204030204" pitchFamily="34" charset="0"/>
              <a:ea typeface="Calibri" panose="020F0502020204030204" pitchFamily="34" charset="0"/>
              <a:cs typeface="Calibri" panose="020F0502020204030204" pitchFamily="34" charset="0"/>
            </a:endParaRPr>
          </a:p>
          <a:p>
            <a:pPr lvl="0" algn="just"/>
            <a:r>
              <a:rPr lang="cs-CZ" sz="2000" b="1" dirty="0">
                <a:latin typeface="Calibri" panose="020F0502020204030204" pitchFamily="34" charset="0"/>
                <a:ea typeface="Calibri" panose="020F0502020204030204" pitchFamily="34" charset="0"/>
                <a:cs typeface="Calibri" panose="020F0502020204030204" pitchFamily="34" charset="0"/>
              </a:rPr>
              <a:t>Školský zákon ve skutečnosti stanoví pouze to, kdo může volit, ne to, kdo může být volen </a:t>
            </a:r>
            <a:r>
              <a:rPr lang="cs-CZ" sz="2000" dirty="0">
                <a:latin typeface="Calibri" panose="020F0502020204030204" pitchFamily="34" charset="0"/>
                <a:ea typeface="Calibri" panose="020F0502020204030204" pitchFamily="34" charset="0"/>
                <a:cs typeface="Calibri" panose="020F0502020204030204" pitchFamily="34" charset="0"/>
              </a:rPr>
              <a:t>(až na výjimky – např. ředitel školy nesmí být členem školské rady, pedagogický pracovník školy nemůže být zvolen žákovskými voliči).</a:t>
            </a:r>
          </a:p>
          <a:p>
            <a:pPr lvl="0" algn="just"/>
            <a:r>
              <a:rPr lang="cs-CZ" sz="2000" b="1" dirty="0">
                <a:latin typeface="Calibri" panose="020F0502020204030204" pitchFamily="34" charset="0"/>
                <a:ea typeface="Calibri" panose="020F0502020204030204" pitchFamily="34" charset="0"/>
                <a:cs typeface="Calibri" panose="020F0502020204030204" pitchFamily="34" charset="0"/>
              </a:rPr>
              <a:t>Protože zákon pasivní volební právo neomezuje, nesmí tak činit ani volební řád; jak žákovští voliči, tak pedagogičtí pracovníci mohou svým zástupcem zvolit kohokoli, např. advokáta, vztah ke škole není podmínkou.</a:t>
            </a:r>
          </a:p>
          <a:p>
            <a:pPr lvl="0" algn="just"/>
            <a:r>
              <a:rPr lang="cs-CZ" sz="2000" b="1" dirty="0">
                <a:latin typeface="Calibri" panose="020F0502020204030204" pitchFamily="34" charset="0"/>
                <a:ea typeface="Calibri" panose="020F0502020204030204" pitchFamily="34" charset="0"/>
                <a:cs typeface="Calibri" panose="020F0502020204030204" pitchFamily="34" charset="0"/>
              </a:rPr>
              <a:t>Pasivní volební právo (právo být volen) tedy náleží každé plně svéprávné osobě (osobě starší 18 let) + nově také nezletilým žákům dané střední školy.</a:t>
            </a:r>
          </a:p>
          <a:p>
            <a:pPr lvl="0" algn="just"/>
            <a:r>
              <a:rPr lang="cs-CZ" sz="2000" dirty="0">
                <a:latin typeface="Calibri" panose="020F0502020204030204" pitchFamily="34" charset="0"/>
                <a:ea typeface="Calibri" panose="020F0502020204030204" pitchFamily="34" charset="0"/>
                <a:cs typeface="Calibri" panose="020F0502020204030204" pitchFamily="34" charset="0"/>
              </a:rPr>
              <a:t>Volební řád může stanovit „procesní“ věci – kdy se konají volby, jak a kde se  konají, do jaké doby nejpozději přede dnem konání voleb se registrují kandidáti apod.</a:t>
            </a:r>
          </a:p>
          <a:p>
            <a:pPr lvl="0" algn="just"/>
            <a:r>
              <a:rPr lang="cs-CZ" sz="2000" b="1" dirty="0">
                <a:latin typeface="Calibri" panose="020F0502020204030204" pitchFamily="34" charset="0"/>
                <a:ea typeface="Calibri" panose="020F0502020204030204" pitchFamily="34" charset="0"/>
                <a:cs typeface="Calibri" panose="020F0502020204030204" pitchFamily="34" charset="0"/>
              </a:rPr>
              <a:t>Volební řád může stanovit i možnost elektronické volby, ale s tím, že musí být současně zajištěna i možnost fyzické volby pro voliče</a:t>
            </a:r>
            <a:r>
              <a:rPr lang="cs-CZ" sz="2000" dirty="0">
                <a:latin typeface="Calibri" panose="020F0502020204030204" pitchFamily="34" charset="0"/>
                <a:ea typeface="Calibri" panose="020F0502020204030204" pitchFamily="34" charset="0"/>
                <a:cs typeface="Calibri" panose="020F0502020204030204" pitchFamily="34" charset="0"/>
              </a:rPr>
              <a:t>, kteří z jakéhokoli důvodu nemohou nebo nechtějí elektronickou volbu použít (nikomu nelze upřít zákonné volební právo např. z důvodu, že nemá přístup do školního elektronického systému). I při elektronické volbě musejí být zajištěny základní předpoklady demokratických voleb – volby jsou rovné a přímé, a lze doporučit, aby byly tajné.</a:t>
            </a:r>
          </a:p>
        </p:txBody>
      </p:sp>
      <p:sp>
        <p:nvSpPr>
          <p:cNvPr id="4" name="Zástupný symbol pro číslo snímku 3">
            <a:extLst>
              <a:ext uri="{FF2B5EF4-FFF2-40B4-BE49-F238E27FC236}">
                <a16:creationId xmlns:a16="http://schemas.microsoft.com/office/drawing/2014/main" id="{628ECB23-F876-3D90-71B9-1260AFBE48A9}"/>
              </a:ext>
            </a:extLst>
          </p:cNvPr>
          <p:cNvSpPr>
            <a:spLocks noGrp="1"/>
          </p:cNvSpPr>
          <p:nvPr>
            <p:ph type="sldNum" sz="quarter" idx="12"/>
          </p:nvPr>
        </p:nvSpPr>
        <p:spPr/>
        <p:txBody>
          <a:bodyPr/>
          <a:lstStyle/>
          <a:p>
            <a:fld id="{5EB70F08-41D3-4C49-9139-1BF5B9A15634}" type="slidenum">
              <a:rPr lang="cs-CZ" smtClean="0"/>
              <a:t>12</a:t>
            </a:fld>
            <a:endParaRPr lang="cs-CZ"/>
          </a:p>
        </p:txBody>
      </p:sp>
    </p:spTree>
    <p:extLst>
      <p:ext uri="{BB962C8B-B14F-4D97-AF65-F5344CB8AC3E}">
        <p14:creationId xmlns:p14="http://schemas.microsoft.com/office/powerpoint/2010/main" val="2143259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A344DEB5-957E-2172-030B-E4DE111A3838}"/>
              </a:ext>
            </a:extLst>
          </p:cNvPr>
          <p:cNvSpPr>
            <a:spLocks noGrp="1"/>
          </p:cNvSpPr>
          <p:nvPr>
            <p:ph idx="1"/>
          </p:nvPr>
        </p:nvSpPr>
        <p:spPr>
          <a:xfrm>
            <a:off x="729599" y="221673"/>
            <a:ext cx="10515600" cy="6114472"/>
          </a:xfrm>
        </p:spPr>
        <p:txBody>
          <a:bodyPr>
            <a:normAutofit fontScale="92500" lnSpcReduction="20000"/>
          </a:bodyPr>
          <a:lstStyle/>
          <a:p>
            <a:pPr marL="108000" indent="0" algn="ctr">
              <a:buNone/>
            </a:pPr>
            <a:r>
              <a:rPr lang="cs-CZ" b="1" dirty="0">
                <a:latin typeface="+mn-lt"/>
                <a:ea typeface="Calibri" panose="020F0502020204030204" pitchFamily="34" charset="0"/>
                <a:cs typeface="Calibri" panose="020F0502020204030204" pitchFamily="34" charset="0"/>
              </a:rPr>
              <a:t>Kdo je žákovský volič?</a:t>
            </a:r>
          </a:p>
          <a:p>
            <a:pPr marL="108000" indent="0" algn="ctr">
              <a:buNone/>
            </a:pPr>
            <a:endParaRPr lang="cs-CZ" dirty="0">
              <a:latin typeface="+mn-lt"/>
              <a:ea typeface="Calibri" panose="020F0502020204030204" pitchFamily="34" charset="0"/>
              <a:cs typeface="Calibri" panose="020F0502020204030204" pitchFamily="34" charset="0"/>
            </a:endParaRPr>
          </a:p>
          <a:p>
            <a:pPr lvl="0" algn="just"/>
            <a:r>
              <a:rPr lang="cs-CZ" dirty="0">
                <a:latin typeface="+mn-lt"/>
                <a:ea typeface="Calibri" panose="020F0502020204030204" pitchFamily="34" charset="0"/>
                <a:cs typeface="Calibri" panose="020F0502020204030204" pitchFamily="34" charset="0"/>
              </a:rPr>
              <a:t>Jedná se o legislativní zkratku pro voliče „žákovské kurie“ – třetiny školské rady volené zákonnými zástupci, žáky a studenty (v případě vyšších odborných škol).</a:t>
            </a:r>
          </a:p>
          <a:p>
            <a:pPr algn="just"/>
            <a:r>
              <a:rPr lang="cs-CZ" b="1" dirty="0">
                <a:latin typeface="+mn-lt"/>
                <a:ea typeface="Calibri" panose="020F0502020204030204" pitchFamily="34" charset="0"/>
                <a:cs typeface="Calibri" panose="020F0502020204030204" pitchFamily="34" charset="0"/>
              </a:rPr>
              <a:t>Žákovskými voliči jsou tedy: zákonní zástupci všech nezletilých žáků, nezletilí žáci středních škol s výjimkou žáků nižšího stupně víceletého gymnázia a odpovídající části osmiletého vzdělávacího programu konzervatoře, zletilí žáci a studenti.</a:t>
            </a:r>
          </a:p>
          <a:p>
            <a:pPr algn="just"/>
            <a:r>
              <a:rPr lang="cs-CZ" b="1" dirty="0">
                <a:latin typeface="+mn-lt"/>
                <a:ea typeface="Calibri" panose="020F0502020204030204" pitchFamily="34" charset="0"/>
                <a:cs typeface="Calibri" panose="020F0502020204030204" pitchFamily="34" charset="0"/>
              </a:rPr>
              <a:t>Nově je explicitně stanoveno, že „zákonní zástupci nezletilých žáků mají společně 1 hlas za každého žáka“ → to platilo vždy</a:t>
            </a:r>
            <a:r>
              <a:rPr lang="cs-CZ" dirty="0">
                <a:latin typeface="+mn-lt"/>
                <a:ea typeface="Calibri" panose="020F0502020204030204" pitchFamily="34" charset="0"/>
                <a:cs typeface="Calibri" panose="020F0502020204030204" pitchFamily="34" charset="0"/>
              </a:rPr>
              <a:t>, s ohledem na § 865 odst. 1 občanského zákoníku (rodičovská odpovědnost náleží stejně oběma rodičům). Školy v tom často chybovaly. Volební řád nemůže stanovit, který ze zákonných zástupců může volební právo vykonávat, rozhodnutí je vždy na zákonných zástupcích.</a:t>
            </a:r>
          </a:p>
          <a:p>
            <a:r>
              <a:rPr lang="cs-CZ" dirty="0">
                <a:latin typeface="+mn-lt"/>
                <a:ea typeface="Calibri" panose="020F0502020204030204" pitchFamily="34" charset="0"/>
                <a:cs typeface="Calibri" panose="020F0502020204030204" pitchFamily="34" charset="0"/>
              </a:rPr>
              <a:t>„</a:t>
            </a:r>
            <a:r>
              <a:rPr lang="cs-CZ" b="1" dirty="0">
                <a:latin typeface="+mn-lt"/>
                <a:ea typeface="Calibri" panose="020F0502020204030204" pitchFamily="34" charset="0"/>
                <a:cs typeface="Calibri" panose="020F0502020204030204" pitchFamily="34" charset="0"/>
              </a:rPr>
              <a:t>Nové“ pravomoci členů školské rady – pouze tyto:</a:t>
            </a:r>
          </a:p>
          <a:p>
            <a:pPr lvl="2" algn="just"/>
            <a:r>
              <a:rPr lang="cs-CZ" b="1" dirty="0">
                <a:latin typeface="+mn-lt"/>
                <a:ea typeface="Calibri" panose="020F0502020204030204" pitchFamily="34" charset="0"/>
                <a:cs typeface="Calibri" panose="020F0502020204030204" pitchFamily="34" charset="0"/>
              </a:rPr>
              <a:t>Udělování souhlasu s jmenováním ředitele školy podle § 166 odst. 10 písm. b) školského zákona.</a:t>
            </a:r>
          </a:p>
          <a:p>
            <a:pPr lvl="2" algn="just"/>
            <a:r>
              <a:rPr lang="cs-CZ" b="1" dirty="0">
                <a:latin typeface="+mn-lt"/>
                <a:ea typeface="Calibri" panose="020F0502020204030204" pitchFamily="34" charset="0"/>
                <a:cs typeface="Calibri" panose="020F0502020204030204" pitchFamily="34" charset="0"/>
              </a:rPr>
              <a:t>Udělování a odvolávání souhlasu s kombinovanou výukou.</a:t>
            </a:r>
          </a:p>
          <a:p>
            <a:pPr marL="144000" lvl="1" indent="0" algn="just">
              <a:buNone/>
            </a:pPr>
            <a:endParaRPr lang="cs-CZ" dirty="0">
              <a:latin typeface="+mn-lt"/>
              <a:ea typeface="Calibri" panose="020F0502020204030204" pitchFamily="34" charset="0"/>
              <a:cs typeface="Calibri" panose="020F0502020204030204" pitchFamily="34" charset="0"/>
            </a:endParaRPr>
          </a:p>
          <a:p>
            <a:pPr marL="429750" lvl="1" indent="-285750" algn="just"/>
            <a:r>
              <a:rPr lang="cs-CZ" dirty="0">
                <a:latin typeface="+mn-lt"/>
                <a:ea typeface="Calibri" panose="020F0502020204030204" pitchFamily="34" charset="0"/>
                <a:cs typeface="Calibri" panose="020F0502020204030204" pitchFamily="34" charset="0"/>
              </a:rPr>
              <a:t>Ostatní tzv. nové pravomoci v novele jsou jen explicitním zdůrazněním pravomocí, které školská rada ve skutečnosti měla vždy (což vyplývalo z její povahy jakožto orgánu školní samosprávy), ale ne vždy si toho byla školská rada vědoma, popřípadě jí ředitel školy tyto pravomoci upíral s tím, že školský zákon tyto pravomoci nezmiňuje.</a:t>
            </a:r>
          </a:p>
          <a:p>
            <a:pPr marL="429750" lvl="1" indent="-285750" algn="just"/>
            <a:endParaRPr lang="cs-CZ" dirty="0">
              <a:latin typeface="+mn-lt"/>
              <a:ea typeface="Calibri" panose="020F0502020204030204" pitchFamily="34" charset="0"/>
              <a:cs typeface="Calibri" panose="020F0502020204030204" pitchFamily="34" charset="0"/>
            </a:endParaRPr>
          </a:p>
          <a:p>
            <a:pPr marL="429750" lvl="1" indent="-285750" algn="just"/>
            <a:r>
              <a:rPr lang="cs-CZ" dirty="0">
                <a:latin typeface="+mn-lt"/>
              </a:rPr>
              <a:t>Např. nové zakotvení toho, že školská rada „projednává podněty, oznámení a stížnosti týkající se zejména vzdělávání a poskytování školských služeb“ je pouze odrazem toho, že školská rada „podává podněty a oznámení řediteli školy, zřizovateli, orgánům vykonávajícím státní správu ve školství a dalším orgánům státní správy“ →</a:t>
            </a:r>
            <a:r>
              <a:rPr lang="cs-CZ" dirty="0">
                <a:latin typeface="+mn-lt"/>
                <a:cs typeface="Roboto" panose="02000000000000000000" pitchFamily="2" charset="0"/>
              </a:rPr>
              <a:t> pokud má rada podat nějaký podnět, musí jej logicky nejprve projednat a jeho podání schválit.</a:t>
            </a:r>
          </a:p>
          <a:p>
            <a:pPr marL="429750" lvl="1" indent="-285750" algn="just"/>
            <a:endParaRPr lang="cs-CZ" sz="1800" dirty="0">
              <a:latin typeface="Calibri" panose="020F0502020204030204" pitchFamily="34" charset="0"/>
              <a:ea typeface="Calibri" panose="020F0502020204030204" pitchFamily="34" charset="0"/>
              <a:cs typeface="Calibri" panose="020F0502020204030204" pitchFamily="34" charset="0"/>
            </a:endParaRPr>
          </a:p>
        </p:txBody>
      </p:sp>
      <p:sp>
        <p:nvSpPr>
          <p:cNvPr id="4" name="Zástupný symbol pro číslo snímku 3">
            <a:extLst>
              <a:ext uri="{FF2B5EF4-FFF2-40B4-BE49-F238E27FC236}">
                <a16:creationId xmlns:a16="http://schemas.microsoft.com/office/drawing/2014/main" id="{A6FFC2DD-BE18-82E1-3CF9-91578C7F3F5B}"/>
              </a:ext>
            </a:extLst>
          </p:cNvPr>
          <p:cNvSpPr>
            <a:spLocks noGrp="1"/>
          </p:cNvSpPr>
          <p:nvPr>
            <p:ph type="sldNum" sz="quarter" idx="12"/>
          </p:nvPr>
        </p:nvSpPr>
        <p:spPr/>
        <p:txBody>
          <a:bodyPr/>
          <a:lstStyle/>
          <a:p>
            <a:fld id="{5EB70F08-41D3-4C49-9139-1BF5B9A15634}" type="slidenum">
              <a:rPr lang="cs-CZ" smtClean="0"/>
              <a:t>13</a:t>
            </a:fld>
            <a:endParaRPr lang="cs-CZ" dirty="0"/>
          </a:p>
        </p:txBody>
      </p:sp>
    </p:spTree>
    <p:extLst>
      <p:ext uri="{BB962C8B-B14F-4D97-AF65-F5344CB8AC3E}">
        <p14:creationId xmlns:p14="http://schemas.microsoft.com/office/powerpoint/2010/main" val="3536449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1575F813-95D5-29F5-0FBC-906523C5F555}"/>
              </a:ext>
            </a:extLst>
          </p:cNvPr>
          <p:cNvSpPr>
            <a:spLocks noGrp="1"/>
          </p:cNvSpPr>
          <p:nvPr>
            <p:ph idx="1"/>
          </p:nvPr>
        </p:nvSpPr>
        <p:spPr>
          <a:xfrm>
            <a:off x="729599" y="664234"/>
            <a:ext cx="10515600" cy="5512729"/>
          </a:xfrm>
        </p:spPr>
        <p:txBody>
          <a:bodyPr>
            <a:normAutofit/>
          </a:bodyPr>
          <a:lstStyle/>
          <a:p>
            <a:pPr algn="just"/>
            <a:r>
              <a:rPr lang="cs-CZ" sz="1800" b="1" dirty="0">
                <a:latin typeface="Calibri" panose="020F0502020204030204" pitchFamily="34" charset="0"/>
                <a:ea typeface="Calibri" panose="020F0502020204030204" pitchFamily="34" charset="0"/>
                <a:cs typeface="Calibri" panose="020F0502020204030204" pitchFamily="34" charset="0"/>
              </a:rPr>
              <a:t>Skutečnost, že ředitel školy poskytne školské radě přístup „k informacím o rozpočtu a hospodaření právnické osoby“ odpovídá tomu, že školská rada projednává návrh rozpočtu právnické osoby na další rok a navrhuje opatření ke zlepšení hospodaření </a:t>
            </a:r>
            <a:r>
              <a:rPr lang="cs-CZ" sz="1800" dirty="0">
                <a:latin typeface="Calibri" panose="020F0502020204030204" pitchFamily="34" charset="0"/>
                <a:ea typeface="Calibri" panose="020F0502020204030204" pitchFamily="34" charset="0"/>
                <a:cs typeface="Calibri" panose="020F0502020204030204" pitchFamily="34" charset="0"/>
              </a:rPr>
              <a:t>→ nutné kvůli rozdílným pojmům „škola“ a „právnická osoba vykonávající činnost školy“.</a:t>
            </a:r>
          </a:p>
          <a:p>
            <a:pPr algn="just"/>
            <a:r>
              <a:rPr lang="cs-CZ" sz="1800" dirty="0">
                <a:latin typeface="Calibri" panose="020F0502020204030204" pitchFamily="34" charset="0"/>
                <a:ea typeface="Calibri" panose="020F0502020204030204" pitchFamily="34" charset="0"/>
                <a:cs typeface="Calibri" panose="020F0502020204030204" pitchFamily="34" charset="0"/>
              </a:rPr>
              <a:t>Totéž např. u činnosti ČŠI – školská rada vždy projednávala inspekční zprávy, nedává tedy smysl, aby neprojednávala taktéž protokoly o kontrole a výsledky šetření ČŠI (další formy inspekční činnosti).</a:t>
            </a:r>
          </a:p>
          <a:p>
            <a:pPr marL="108000" indent="0" algn="just">
              <a:buNone/>
            </a:pPr>
            <a:endParaRPr lang="cs-CZ" sz="1800" dirty="0">
              <a:latin typeface="Calibri" panose="020F0502020204030204" pitchFamily="34" charset="0"/>
              <a:ea typeface="Calibri" panose="020F0502020204030204" pitchFamily="34" charset="0"/>
              <a:cs typeface="Calibri" panose="020F0502020204030204" pitchFamily="34" charset="0"/>
            </a:endParaRPr>
          </a:p>
          <a:p>
            <a:pPr algn="just"/>
            <a:r>
              <a:rPr lang="cs-CZ" sz="1800" dirty="0">
                <a:latin typeface="Calibri" panose="020F0502020204030204" pitchFamily="34" charset="0"/>
                <a:ea typeface="Calibri" panose="020F0502020204030204" pitchFamily="34" charset="0"/>
                <a:cs typeface="Calibri" panose="020F0502020204030204" pitchFamily="34" charset="0"/>
              </a:rPr>
              <a:t>„Výsledek šetření“ ČŠI: zjednodušený postup pro šetření stížností.</a:t>
            </a:r>
          </a:p>
          <a:p>
            <a:pPr lvl="2" algn="just"/>
            <a:r>
              <a:rPr lang="cs-CZ" sz="1600" dirty="0">
                <a:latin typeface="Calibri" panose="020F0502020204030204" pitchFamily="34" charset="0"/>
                <a:ea typeface="Calibri" panose="020F0502020204030204" pitchFamily="34" charset="0"/>
                <a:cs typeface="Calibri" panose="020F0502020204030204" pitchFamily="34" charset="0"/>
              </a:rPr>
              <a:t>V zásadě jde o zákonem blíže neupravený postup, při kterém ČŠI nepostupuje podle kontrolního řádu.</a:t>
            </a:r>
          </a:p>
          <a:p>
            <a:pPr lvl="2" algn="just"/>
            <a:r>
              <a:rPr lang="cs-CZ" sz="1600" dirty="0">
                <a:latin typeface="Calibri" panose="020F0502020204030204" pitchFamily="34" charset="0"/>
                <a:ea typeface="Calibri" panose="020F0502020204030204" pitchFamily="34" charset="0"/>
                <a:cs typeface="Calibri" panose="020F0502020204030204" pitchFamily="34" charset="0"/>
              </a:rPr>
              <a:t>„Výsledek šetření“ předává ČŠI zřizovateli.</a:t>
            </a:r>
          </a:p>
          <a:p>
            <a:pPr marL="432000" lvl="2" indent="0" algn="just">
              <a:buNone/>
            </a:pPr>
            <a:endParaRPr lang="cs-CZ" sz="1800" dirty="0">
              <a:latin typeface="Calibri" panose="020F0502020204030204" pitchFamily="34" charset="0"/>
              <a:ea typeface="Calibri" panose="020F0502020204030204" pitchFamily="34" charset="0"/>
              <a:cs typeface="Calibri" panose="020F0502020204030204" pitchFamily="34" charset="0"/>
            </a:endParaRPr>
          </a:p>
          <a:p>
            <a:pPr marL="486900" lvl="1" indent="-342900" algn="just"/>
            <a:r>
              <a:rPr lang="cs-CZ" sz="1800" dirty="0">
                <a:latin typeface="Calibri" panose="020F0502020204030204" pitchFamily="34" charset="0"/>
                <a:ea typeface="Calibri" panose="020F0502020204030204" pitchFamily="34" charset="0"/>
                <a:cs typeface="Calibri" panose="020F0502020204030204" pitchFamily="34" charset="0"/>
              </a:rPr>
              <a:t>Dřívější úprava ovšem v případě školské rady zmiňovala pouze projednání „inspekčních zpráv“ – přitom školská rada jako orgán školní samosprávy by měla mít informace ke stížnostem týkajícím se vzdělávání či správy školy.</a:t>
            </a:r>
          </a:p>
          <a:p>
            <a:pPr marL="144000" lvl="1" indent="0" algn="just">
              <a:buNone/>
            </a:pPr>
            <a:endParaRPr lang="cs-CZ" sz="1800" dirty="0">
              <a:latin typeface="Calibri" panose="020F0502020204030204" pitchFamily="34" charset="0"/>
              <a:ea typeface="Calibri" panose="020F0502020204030204" pitchFamily="34" charset="0"/>
              <a:cs typeface="Calibri" panose="020F0502020204030204" pitchFamily="34" charset="0"/>
            </a:endParaRPr>
          </a:p>
          <a:p>
            <a:pPr marL="486900" lvl="1" indent="-342900" algn="just"/>
            <a:r>
              <a:rPr lang="cs-CZ" sz="1800" b="1" dirty="0">
                <a:latin typeface="Calibri" panose="020F0502020204030204" pitchFamily="34" charset="0"/>
                <a:ea typeface="Calibri" panose="020F0502020204030204" pitchFamily="34" charset="0"/>
                <a:cs typeface="Calibri" panose="020F0502020204030204" pitchFamily="34" charset="0"/>
              </a:rPr>
              <a:t>Nově je tedy zřizovatel prostřednictvím svých zástupců ve školské radě povinen „výsledek šetření“ školské radě předložit k projednání, která může k tomuto výsledku šetření zaujmout stanovisko, případně sama ve věci podat další podnět nebo oznámení.</a:t>
            </a:r>
          </a:p>
        </p:txBody>
      </p:sp>
      <p:sp>
        <p:nvSpPr>
          <p:cNvPr id="4" name="Zástupný symbol pro číslo snímku 3">
            <a:extLst>
              <a:ext uri="{FF2B5EF4-FFF2-40B4-BE49-F238E27FC236}">
                <a16:creationId xmlns:a16="http://schemas.microsoft.com/office/drawing/2014/main" id="{9558D540-FD6C-7756-1C80-76CE3D14FE57}"/>
              </a:ext>
            </a:extLst>
          </p:cNvPr>
          <p:cNvSpPr>
            <a:spLocks noGrp="1"/>
          </p:cNvSpPr>
          <p:nvPr>
            <p:ph type="sldNum" sz="quarter" idx="12"/>
          </p:nvPr>
        </p:nvSpPr>
        <p:spPr/>
        <p:txBody>
          <a:bodyPr/>
          <a:lstStyle/>
          <a:p>
            <a:fld id="{5EB70F08-41D3-4C49-9139-1BF5B9A15634}" type="slidenum">
              <a:rPr lang="cs-CZ" smtClean="0"/>
              <a:t>14</a:t>
            </a:fld>
            <a:endParaRPr lang="cs-CZ" dirty="0"/>
          </a:p>
        </p:txBody>
      </p:sp>
    </p:spTree>
    <p:extLst>
      <p:ext uri="{BB962C8B-B14F-4D97-AF65-F5344CB8AC3E}">
        <p14:creationId xmlns:p14="http://schemas.microsoft.com/office/powerpoint/2010/main" val="1689589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04E94BEA-4D7D-1F05-E691-E17887370798}"/>
              </a:ext>
            </a:extLst>
          </p:cNvPr>
          <p:cNvSpPr>
            <a:spLocks noGrp="1"/>
          </p:cNvSpPr>
          <p:nvPr>
            <p:ph idx="1"/>
          </p:nvPr>
        </p:nvSpPr>
        <p:spPr>
          <a:xfrm>
            <a:off x="729599" y="854015"/>
            <a:ext cx="10515600" cy="5322948"/>
          </a:xfrm>
        </p:spPr>
        <p:txBody>
          <a:bodyPr/>
          <a:lstStyle/>
          <a:p>
            <a:pPr algn="just"/>
            <a:r>
              <a:rPr lang="cs-CZ" sz="1800" b="1" dirty="0">
                <a:latin typeface="Calibri" panose="020F0502020204030204" pitchFamily="34" charset="0"/>
                <a:ea typeface="Calibri" panose="020F0502020204030204" pitchFamily="34" charset="0"/>
                <a:cs typeface="Calibri" panose="020F0502020204030204" pitchFamily="34" charset="0"/>
              </a:rPr>
              <a:t>Nový důvod zániku funkce zástupce žákovských voličů: dnem, kdy se tento zástupce stane pedagogickým pracovníkem školy </a:t>
            </a:r>
            <a:r>
              <a:rPr lang="cs-CZ" sz="1800" dirty="0">
                <a:latin typeface="Calibri" panose="020F0502020204030204" pitchFamily="34" charset="0"/>
                <a:ea typeface="Calibri" panose="020F0502020204030204" pitchFamily="34" charset="0"/>
                <a:cs typeface="Calibri" panose="020F0502020204030204" pitchFamily="34" charset="0"/>
              </a:rPr>
              <a:t>→ vyskytly se případy, kdy se osoba zvolená v „žákovské kurii“ stala na škole asistentem pedagoga, přičemž kdyby byla pedagogickým pracovníkem už před volbou, nesměla by v žákovské kurii kandidovat, avšak uzavření pracovněprávního vztahu pedagogického pracovníka po zvolení dosud nebylo důvodem zániku funkce ve školské radě.</a:t>
            </a:r>
          </a:p>
          <a:p>
            <a:pPr marL="108000" indent="0">
              <a:buNone/>
            </a:pPr>
            <a:endParaRPr lang="cs-CZ" sz="1800" dirty="0">
              <a:latin typeface="Calibri" panose="020F0502020204030204" pitchFamily="34" charset="0"/>
              <a:ea typeface="Calibri" panose="020F0502020204030204" pitchFamily="34" charset="0"/>
              <a:cs typeface="Calibri" panose="020F0502020204030204" pitchFamily="34" charset="0"/>
            </a:endParaRPr>
          </a:p>
          <a:p>
            <a:r>
              <a:rPr lang="cs-CZ" sz="1800" b="1" dirty="0">
                <a:latin typeface="Calibri" panose="020F0502020204030204" pitchFamily="34" charset="0"/>
                <a:ea typeface="Calibri" panose="020F0502020204030204" pitchFamily="34" charset="0"/>
                <a:cs typeface="Calibri" panose="020F0502020204030204" pitchFamily="34" charset="0"/>
              </a:rPr>
              <a:t>Nově ředitel školy zveřejní způsobem umožňujícím dálkový přístup:</a:t>
            </a:r>
          </a:p>
          <a:p>
            <a:pPr lvl="2"/>
            <a:r>
              <a:rPr lang="cs-CZ" sz="1800" b="1" dirty="0">
                <a:latin typeface="Calibri" panose="020F0502020204030204" pitchFamily="34" charset="0"/>
                <a:ea typeface="Calibri" panose="020F0502020204030204" pitchFamily="34" charset="0"/>
                <a:cs typeface="Calibri" panose="020F0502020204030204" pitchFamily="34" charset="0"/>
              </a:rPr>
              <a:t>volební řád školské rady,</a:t>
            </a:r>
          </a:p>
          <a:p>
            <a:pPr lvl="2"/>
            <a:r>
              <a:rPr lang="cs-CZ" sz="1800" b="1" dirty="0">
                <a:latin typeface="Calibri" panose="020F0502020204030204" pitchFamily="34" charset="0"/>
                <a:ea typeface="Calibri" panose="020F0502020204030204" pitchFamily="34" charset="0"/>
                <a:cs typeface="Calibri" panose="020F0502020204030204" pitchFamily="34" charset="0"/>
              </a:rPr>
              <a:t>složení školské rady a</a:t>
            </a:r>
          </a:p>
          <a:p>
            <a:pPr lvl="2"/>
            <a:r>
              <a:rPr lang="cs-CZ" sz="1800" b="1" dirty="0">
                <a:latin typeface="Calibri" panose="020F0502020204030204" pitchFamily="34" charset="0"/>
                <a:ea typeface="Calibri" panose="020F0502020204030204" pitchFamily="34" charset="0"/>
                <a:cs typeface="Calibri" panose="020F0502020204030204" pitchFamily="34" charset="0"/>
              </a:rPr>
              <a:t>způsob podávání podnětů, oznámení a stížností školské radě.</a:t>
            </a:r>
          </a:p>
          <a:p>
            <a:pPr marL="144000" lvl="1" indent="0">
              <a:buNone/>
            </a:pPr>
            <a:endParaRPr lang="cs-CZ" sz="1800" dirty="0">
              <a:latin typeface="Calibri" panose="020F0502020204030204" pitchFamily="34" charset="0"/>
              <a:ea typeface="Calibri" panose="020F0502020204030204" pitchFamily="34" charset="0"/>
              <a:cs typeface="Calibri" panose="020F0502020204030204" pitchFamily="34" charset="0"/>
            </a:endParaRPr>
          </a:p>
          <a:p>
            <a:pPr marL="486900" lvl="1" indent="-342900" algn="just"/>
            <a:r>
              <a:rPr lang="cs-CZ" sz="1800" b="1" dirty="0">
                <a:latin typeface="Calibri" panose="020F0502020204030204" pitchFamily="34" charset="0"/>
                <a:ea typeface="Calibri" panose="020F0502020204030204" pitchFamily="34" charset="0"/>
                <a:cs typeface="Calibri" panose="020F0502020204030204" pitchFamily="34" charset="0"/>
              </a:rPr>
              <a:t>Volební řád: vydává jej zřizovatel, ředitel pouze zveřejňuje.</a:t>
            </a:r>
          </a:p>
          <a:p>
            <a:pPr marL="486900" lvl="1" indent="-342900" algn="just"/>
            <a:r>
              <a:rPr lang="cs-CZ" sz="1800" b="1" dirty="0">
                <a:latin typeface="Calibri" panose="020F0502020204030204" pitchFamily="34" charset="0"/>
                <a:ea typeface="Calibri" panose="020F0502020204030204" pitchFamily="34" charset="0"/>
                <a:cs typeface="Calibri" panose="020F0502020204030204" pitchFamily="34" charset="0"/>
              </a:rPr>
              <a:t>Složení školské rady – kdo je členem školské rady a v jaké „kurii“. Je třeba aktualizovat v případě změn.</a:t>
            </a:r>
          </a:p>
          <a:p>
            <a:pPr marL="486900" lvl="1" indent="-342900" algn="just"/>
            <a:r>
              <a:rPr lang="cs-CZ" sz="1800" b="1" dirty="0">
                <a:latin typeface="Calibri" panose="020F0502020204030204" pitchFamily="34" charset="0"/>
                <a:ea typeface="Calibri" panose="020F0502020204030204" pitchFamily="34" charset="0"/>
                <a:cs typeface="Calibri" panose="020F0502020204030204" pitchFamily="34" charset="0"/>
              </a:rPr>
              <a:t>Způsob podávání podnětů – tj. zda fyzicky nebo elektronicky, a na jaké adrese, případně včetně dalších instrukcí (např. formulář).</a:t>
            </a:r>
          </a:p>
          <a:p>
            <a:pPr marL="108000" indent="0" algn="just">
              <a:buNone/>
            </a:pPr>
            <a:endParaRPr lang="cs-CZ" sz="1800" dirty="0">
              <a:latin typeface="Calibri" panose="020F0502020204030204" pitchFamily="34" charset="0"/>
              <a:ea typeface="Calibri" panose="020F0502020204030204" pitchFamily="34" charset="0"/>
              <a:cs typeface="Calibri" panose="020F0502020204030204" pitchFamily="34" charset="0"/>
            </a:endParaRPr>
          </a:p>
          <a:p>
            <a:pPr lvl="2"/>
            <a:endParaRPr lang="cs-CZ" dirty="0"/>
          </a:p>
        </p:txBody>
      </p:sp>
      <p:sp>
        <p:nvSpPr>
          <p:cNvPr id="4" name="Zástupný symbol pro číslo snímku 3">
            <a:extLst>
              <a:ext uri="{FF2B5EF4-FFF2-40B4-BE49-F238E27FC236}">
                <a16:creationId xmlns:a16="http://schemas.microsoft.com/office/drawing/2014/main" id="{50B826E1-BAF7-4F88-BC32-ABE88BA2D6C6}"/>
              </a:ext>
            </a:extLst>
          </p:cNvPr>
          <p:cNvSpPr>
            <a:spLocks noGrp="1"/>
          </p:cNvSpPr>
          <p:nvPr>
            <p:ph type="sldNum" sz="quarter" idx="12"/>
          </p:nvPr>
        </p:nvSpPr>
        <p:spPr/>
        <p:txBody>
          <a:bodyPr/>
          <a:lstStyle/>
          <a:p>
            <a:fld id="{5EB70F08-41D3-4C49-9139-1BF5B9A15634}" type="slidenum">
              <a:rPr lang="cs-CZ" smtClean="0"/>
              <a:t>15</a:t>
            </a:fld>
            <a:endParaRPr lang="cs-CZ" dirty="0"/>
          </a:p>
        </p:txBody>
      </p:sp>
    </p:spTree>
    <p:extLst>
      <p:ext uri="{BB962C8B-B14F-4D97-AF65-F5344CB8AC3E}">
        <p14:creationId xmlns:p14="http://schemas.microsoft.com/office/powerpoint/2010/main" val="2504387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ACA0559A-59C9-1A2D-7685-731970056D72}"/>
              </a:ext>
            </a:extLst>
          </p:cNvPr>
          <p:cNvSpPr>
            <a:spLocks noGrp="1"/>
          </p:cNvSpPr>
          <p:nvPr>
            <p:ph idx="1"/>
          </p:nvPr>
        </p:nvSpPr>
        <p:spPr>
          <a:xfrm>
            <a:off x="729599" y="775699"/>
            <a:ext cx="10515600" cy="5401264"/>
          </a:xfrm>
        </p:spPr>
        <p:txBody>
          <a:bodyPr>
            <a:normAutofit fontScale="92500" lnSpcReduction="20000"/>
          </a:bodyPr>
          <a:lstStyle/>
          <a:p>
            <a:pPr marL="108000" lvl="0" indent="0" algn="ctr">
              <a:buNone/>
            </a:pPr>
            <a:r>
              <a:rPr lang="cs-CZ" sz="2000" b="1" dirty="0">
                <a:latin typeface="Calibri" panose="020F0502020204030204" pitchFamily="34" charset="0"/>
                <a:ea typeface="Calibri" panose="020F0502020204030204" pitchFamily="34" charset="0"/>
                <a:cs typeface="Calibri" panose="020F0502020204030204" pitchFamily="34" charset="0"/>
              </a:rPr>
              <a:t>Otázka mlčenlivosti:</a:t>
            </a:r>
          </a:p>
          <a:p>
            <a:pPr lvl="1" algn="just"/>
            <a:endParaRPr lang="cs-CZ" sz="2000" dirty="0">
              <a:latin typeface="Calibri" panose="020F0502020204030204" pitchFamily="34" charset="0"/>
              <a:ea typeface="Calibri" panose="020F0502020204030204" pitchFamily="34" charset="0"/>
              <a:cs typeface="Calibri" panose="020F0502020204030204" pitchFamily="34" charset="0"/>
            </a:endParaRPr>
          </a:p>
          <a:p>
            <a:pPr lvl="1" algn="just"/>
            <a:r>
              <a:rPr lang="cs-CZ" dirty="0">
                <a:latin typeface="Calibri" panose="020F0502020204030204" pitchFamily="34" charset="0"/>
                <a:ea typeface="Calibri" panose="020F0502020204030204" pitchFamily="34" charset="0"/>
                <a:cs typeface="Calibri" panose="020F0502020204030204" pitchFamily="34" charset="0"/>
              </a:rPr>
              <a:t>Školská rada není správním orgánem, ale orgánem školní samosprávy, takže žádnou povinnou mlčenlivost o věcech, o kterých se členové školské rady z důvodu výkonu funkce dozvědí, právní předpisy neznají.</a:t>
            </a:r>
          </a:p>
          <a:p>
            <a:pPr marL="108000" lvl="1" indent="0" algn="just">
              <a:buNone/>
            </a:pPr>
            <a:endParaRPr lang="cs-CZ" dirty="0">
              <a:latin typeface="Calibri" panose="020F0502020204030204" pitchFamily="34" charset="0"/>
              <a:ea typeface="Calibri" panose="020F0502020204030204" pitchFamily="34" charset="0"/>
              <a:cs typeface="Calibri" panose="020F0502020204030204" pitchFamily="34" charset="0"/>
            </a:endParaRPr>
          </a:p>
          <a:p>
            <a:pPr lvl="1" algn="just"/>
            <a:r>
              <a:rPr lang="cs-CZ" dirty="0">
                <a:latin typeface="Calibri" panose="020F0502020204030204" pitchFamily="34" charset="0"/>
                <a:ea typeface="Calibri" panose="020F0502020204030204" pitchFamily="34" charset="0"/>
                <a:cs typeface="Calibri" panose="020F0502020204030204" pitchFamily="34" charset="0"/>
              </a:rPr>
              <a:t>I kdyby si takovou povinnost školská rada schválila obecně v jednacím řádu (který si na svém prvním zasedání sama stanoví a přijme v souladu s § 167 odst. 7 školského zákona) nebo vždy ad hoc v případě některých jednání, v rámci školní samosprávy nelze porušení této povinnosti sankcionovat.</a:t>
            </a:r>
          </a:p>
          <a:p>
            <a:pPr marL="108000" lvl="1" indent="0" algn="just">
              <a:buNone/>
            </a:pPr>
            <a:endParaRPr lang="cs-CZ" dirty="0">
              <a:latin typeface="Calibri" panose="020F0502020204030204" pitchFamily="34" charset="0"/>
              <a:ea typeface="Calibri" panose="020F0502020204030204" pitchFamily="34" charset="0"/>
              <a:cs typeface="Calibri" panose="020F0502020204030204" pitchFamily="34" charset="0"/>
            </a:endParaRPr>
          </a:p>
          <a:p>
            <a:pPr lvl="1" algn="just"/>
            <a:r>
              <a:rPr lang="cs-CZ" dirty="0">
                <a:latin typeface="Calibri" panose="020F0502020204030204" pitchFamily="34" charset="0"/>
                <a:ea typeface="Calibri" panose="020F0502020204030204" pitchFamily="34" charset="0"/>
                <a:cs typeface="Calibri" panose="020F0502020204030204" pitchFamily="34" charset="0"/>
              </a:rPr>
              <a:t>Nicméně platí, že každý je povinen dodržovat právní předpisy a za případné protiprávní jednání nese právní odpovědnost</a:t>
            </a:r>
          </a:p>
          <a:p>
            <a:pPr marL="108000" lvl="1" indent="0" algn="just">
              <a:buNone/>
            </a:pPr>
            <a:endParaRPr lang="cs-CZ" dirty="0">
              <a:latin typeface="Calibri" panose="020F0502020204030204" pitchFamily="34" charset="0"/>
              <a:ea typeface="Calibri" panose="020F0502020204030204" pitchFamily="34" charset="0"/>
              <a:cs typeface="Calibri" panose="020F0502020204030204" pitchFamily="34" charset="0"/>
            </a:endParaRPr>
          </a:p>
          <a:p>
            <a:pPr lvl="0" algn="just"/>
            <a:r>
              <a:rPr lang="cs-CZ" dirty="0">
                <a:latin typeface="Calibri" panose="020F0502020204030204" pitchFamily="34" charset="0"/>
                <a:ea typeface="Calibri" panose="020F0502020204030204" pitchFamily="34" charset="0"/>
                <a:cs typeface="Calibri" panose="020F0502020204030204" pitchFamily="34" charset="0"/>
              </a:rPr>
              <a:t>Podle § 81 občanského zákoníku je chráněna osobnost člověka, včetně všech jeho přirozených práv. Ochrany požívají zejména život a důstojnost člověka, jeho zdraví a právo žít v příznivém životním prostředí, jeho vážnost, čest, soukromí a jeho projevy osobní povahy.</a:t>
            </a:r>
          </a:p>
          <a:p>
            <a:pPr lvl="0" algn="just"/>
            <a:r>
              <a:rPr lang="cs-CZ" dirty="0">
                <a:latin typeface="Calibri" panose="020F0502020204030204" pitchFamily="34" charset="0"/>
                <a:ea typeface="Calibri" panose="020F0502020204030204" pitchFamily="34" charset="0"/>
                <a:cs typeface="Calibri" panose="020F0502020204030204" pitchFamily="34" charset="0"/>
              </a:rPr>
              <a:t>Podle § 82 občanského zákoníku člověk, jehož osobnost byla dotčena, má právo domáhat se toho, aby bylo od neoprávněného zásahu upuštěno nebo aby byl odstraněn jeho následek.</a:t>
            </a:r>
          </a:p>
          <a:p>
            <a:pPr lvl="0" algn="just"/>
            <a:r>
              <a:rPr lang="cs-CZ" dirty="0">
                <a:latin typeface="Calibri" panose="020F0502020204030204" pitchFamily="34" charset="0"/>
                <a:ea typeface="Calibri" panose="020F0502020204030204" pitchFamily="34" charset="0"/>
                <a:cs typeface="Calibri" panose="020F0502020204030204" pitchFamily="34" charset="0"/>
              </a:rPr>
              <a:t>Dále je třeba vést v patrnosti, že podle GDPR jakékoli zpřístupnění či šíření (zveřejnění) osobních údajů podléhá souhlasu dotčené osoby, nevyplývá-li z právních předpisů jinak.</a:t>
            </a:r>
          </a:p>
          <a:p>
            <a:pPr algn="just"/>
            <a:r>
              <a:rPr lang="cs-CZ" dirty="0">
                <a:latin typeface="Calibri" panose="020F0502020204030204" pitchFamily="34" charset="0"/>
                <a:ea typeface="Calibri" panose="020F0502020204030204" pitchFamily="34" charset="0"/>
                <a:cs typeface="Calibri" panose="020F0502020204030204" pitchFamily="34" charset="0"/>
              </a:rPr>
              <a:t>Každý člen školské rady proto musí pečlivě vážit, jak zacházet s informacemi, které se během výkonu funkce dozví, aby se jejich šířením nedopustil protiprávního jednání, zejména v případě osobních údajů či informací jinak chráněných (např. předčasným zveřejněním podmínek připravovaného výběrového řízení).</a:t>
            </a:r>
          </a:p>
        </p:txBody>
      </p:sp>
      <p:sp>
        <p:nvSpPr>
          <p:cNvPr id="4" name="Zástupný symbol pro číslo snímku 3">
            <a:extLst>
              <a:ext uri="{FF2B5EF4-FFF2-40B4-BE49-F238E27FC236}">
                <a16:creationId xmlns:a16="http://schemas.microsoft.com/office/drawing/2014/main" id="{79FA5342-DBEC-8313-6198-20FC232AA4B7}"/>
              </a:ext>
            </a:extLst>
          </p:cNvPr>
          <p:cNvSpPr>
            <a:spLocks noGrp="1"/>
          </p:cNvSpPr>
          <p:nvPr>
            <p:ph type="sldNum" sz="quarter" idx="12"/>
          </p:nvPr>
        </p:nvSpPr>
        <p:spPr/>
        <p:txBody>
          <a:bodyPr/>
          <a:lstStyle/>
          <a:p>
            <a:fld id="{5EB70F08-41D3-4C49-9139-1BF5B9A15634}" type="slidenum">
              <a:rPr lang="cs-CZ" smtClean="0"/>
              <a:t>16</a:t>
            </a:fld>
            <a:endParaRPr lang="cs-CZ"/>
          </a:p>
        </p:txBody>
      </p:sp>
    </p:spTree>
    <p:extLst>
      <p:ext uri="{BB962C8B-B14F-4D97-AF65-F5344CB8AC3E}">
        <p14:creationId xmlns:p14="http://schemas.microsoft.com/office/powerpoint/2010/main" val="6544408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E2E3C-3F13-6535-86D2-DA2F8EA9802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9371488-12E2-8875-D60A-D5DEACA20D77}"/>
              </a:ext>
            </a:extLst>
          </p:cNvPr>
          <p:cNvSpPr>
            <a:spLocks noGrp="1"/>
          </p:cNvSpPr>
          <p:nvPr>
            <p:ph type="title"/>
          </p:nvPr>
        </p:nvSpPr>
        <p:spPr>
          <a:xfrm>
            <a:off x="729599" y="580894"/>
            <a:ext cx="10838170" cy="539246"/>
          </a:xfrm>
        </p:spPr>
        <p:txBody>
          <a:bodyPr>
            <a:normAutofit fontScale="90000"/>
          </a:bodyPr>
          <a:lstStyle/>
          <a:p>
            <a:r>
              <a:rPr lang="cs-CZ" sz="3200" b="1" dirty="0">
                <a:latin typeface="+mn-lt"/>
              </a:rPr>
              <a:t>Vybrané změny: </a:t>
            </a:r>
            <a:br>
              <a:rPr lang="cs-CZ" sz="2400" dirty="0">
                <a:latin typeface="+mn-lt"/>
              </a:rPr>
            </a:br>
            <a:endParaRPr lang="cs-CZ" dirty="0"/>
          </a:p>
        </p:txBody>
      </p:sp>
      <p:sp>
        <p:nvSpPr>
          <p:cNvPr id="3" name="Zástupný obsah 2">
            <a:extLst>
              <a:ext uri="{FF2B5EF4-FFF2-40B4-BE49-F238E27FC236}">
                <a16:creationId xmlns:a16="http://schemas.microsoft.com/office/drawing/2014/main" id="{89C5DADE-C70C-CBF9-CC9C-0CEEB7A6BDEF}"/>
              </a:ext>
            </a:extLst>
          </p:cNvPr>
          <p:cNvSpPr>
            <a:spLocks noGrp="1"/>
          </p:cNvSpPr>
          <p:nvPr>
            <p:ph idx="1"/>
          </p:nvPr>
        </p:nvSpPr>
        <p:spPr>
          <a:xfrm>
            <a:off x="729599" y="1252106"/>
            <a:ext cx="10515600" cy="4635105"/>
          </a:xfrm>
        </p:spPr>
        <p:txBody>
          <a:bodyPr>
            <a:normAutofit fontScale="92500" lnSpcReduction="10000"/>
          </a:bodyPr>
          <a:lstStyle/>
          <a:p>
            <a:pPr algn="just"/>
            <a:r>
              <a:rPr lang="cs-CZ" b="1" dirty="0">
                <a:latin typeface="+mn-lt"/>
              </a:rPr>
              <a:t>Výchovná opatření, podmíněné vyloučení a vyloučení žáka ze školy a školského zařízení </a:t>
            </a:r>
            <a:r>
              <a:rPr lang="cs-CZ" sz="2000" dirty="0">
                <a:highlight>
                  <a:srgbClr val="FFFF00"/>
                </a:highlight>
                <a:latin typeface="+mn-lt"/>
              </a:rPr>
              <a:t>(od 1. září 2025)</a:t>
            </a:r>
            <a:endParaRPr lang="cs-CZ" b="1" dirty="0">
              <a:latin typeface="+mn-lt"/>
            </a:endParaRPr>
          </a:p>
          <a:p>
            <a:pPr algn="just">
              <a:buFont typeface="Courier New" panose="02070309020205020404" pitchFamily="49" charset="0"/>
              <a:buChar char="o"/>
            </a:pPr>
            <a:r>
              <a:rPr lang="cs-CZ" dirty="0">
                <a:latin typeface="+mn-lt"/>
              </a:rPr>
              <a:t>Nově mohou výchovná opatření (pochvaly, ocenění, kázeňská opatření) udělovat také jiní pedagogičtí pracovníci nežli pouze ředitel nebo třídní učitel.</a:t>
            </a:r>
          </a:p>
          <a:p>
            <a:pPr algn="just">
              <a:buFont typeface="Courier New" panose="02070309020205020404" pitchFamily="49" charset="0"/>
              <a:buChar char="o"/>
            </a:pPr>
            <a:r>
              <a:rPr lang="cs-CZ" dirty="0">
                <a:latin typeface="+mn-lt"/>
              </a:rPr>
              <a:t>Co se rozhodování o podmíněném vyloučení a vyloučení týče, dochází ke změně, kdy ředitel školy musí zahájit řízení (nikoliv rozhodnout, jak tomu bylo doposud) o podmíněném vyloučení nebo o vyloučení žáka nebo studenta do dvou měsíců ode dne, kdy se o provinění žáka nebo studenta dozvěděl (nejpozději však do jednoho roku ode dne, kdy se žák nebo student provinění dopustil, s výjimkou případu, kdy je provinění klasifikováno jako trestný čin).</a:t>
            </a:r>
          </a:p>
          <a:p>
            <a:pPr marL="108000" indent="0">
              <a:buNone/>
            </a:pPr>
            <a:endParaRPr lang="cs-CZ" dirty="0">
              <a:latin typeface="+mn-lt"/>
            </a:endParaRPr>
          </a:p>
          <a:p>
            <a:r>
              <a:rPr lang="cs-CZ" b="1" dirty="0">
                <a:latin typeface="+mn-lt"/>
              </a:rPr>
              <a:t>Zveřejňování způsobem umožňujícím dálkový přístup </a:t>
            </a:r>
            <a:r>
              <a:rPr lang="cs-CZ" sz="1800" dirty="0">
                <a:highlight>
                  <a:srgbClr val="FFFF00"/>
                </a:highlight>
                <a:latin typeface="+mn-lt"/>
              </a:rPr>
              <a:t>(od 1. září 2025)</a:t>
            </a:r>
            <a:endParaRPr lang="cs-CZ" b="1" dirty="0">
              <a:latin typeface="+mn-lt"/>
            </a:endParaRPr>
          </a:p>
          <a:p>
            <a:pPr lvl="1" algn="just">
              <a:lnSpc>
                <a:spcPct val="107000"/>
              </a:lnSpc>
              <a:spcAft>
                <a:spcPts val="300"/>
              </a:spcAft>
              <a:buFont typeface="Courier New" panose="02070309020205020404" pitchFamily="49" charset="0"/>
              <a:buChar char="o"/>
            </a:pPr>
            <a:r>
              <a:rPr lang="cs-CZ" dirty="0">
                <a:latin typeface="+mn-lt"/>
              </a:rPr>
              <a:t>Nově škola/školské zařízení zveřejňuje ŠVP způsobem umožňujícím dálkový přístup. Právo každého nahlížet na místě do ŠVP také ve škole/školském zařízení a pořizovat si z něj opisy, výpisy a kopie nebo za cenu obvyklou obdržet jeho kopii zůstává zachováno.</a:t>
            </a:r>
          </a:p>
          <a:p>
            <a:pPr>
              <a:buFont typeface="Courier New" panose="02070309020205020404" pitchFamily="49" charset="0"/>
              <a:buChar char="o"/>
            </a:pPr>
            <a:r>
              <a:rPr lang="cs-CZ" dirty="0">
                <a:latin typeface="+mn-lt"/>
              </a:rPr>
              <a:t>Způsobem umožňujícím dálkový přístup je také nově zveřejňován školní/vnitřní řád.</a:t>
            </a:r>
          </a:p>
          <a:p>
            <a:pPr>
              <a:buFont typeface="Courier New" panose="02070309020205020404" pitchFamily="49" charset="0"/>
              <a:buChar char="o"/>
            </a:pPr>
            <a:r>
              <a:rPr lang="cs-CZ" dirty="0">
                <a:latin typeface="+mn-lt"/>
              </a:rPr>
              <a:t>Rovněž budou nově dálkovým způsobem zveřejňovány informace o školské radě.</a:t>
            </a:r>
          </a:p>
          <a:p>
            <a:pPr marL="108000" lvl="1" indent="0" algn="just">
              <a:lnSpc>
                <a:spcPct val="107000"/>
              </a:lnSpc>
              <a:spcAft>
                <a:spcPts val="300"/>
              </a:spcAft>
              <a:buNone/>
            </a:pPr>
            <a:endParaRPr lang="cs-CZ" dirty="0"/>
          </a:p>
        </p:txBody>
      </p:sp>
      <p:sp>
        <p:nvSpPr>
          <p:cNvPr id="4" name="Zástupný symbol pro číslo snímku 3">
            <a:extLst>
              <a:ext uri="{FF2B5EF4-FFF2-40B4-BE49-F238E27FC236}">
                <a16:creationId xmlns:a16="http://schemas.microsoft.com/office/drawing/2014/main" id="{9B9A756E-FC5D-059D-4D3F-3AD367E72641}"/>
              </a:ext>
            </a:extLst>
          </p:cNvPr>
          <p:cNvSpPr>
            <a:spLocks noGrp="1"/>
          </p:cNvSpPr>
          <p:nvPr>
            <p:ph type="sldNum" sz="quarter" idx="12"/>
          </p:nvPr>
        </p:nvSpPr>
        <p:spPr/>
        <p:txBody>
          <a:bodyPr/>
          <a:lstStyle/>
          <a:p>
            <a:fld id="{323BD8D3-A9DD-40CB-A396-ADCE34852C74}" type="slidenum">
              <a:rPr lang="cs-CZ" smtClean="0"/>
              <a:t>17</a:t>
            </a:fld>
            <a:endParaRPr lang="cs-CZ" dirty="0"/>
          </a:p>
        </p:txBody>
      </p:sp>
    </p:spTree>
    <p:extLst>
      <p:ext uri="{BB962C8B-B14F-4D97-AF65-F5344CB8AC3E}">
        <p14:creationId xmlns:p14="http://schemas.microsoft.com/office/powerpoint/2010/main" val="2571664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E79BFA-F29A-A9F0-E58C-EC44C364DC8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5F653FB-8375-9520-3C66-BED08AC27B73}"/>
              </a:ext>
            </a:extLst>
          </p:cNvPr>
          <p:cNvSpPr>
            <a:spLocks noGrp="1"/>
          </p:cNvSpPr>
          <p:nvPr>
            <p:ph type="title"/>
          </p:nvPr>
        </p:nvSpPr>
        <p:spPr>
          <a:xfrm>
            <a:off x="729599" y="283780"/>
            <a:ext cx="10838170" cy="539246"/>
          </a:xfrm>
        </p:spPr>
        <p:txBody>
          <a:bodyPr>
            <a:normAutofit fontScale="90000"/>
          </a:bodyPr>
          <a:lstStyle/>
          <a:p>
            <a:r>
              <a:rPr lang="cs-CZ" sz="3200" b="1" dirty="0">
                <a:latin typeface="+mn-lt"/>
              </a:rPr>
              <a:t>Změny v přijímacím řízení</a:t>
            </a:r>
            <a:br>
              <a:rPr lang="cs-CZ" sz="2400" dirty="0">
                <a:latin typeface="+mn-lt"/>
              </a:rPr>
            </a:br>
            <a:endParaRPr lang="cs-CZ" dirty="0"/>
          </a:p>
        </p:txBody>
      </p:sp>
      <p:sp>
        <p:nvSpPr>
          <p:cNvPr id="3" name="Zástupný obsah 2">
            <a:extLst>
              <a:ext uri="{FF2B5EF4-FFF2-40B4-BE49-F238E27FC236}">
                <a16:creationId xmlns:a16="http://schemas.microsoft.com/office/drawing/2014/main" id="{95B94F5C-9CBD-F210-7945-BD2AE8E35CD8}"/>
              </a:ext>
            </a:extLst>
          </p:cNvPr>
          <p:cNvSpPr>
            <a:spLocks noGrp="1"/>
          </p:cNvSpPr>
          <p:nvPr>
            <p:ph idx="1"/>
          </p:nvPr>
        </p:nvSpPr>
        <p:spPr>
          <a:xfrm>
            <a:off x="729599" y="751438"/>
            <a:ext cx="10515600" cy="5658887"/>
          </a:xfrm>
        </p:spPr>
        <p:txBody>
          <a:bodyPr/>
          <a:lstStyle/>
          <a:p>
            <a:pPr marL="108000" indent="0">
              <a:buNone/>
            </a:pPr>
            <a:r>
              <a:rPr lang="cs-CZ" sz="1700" b="1" dirty="0">
                <a:latin typeface="+mn-lt"/>
              </a:rPr>
              <a:t>Školní rok 2025/2026 </a:t>
            </a:r>
            <a:r>
              <a:rPr lang="cs-CZ" sz="1700" dirty="0">
                <a:highlight>
                  <a:srgbClr val="FFFF00"/>
                </a:highlight>
                <a:latin typeface="+mn-lt"/>
              </a:rPr>
              <a:t>(účinnost od 1. ledna 2026):</a:t>
            </a:r>
          </a:p>
          <a:p>
            <a:r>
              <a:rPr lang="cs-CZ" sz="1700" dirty="0">
                <a:latin typeface="+mn-lt"/>
              </a:rPr>
              <a:t>Zrušení možnosti podávání přihlášky výpisem.</a:t>
            </a:r>
          </a:p>
          <a:p>
            <a:r>
              <a:rPr lang="cs-CZ" sz="1700" dirty="0">
                <a:latin typeface="+mn-lt"/>
              </a:rPr>
              <a:t>Termín pro nahlížení do spisu jako součást vypsaných kritérií.</a:t>
            </a:r>
          </a:p>
          <a:p>
            <a:r>
              <a:rPr lang="cs-CZ" sz="1700" dirty="0">
                <a:latin typeface="+mn-lt"/>
              </a:rPr>
              <a:t>Zpětvzetí přihlášky / Podání nové přihlášky ve stejném kole.</a:t>
            </a:r>
          </a:p>
          <a:p>
            <a:r>
              <a:rPr lang="cs-CZ" sz="1700" dirty="0">
                <a:latin typeface="+mn-lt"/>
              </a:rPr>
              <a:t>Druhé kolo: možnost hlásit se na maturitní obor i bez JPZ v prvním kole.</a:t>
            </a:r>
          </a:p>
          <a:p>
            <a:r>
              <a:rPr lang="cs-CZ" sz="1700" dirty="0">
                <a:latin typeface="+mn-lt"/>
              </a:rPr>
              <a:t>Zdravotní způsobilost: Posudek o zdravotní způsobilosti pro přijímací řízení bude platit 1 rok.</a:t>
            </a:r>
          </a:p>
          <a:p>
            <a:r>
              <a:rPr lang="cs-CZ" sz="1700" dirty="0">
                <a:latin typeface="+mn-lt"/>
              </a:rPr>
              <a:t>Úprava podmínek u uchazečů podle § 20.</a:t>
            </a:r>
          </a:p>
          <a:p>
            <a:pPr marL="108000" indent="0">
              <a:buNone/>
            </a:pPr>
            <a:r>
              <a:rPr lang="cs-CZ" sz="1700" dirty="0">
                <a:latin typeface="+mn-lt"/>
              </a:rPr>
              <a:t>Metodika k přijímacímu řízení je zveřejněna </a:t>
            </a:r>
            <a:r>
              <a:rPr lang="cs-CZ" sz="1700" dirty="0">
                <a:latin typeface="+mn-lt"/>
                <a:hlinkClick r:id="rId2"/>
              </a:rPr>
              <a:t>na tomto odkazu</a:t>
            </a:r>
            <a:r>
              <a:rPr lang="cs-CZ" sz="1700" dirty="0">
                <a:latin typeface="+mn-lt"/>
              </a:rPr>
              <a:t>. </a:t>
            </a:r>
          </a:p>
          <a:p>
            <a:pPr marL="108000" indent="0">
              <a:buNone/>
            </a:pPr>
            <a:r>
              <a:rPr lang="cs-CZ" sz="1700" dirty="0">
                <a:latin typeface="+mn-lt"/>
              </a:rPr>
              <a:t>Doporučený vzor rozhovoru nahrazujícího zkoušku z českého jazyka je </a:t>
            </a:r>
            <a:r>
              <a:rPr lang="cs-CZ" sz="1700" dirty="0">
                <a:latin typeface="+mn-lt"/>
                <a:hlinkClick r:id="rId3"/>
              </a:rPr>
              <a:t>na tomto odkazu</a:t>
            </a:r>
            <a:r>
              <a:rPr lang="cs-CZ" sz="1700" dirty="0">
                <a:latin typeface="+mn-lt"/>
              </a:rPr>
              <a:t>.</a:t>
            </a:r>
          </a:p>
          <a:p>
            <a:pPr marL="108000" indent="0">
              <a:buNone/>
            </a:pPr>
            <a:r>
              <a:rPr lang="cs-CZ" sz="1700" b="1" dirty="0">
                <a:solidFill>
                  <a:srgbClr val="FF0000"/>
                </a:solidFill>
                <a:latin typeface="+mn-lt"/>
              </a:rPr>
              <a:t>POZOR !!!</a:t>
            </a:r>
          </a:p>
          <a:p>
            <a:pPr>
              <a:buFont typeface="Arial" panose="020B0604020202020204" pitchFamily="34" charset="0"/>
              <a:buChar char="•"/>
            </a:pPr>
            <a:r>
              <a:rPr lang="cs-CZ" sz="1700" b="1" dirty="0">
                <a:solidFill>
                  <a:srgbClr val="FF0000"/>
                </a:solidFill>
                <a:latin typeface="+mn-lt"/>
              </a:rPr>
              <a:t>Nezapomenout na kritéria k uchazečům podle § 20 a na podmínky zdravotní způsobilosti.</a:t>
            </a:r>
          </a:p>
          <a:p>
            <a:pPr>
              <a:buFont typeface="Arial" panose="020B0604020202020204" pitchFamily="34" charset="0"/>
              <a:buChar char="•"/>
            </a:pPr>
            <a:r>
              <a:rPr lang="cs-CZ" sz="1700" b="1" dirty="0">
                <a:solidFill>
                  <a:srgbClr val="FF0000"/>
                </a:solidFill>
                <a:latin typeface="+mn-lt"/>
              </a:rPr>
              <a:t>Chyby u pořadí předávaných CZVV před rozřazováním uchazečů.</a:t>
            </a:r>
          </a:p>
          <a:p>
            <a:pPr lvl="1" algn="just">
              <a:lnSpc>
                <a:spcPct val="107000"/>
              </a:lnSpc>
              <a:spcBef>
                <a:spcPts val="1200"/>
              </a:spcBef>
              <a:spcAft>
                <a:spcPts val="300"/>
              </a:spcAft>
            </a:pPr>
            <a:r>
              <a:rPr lang="cs-CZ" sz="1700" b="1" dirty="0">
                <a:latin typeface="+mn-lt"/>
              </a:rPr>
              <a:t>Příští školní rok 2026/2027 </a:t>
            </a:r>
            <a:r>
              <a:rPr lang="cs-CZ" sz="1700" dirty="0">
                <a:highlight>
                  <a:srgbClr val="FFFF00"/>
                </a:highlight>
                <a:latin typeface="+mn-lt"/>
              </a:rPr>
              <a:t>(účinnost od 1. září 2026)</a:t>
            </a:r>
            <a:r>
              <a:rPr lang="cs-CZ" sz="1700" b="1" dirty="0">
                <a:highlight>
                  <a:srgbClr val="FFFF00"/>
                </a:highlight>
                <a:latin typeface="+mn-lt"/>
              </a:rPr>
              <a:t>:</a:t>
            </a:r>
          </a:p>
          <a:p>
            <a:r>
              <a:rPr lang="cs-CZ" sz="1700" dirty="0">
                <a:latin typeface="+mn-lt"/>
              </a:rPr>
              <a:t>Úprava harmonogramu podávání přihlášek u konzervatoří.</a:t>
            </a:r>
          </a:p>
          <a:p>
            <a:r>
              <a:rPr lang="cs-CZ" sz="1700" dirty="0">
                <a:latin typeface="+mn-lt"/>
              </a:rPr>
              <a:t>Elektronizace předávání doporučení k uzpůsobení podmínek uchazečů se speciálními vzdělávacími potřebami.</a:t>
            </a:r>
          </a:p>
          <a:p>
            <a:endParaRPr lang="cs-CZ" sz="2000" dirty="0"/>
          </a:p>
          <a:p>
            <a:endParaRPr lang="cs-CZ" sz="2000" dirty="0"/>
          </a:p>
          <a:p>
            <a:pPr lvl="1" algn="just">
              <a:lnSpc>
                <a:spcPct val="107000"/>
              </a:lnSpc>
              <a:spcAft>
                <a:spcPts val="300"/>
              </a:spcAft>
            </a:pPr>
            <a:endParaRPr lang="cs-CZ" sz="2000" b="1" dirty="0">
              <a:latin typeface="+mn-lt"/>
            </a:endParaRPr>
          </a:p>
          <a:p>
            <a:pPr lvl="1" algn="just">
              <a:lnSpc>
                <a:spcPct val="107000"/>
              </a:lnSpc>
              <a:spcAft>
                <a:spcPts val="300"/>
              </a:spcAft>
            </a:pPr>
            <a:endParaRPr lang="cs-CZ" b="1" dirty="0"/>
          </a:p>
        </p:txBody>
      </p:sp>
      <p:sp>
        <p:nvSpPr>
          <p:cNvPr id="4" name="Zástupný symbol pro číslo snímku 3">
            <a:extLst>
              <a:ext uri="{FF2B5EF4-FFF2-40B4-BE49-F238E27FC236}">
                <a16:creationId xmlns:a16="http://schemas.microsoft.com/office/drawing/2014/main" id="{351487D4-50EA-ABDA-8750-2A6801F65439}"/>
              </a:ext>
            </a:extLst>
          </p:cNvPr>
          <p:cNvSpPr>
            <a:spLocks noGrp="1"/>
          </p:cNvSpPr>
          <p:nvPr>
            <p:ph type="sldNum" sz="quarter" idx="12"/>
          </p:nvPr>
        </p:nvSpPr>
        <p:spPr/>
        <p:txBody>
          <a:bodyPr/>
          <a:lstStyle/>
          <a:p>
            <a:fld id="{323BD8D3-A9DD-40CB-A396-ADCE34852C74}" type="slidenum">
              <a:rPr lang="cs-CZ" smtClean="0"/>
              <a:t>18</a:t>
            </a:fld>
            <a:endParaRPr lang="cs-CZ" dirty="0"/>
          </a:p>
        </p:txBody>
      </p:sp>
    </p:spTree>
    <p:extLst>
      <p:ext uri="{BB962C8B-B14F-4D97-AF65-F5344CB8AC3E}">
        <p14:creationId xmlns:p14="http://schemas.microsoft.com/office/powerpoint/2010/main" val="12447759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C10C56-0B95-D7E5-B224-48B9652D151F}"/>
              </a:ext>
            </a:extLst>
          </p:cNvPr>
          <p:cNvSpPr>
            <a:spLocks noGrp="1"/>
          </p:cNvSpPr>
          <p:nvPr>
            <p:ph type="title"/>
          </p:nvPr>
        </p:nvSpPr>
        <p:spPr>
          <a:xfrm>
            <a:off x="729600" y="466343"/>
            <a:ext cx="10838169" cy="622138"/>
          </a:xfrm>
        </p:spPr>
        <p:txBody>
          <a:bodyPr>
            <a:normAutofit/>
          </a:bodyPr>
          <a:lstStyle/>
          <a:p>
            <a:r>
              <a:rPr lang="cs-CZ" sz="2800" b="1" dirty="0"/>
              <a:t>Přijímací řízení a cizinci</a:t>
            </a:r>
          </a:p>
        </p:txBody>
      </p:sp>
      <p:sp>
        <p:nvSpPr>
          <p:cNvPr id="3" name="Zástupný obsah 2">
            <a:extLst>
              <a:ext uri="{FF2B5EF4-FFF2-40B4-BE49-F238E27FC236}">
                <a16:creationId xmlns:a16="http://schemas.microsoft.com/office/drawing/2014/main" id="{C2C9CFEF-9600-52D3-41BB-1F7067F25FAD}"/>
              </a:ext>
            </a:extLst>
          </p:cNvPr>
          <p:cNvSpPr>
            <a:spLocks noGrp="1"/>
          </p:cNvSpPr>
          <p:nvPr>
            <p:ph idx="1"/>
          </p:nvPr>
        </p:nvSpPr>
        <p:spPr>
          <a:xfrm>
            <a:off x="729600" y="1088481"/>
            <a:ext cx="10515600" cy="5303176"/>
          </a:xfrm>
        </p:spPr>
        <p:txBody>
          <a:bodyPr/>
          <a:lstStyle/>
          <a:p>
            <a:pPr marL="108000" indent="0">
              <a:buNone/>
            </a:pPr>
            <a:r>
              <a:rPr lang="cs-CZ" sz="1700" b="1" dirty="0">
                <a:latin typeface="Calibri" panose="020F0502020204030204" pitchFamily="34" charset="0"/>
                <a:ea typeface="Calibri" panose="020F0502020204030204" pitchFamily="34" charset="0"/>
                <a:cs typeface="Calibri" panose="020F0502020204030204" pitchFamily="34" charset="0"/>
              </a:rPr>
              <a:t>§ 20 školského zákona – </a:t>
            </a:r>
            <a:r>
              <a:rPr lang="cs-CZ" sz="1700" b="1" i="1" dirty="0">
                <a:latin typeface="Calibri" panose="020F0502020204030204" pitchFamily="34" charset="0"/>
                <a:ea typeface="Calibri" panose="020F0502020204030204" pitchFamily="34" charset="0"/>
                <a:cs typeface="Calibri" panose="020F0502020204030204" pitchFamily="34" charset="0"/>
              </a:rPr>
              <a:t>účinnost od 1. 1. 2026</a:t>
            </a:r>
            <a:endParaRPr lang="cs-CZ" sz="1700" dirty="0">
              <a:latin typeface="Calibri" panose="020F0502020204030204" pitchFamily="34" charset="0"/>
              <a:ea typeface="Calibri" panose="020F0502020204030204" pitchFamily="34" charset="0"/>
              <a:cs typeface="Calibri" panose="020F0502020204030204" pitchFamily="34" charset="0"/>
            </a:endParaRPr>
          </a:p>
          <a:p>
            <a:pPr marL="108000" indent="0" algn="just">
              <a:buNone/>
            </a:pPr>
            <a:r>
              <a:rPr lang="cs-CZ" sz="1700" b="1" dirty="0">
                <a:latin typeface="Calibri" panose="020F0502020204030204" pitchFamily="34" charset="0"/>
                <a:ea typeface="Calibri" panose="020F0502020204030204" pitchFamily="34" charset="0"/>
                <a:cs typeface="Calibri" panose="020F0502020204030204" pitchFamily="34" charset="0"/>
              </a:rPr>
              <a:t>odst. 4 </a:t>
            </a:r>
            <a:r>
              <a:rPr lang="cs-CZ" sz="1700" dirty="0">
                <a:latin typeface="Calibri" panose="020F0502020204030204" pitchFamily="34" charset="0"/>
                <a:ea typeface="Calibri" panose="020F0502020204030204" pitchFamily="34" charset="0"/>
                <a:cs typeface="Calibri" panose="020F0502020204030204" pitchFamily="34" charset="0"/>
              </a:rPr>
              <a:t>Podmínky a způsob konání přijímací zkoušky při přijímacím řízení ke vzdělávání ve střední a vyšší odborné škole upraví ředitel školy na žádost osobě, která se</a:t>
            </a:r>
          </a:p>
          <a:p>
            <a:pPr marL="628650" indent="-361950" algn="just">
              <a:buFont typeface="+mj-lt"/>
              <a:buAutoNum type="alphaLcParenR"/>
            </a:pPr>
            <a:r>
              <a:rPr lang="cs-CZ" sz="1700" dirty="0">
                <a:latin typeface="Calibri" panose="020F0502020204030204" pitchFamily="34" charset="0"/>
                <a:ea typeface="Calibri" panose="020F0502020204030204" pitchFamily="34" charset="0"/>
                <a:cs typeface="Calibri" panose="020F0502020204030204" pitchFamily="34" charset="0"/>
              </a:rPr>
              <a:t>vzdělává ve škole mimo území České republiky ve školním roce, ve kterém podává přihlášku ke vzdělávání, a vzdělávala se ve škole mimo území České republiky alespoň 1 školní rok ze 3 školních roků bezprostředně předcházejících školnímu roku, ve kterém podává přihlášku, nebo </a:t>
            </a:r>
          </a:p>
          <a:p>
            <a:pPr marL="628650" indent="-361950" algn="just">
              <a:buFont typeface="+mj-lt"/>
              <a:buAutoNum type="alphaLcParenR"/>
            </a:pPr>
            <a:r>
              <a:rPr lang="cs-CZ" sz="1700" dirty="0">
                <a:latin typeface="Calibri" panose="020F0502020204030204" pitchFamily="34" charset="0"/>
                <a:ea typeface="Calibri" panose="020F0502020204030204" pitchFamily="34" charset="0"/>
                <a:cs typeface="Calibri" panose="020F0502020204030204" pitchFamily="34" charset="0"/>
              </a:rPr>
              <a:t>vzdělávala ve škole mimo území České republiky alespoň 2 školní roky ze 3 školních roků bezprostředně předcházejících školnímu roku, ve kterém podává přihlášku ke vzdělávání. </a:t>
            </a:r>
          </a:p>
          <a:p>
            <a:pPr marL="108000" indent="0" algn="just">
              <a:buNone/>
            </a:pPr>
            <a:r>
              <a:rPr lang="cs-CZ" sz="1700" i="1" u="sng" dirty="0">
                <a:latin typeface="Calibri" panose="020F0502020204030204" pitchFamily="34" charset="0"/>
                <a:ea typeface="Calibri" panose="020F0502020204030204" pitchFamily="34" charset="0"/>
                <a:cs typeface="Calibri" panose="020F0502020204030204" pitchFamily="34" charset="0"/>
              </a:rPr>
              <a:t>= min. 2 roky z předcházejících 4 let musí vzdělávání proběhnout v zahraničí</a:t>
            </a:r>
            <a:endParaRPr lang="cs-CZ" sz="1700" dirty="0">
              <a:latin typeface="Calibri" panose="020F0502020204030204" pitchFamily="34" charset="0"/>
              <a:ea typeface="Calibri" panose="020F0502020204030204" pitchFamily="34" charset="0"/>
              <a:cs typeface="Calibri" panose="020F0502020204030204" pitchFamily="34" charset="0"/>
            </a:endParaRPr>
          </a:p>
          <a:p>
            <a:pPr marL="108000" indent="0" algn="just">
              <a:buNone/>
            </a:pPr>
            <a:r>
              <a:rPr lang="cs-CZ" sz="1700" b="1" dirty="0">
                <a:latin typeface="Calibri" panose="020F0502020204030204" pitchFamily="34" charset="0"/>
                <a:ea typeface="Calibri" panose="020F0502020204030204" pitchFamily="34" charset="0"/>
                <a:cs typeface="Calibri" panose="020F0502020204030204" pitchFamily="34" charset="0"/>
              </a:rPr>
              <a:t>odst. 5 </a:t>
            </a:r>
            <a:r>
              <a:rPr lang="cs-CZ" sz="1700" dirty="0">
                <a:latin typeface="Calibri" panose="020F0502020204030204" pitchFamily="34" charset="0"/>
                <a:ea typeface="Calibri" panose="020F0502020204030204" pitchFamily="34" charset="0"/>
                <a:cs typeface="Calibri" panose="020F0502020204030204" pitchFamily="34" charset="0"/>
              </a:rPr>
              <a:t>Osobě uvedené v odstavci 4 promine ředitel školy na žádost přijímací zkoušku ze vzdělávacího oboru Český jazyk a literatura při přijímacím řízení ke vzdělávání ve střední a vyšší odborné škole, pokud je jeho součástí. Osoba, které byla prominuta přijímací zkouška podle věty první, musí mít znalost českého jazyka nezbytnou pro vzdělávání v daném oboru vzdělání, kterou škola ověří rozhovorem.</a:t>
            </a:r>
          </a:p>
          <a:p>
            <a:pPr marL="108000" indent="0" algn="just">
              <a:buNone/>
            </a:pPr>
            <a:r>
              <a:rPr lang="cs-CZ" sz="1700" b="1" dirty="0">
                <a:latin typeface="Calibri" panose="020F0502020204030204" pitchFamily="34" charset="0"/>
                <a:ea typeface="Calibri" panose="020F0502020204030204" pitchFamily="34" charset="0"/>
                <a:cs typeface="Calibri" panose="020F0502020204030204" pitchFamily="34" charset="0"/>
              </a:rPr>
              <a:t>odst. 7 </a:t>
            </a:r>
            <a:r>
              <a:rPr lang="cs-CZ" sz="1700" dirty="0">
                <a:latin typeface="Calibri" panose="020F0502020204030204" pitchFamily="34" charset="0"/>
                <a:ea typeface="Calibri" panose="020F0502020204030204" pitchFamily="34" charset="0"/>
                <a:cs typeface="Calibri" panose="020F0502020204030204" pitchFamily="34" charset="0"/>
              </a:rPr>
              <a:t>Žádost podle odstavce 4 nebo 5 je součástí přihlášky ke vzdělávání ve střední nebo vyšší odborné škole, žádost podle odstavce 6 je součástí přihlášky k maturitní zkoušce, opravné zkoušce nebo náhradní zkoušce.</a:t>
            </a:r>
          </a:p>
          <a:p>
            <a:pPr marL="108000" indent="0" algn="just">
              <a:buNone/>
            </a:pPr>
            <a:r>
              <a:rPr lang="cs-CZ" sz="1700" b="1" dirty="0">
                <a:latin typeface="Calibri" panose="020F0502020204030204" pitchFamily="34" charset="0"/>
                <a:ea typeface="Calibri" panose="020F0502020204030204" pitchFamily="34" charset="0"/>
                <a:cs typeface="Calibri" panose="020F0502020204030204" pitchFamily="34" charset="0"/>
              </a:rPr>
              <a:t>odst. 8 </a:t>
            </a:r>
            <a:r>
              <a:rPr lang="cs-CZ" sz="1700" dirty="0">
                <a:latin typeface="Calibri" panose="020F0502020204030204" pitchFamily="34" charset="0"/>
                <a:ea typeface="Calibri" panose="020F0502020204030204" pitchFamily="34" charset="0"/>
                <a:cs typeface="Calibri" panose="020F0502020204030204" pitchFamily="34" charset="0"/>
              </a:rPr>
              <a:t>Ministerstvo stanoví prováděcím právním předpisem úpravu podmínek a způsobu konání zkoušky podle odstavce 4 nebo 6 a způsob hodnocení osob podle odstavců 4 až 6.      </a:t>
            </a:r>
          </a:p>
          <a:p>
            <a:pPr marL="108000" indent="0">
              <a:buNone/>
            </a:pPr>
            <a:endParaRPr lang="cs-CZ" dirty="0"/>
          </a:p>
        </p:txBody>
      </p:sp>
      <p:sp>
        <p:nvSpPr>
          <p:cNvPr id="4" name="Zástupný symbol pro číslo snímku 3">
            <a:extLst>
              <a:ext uri="{FF2B5EF4-FFF2-40B4-BE49-F238E27FC236}">
                <a16:creationId xmlns:a16="http://schemas.microsoft.com/office/drawing/2014/main" id="{1277A46B-4C95-4950-D3D8-D165E29F3FC7}"/>
              </a:ext>
            </a:extLst>
          </p:cNvPr>
          <p:cNvSpPr>
            <a:spLocks noGrp="1"/>
          </p:cNvSpPr>
          <p:nvPr>
            <p:ph type="sldNum" sz="quarter" idx="12"/>
          </p:nvPr>
        </p:nvSpPr>
        <p:spPr/>
        <p:txBody>
          <a:bodyPr/>
          <a:lstStyle/>
          <a:p>
            <a:fld id="{323BD8D3-A9DD-40CB-A396-ADCE34852C74}" type="slidenum">
              <a:rPr lang="cs-CZ" smtClean="0"/>
              <a:t>19</a:t>
            </a:fld>
            <a:endParaRPr lang="cs-CZ"/>
          </a:p>
        </p:txBody>
      </p:sp>
    </p:spTree>
    <p:extLst>
      <p:ext uri="{BB962C8B-B14F-4D97-AF65-F5344CB8AC3E}">
        <p14:creationId xmlns:p14="http://schemas.microsoft.com/office/powerpoint/2010/main" val="2451077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10D66-445B-05A1-FD82-37CCD4CD1226}"/>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4090E736-D1DA-F955-E33F-1C6C4BC716A2}"/>
              </a:ext>
            </a:extLst>
          </p:cNvPr>
          <p:cNvSpPr>
            <a:spLocks noGrp="1"/>
          </p:cNvSpPr>
          <p:nvPr>
            <p:ph idx="1"/>
          </p:nvPr>
        </p:nvSpPr>
        <p:spPr>
          <a:xfrm>
            <a:off x="766618" y="2817091"/>
            <a:ext cx="10723418" cy="2346036"/>
          </a:xfrm>
        </p:spPr>
        <p:txBody>
          <a:bodyPr>
            <a:normAutofit/>
          </a:bodyPr>
          <a:lstStyle/>
          <a:p>
            <a:pPr marL="108000" indent="0">
              <a:buNone/>
            </a:pPr>
            <a:r>
              <a:rPr lang="cs-CZ" sz="2400" b="1" dirty="0">
                <a:latin typeface="+mn-lt"/>
              </a:rPr>
              <a:t>Držíme linii</a:t>
            </a:r>
            <a:endParaRPr lang="cs-CZ" sz="2400" dirty="0">
              <a:latin typeface="+mn-lt"/>
            </a:endParaRPr>
          </a:p>
          <a:p>
            <a:r>
              <a:rPr lang="cs-CZ" sz="2400" dirty="0">
                <a:latin typeface="+mn-lt"/>
              </a:rPr>
              <a:t>Strategie vzdělávací politiky 2030+</a:t>
            </a:r>
          </a:p>
          <a:p>
            <a:r>
              <a:rPr lang="cs-CZ" sz="2400" dirty="0">
                <a:latin typeface="+mn-lt"/>
              </a:rPr>
              <a:t>Dlouhodobého záměru vzdělávání a rozvoje vzdělávací soustavy ČR 2023 – 2027</a:t>
            </a:r>
          </a:p>
          <a:p>
            <a:r>
              <a:rPr lang="cs-CZ" sz="2400" dirty="0">
                <a:latin typeface="+mn-lt"/>
              </a:rPr>
              <a:t>Legislativní kroky – implementace novely školského zákona</a:t>
            </a:r>
          </a:p>
        </p:txBody>
      </p:sp>
      <p:sp>
        <p:nvSpPr>
          <p:cNvPr id="4" name="Zástupný symbol pro číslo snímku 3">
            <a:extLst>
              <a:ext uri="{FF2B5EF4-FFF2-40B4-BE49-F238E27FC236}">
                <a16:creationId xmlns:a16="http://schemas.microsoft.com/office/drawing/2014/main" id="{9E8BE39C-8217-6DB2-B9D9-04A71A1EF739}"/>
              </a:ext>
            </a:extLst>
          </p:cNvPr>
          <p:cNvSpPr>
            <a:spLocks noGrp="1"/>
          </p:cNvSpPr>
          <p:nvPr>
            <p:ph type="sldNum" sz="quarter" idx="12"/>
          </p:nvPr>
        </p:nvSpPr>
        <p:spPr/>
        <p:txBody>
          <a:bodyPr/>
          <a:lstStyle/>
          <a:p>
            <a:fld id="{323BD8D3-A9DD-40CB-A396-ADCE34852C74}" type="slidenum">
              <a:rPr lang="cs-CZ" smtClean="0"/>
              <a:t>2</a:t>
            </a:fld>
            <a:endParaRPr lang="cs-CZ" dirty="0"/>
          </a:p>
        </p:txBody>
      </p:sp>
      <p:sp>
        <p:nvSpPr>
          <p:cNvPr id="7" name="Zástupný obsah 2">
            <a:extLst>
              <a:ext uri="{FF2B5EF4-FFF2-40B4-BE49-F238E27FC236}">
                <a16:creationId xmlns:a16="http://schemas.microsoft.com/office/drawing/2014/main" id="{2484D190-B6C4-BD78-37E2-EBF3A0F605FA}"/>
              </a:ext>
            </a:extLst>
          </p:cNvPr>
          <p:cNvSpPr txBox="1">
            <a:spLocks/>
          </p:cNvSpPr>
          <p:nvPr/>
        </p:nvSpPr>
        <p:spPr>
          <a:xfrm>
            <a:off x="623031" y="1089891"/>
            <a:ext cx="11017189" cy="935033"/>
          </a:xfrm>
          <a:prstGeom prst="rect">
            <a:avLst/>
          </a:prstGeom>
        </p:spPr>
        <p:txBody>
          <a:bodyPr vert="horz" lIns="0" tIns="0" rIns="0" bIns="0" rtlCol="0">
            <a:noAutofit/>
          </a:bodyPr>
          <a:lstStyle>
            <a:lvl1pPr marL="324000" indent="-216000" algn="l" defTabSz="914400" rtl="0" eaLnBrk="1" latinLnBrk="0" hangingPunct="1">
              <a:lnSpc>
                <a:spcPct val="100000"/>
              </a:lnSpc>
              <a:spcBef>
                <a:spcPts val="0"/>
              </a:spcBef>
              <a:spcAft>
                <a:spcPts val="80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1pPr>
            <a:lvl2pPr marL="108000" indent="0" algn="l" defTabSz="914400" rtl="0" eaLnBrk="1" latinLnBrk="0" hangingPunct="1">
              <a:lnSpc>
                <a:spcPct val="100000"/>
              </a:lnSpc>
              <a:spcBef>
                <a:spcPts val="0"/>
              </a:spcBef>
              <a:spcAft>
                <a:spcPts val="0"/>
              </a:spcAft>
              <a:buClr>
                <a:srgbClr val="428D96"/>
              </a:buClr>
              <a:buFont typeface="Calibri Light" panose="020F0302020204030204" pitchFamily="34" charset="0"/>
              <a:buNone/>
              <a:defRPr sz="1900" kern="1200" baseline="0">
                <a:solidFill>
                  <a:schemeClr val="tx1"/>
                </a:solidFill>
                <a:latin typeface="Calibri Light" panose="020F0302020204030204" pitchFamily="34" charset="0"/>
                <a:ea typeface="+mn-ea"/>
                <a:cs typeface="+mn-cs"/>
              </a:defRPr>
            </a:lvl2pPr>
            <a:lvl3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3pPr>
            <a:lvl4pPr marL="612000" indent="-180000" algn="l" defTabSz="914400" rtl="0" eaLnBrk="1" latinLnBrk="0" hangingPunct="1">
              <a:lnSpc>
                <a:spcPct val="100000"/>
              </a:lnSpc>
              <a:spcBef>
                <a:spcPts val="0"/>
              </a:spcBef>
              <a:buFont typeface="Arial" panose="020B0604020202020204" pitchFamily="34" charset="0"/>
              <a:buChar char="•"/>
              <a:defRPr lang="cs-CZ" sz="1900" kern="1200" baseline="0" dirty="0" smtClean="0">
                <a:solidFill>
                  <a:schemeClr val="tx1"/>
                </a:solidFill>
                <a:latin typeface="Calibri Light" panose="020F0302020204030204" pitchFamily="34" charset="0"/>
                <a:ea typeface="+mn-ea"/>
                <a:cs typeface="+mn-cs"/>
              </a:defRPr>
            </a:lvl4pPr>
            <a:lvl5pPr marL="432000" indent="0" algn="l" defTabSz="914400" rtl="0" eaLnBrk="1" latinLnBrk="0" hangingPunct="1">
              <a:lnSpc>
                <a:spcPct val="100000"/>
              </a:lnSpc>
              <a:spcBef>
                <a:spcPts val="0"/>
              </a:spcBef>
              <a:buFont typeface="Arial" panose="020B0604020202020204" pitchFamily="34" charset="0"/>
              <a:buNone/>
              <a:defRPr sz="1900" kern="1200" baseline="0">
                <a:solidFill>
                  <a:schemeClr val="tx1"/>
                </a:solidFill>
                <a:latin typeface="Calibri Light" panose="020F0302020204030204" pitchFamily="34" charset="0"/>
                <a:ea typeface="+mn-ea"/>
                <a:cs typeface="+mn-cs"/>
              </a:defRPr>
            </a:lvl5pPr>
            <a:lvl6pPr marL="1260000" indent="-228600" algn="l" defTabSz="914400" rtl="0" eaLnBrk="1" latinLnBrk="0" hangingPunct="1">
              <a:lnSpc>
                <a:spcPct val="90000"/>
              </a:lnSpc>
              <a:spcBef>
                <a:spcPts val="500"/>
              </a:spcBef>
              <a:buFont typeface="Arial" panose="020B0604020202020204" pitchFamily="34" charset="0"/>
              <a:buChar char="•"/>
              <a:defRPr lang="cs-CZ" sz="1900" b="0" kern="1200" dirty="0" smtClean="0">
                <a:solidFill>
                  <a:schemeClr val="tx1"/>
                </a:solidFill>
                <a:latin typeface="+mj-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8000" indent="0" algn="ctr">
              <a:buFont typeface="Calibri Light" panose="020F0302020204030204" pitchFamily="34" charset="0"/>
              <a:buNone/>
            </a:pPr>
            <a:r>
              <a:rPr lang="cs-CZ" sz="4800" b="1" dirty="0">
                <a:solidFill>
                  <a:schemeClr val="accent1"/>
                </a:solidFill>
                <a:latin typeface="+mn-lt"/>
              </a:rPr>
              <a:t>Řešení témat odborného vzdělávání</a:t>
            </a:r>
            <a:endParaRPr lang="cs-CZ" sz="4800" i="1" dirty="0">
              <a:solidFill>
                <a:srgbClr val="C00000"/>
              </a:solidFill>
              <a:latin typeface="+mn-lt"/>
            </a:endParaRPr>
          </a:p>
        </p:txBody>
      </p:sp>
    </p:spTree>
    <p:extLst>
      <p:ext uri="{BB962C8B-B14F-4D97-AF65-F5344CB8AC3E}">
        <p14:creationId xmlns:p14="http://schemas.microsoft.com/office/powerpoint/2010/main" val="32446075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17160C-22A4-B5B9-9404-332A422A52D0}"/>
              </a:ext>
            </a:extLst>
          </p:cNvPr>
          <p:cNvSpPr>
            <a:spLocks noGrp="1"/>
          </p:cNvSpPr>
          <p:nvPr>
            <p:ph type="title"/>
          </p:nvPr>
        </p:nvSpPr>
        <p:spPr>
          <a:xfrm>
            <a:off x="729599" y="564526"/>
            <a:ext cx="10838169" cy="622138"/>
          </a:xfrm>
        </p:spPr>
        <p:txBody>
          <a:bodyPr>
            <a:normAutofit/>
          </a:bodyPr>
          <a:lstStyle/>
          <a:p>
            <a:r>
              <a:rPr lang="cs-CZ" sz="2800" b="1" dirty="0"/>
              <a:t>Přijímací řízení a cizinci 2</a:t>
            </a:r>
            <a:endParaRPr lang="cs-CZ" sz="2800" dirty="0"/>
          </a:p>
        </p:txBody>
      </p:sp>
      <p:sp>
        <p:nvSpPr>
          <p:cNvPr id="4" name="Zástupný symbol pro číslo snímku 3">
            <a:extLst>
              <a:ext uri="{FF2B5EF4-FFF2-40B4-BE49-F238E27FC236}">
                <a16:creationId xmlns:a16="http://schemas.microsoft.com/office/drawing/2014/main" id="{E4113C28-A8B0-8301-57C7-9D0CFD61BA5B}"/>
              </a:ext>
            </a:extLst>
          </p:cNvPr>
          <p:cNvSpPr>
            <a:spLocks noGrp="1"/>
          </p:cNvSpPr>
          <p:nvPr>
            <p:ph type="sldNum" sz="quarter" idx="12"/>
          </p:nvPr>
        </p:nvSpPr>
        <p:spPr/>
        <p:txBody>
          <a:bodyPr/>
          <a:lstStyle/>
          <a:p>
            <a:fld id="{323BD8D3-A9DD-40CB-A396-ADCE34852C74}" type="slidenum">
              <a:rPr lang="cs-CZ" smtClean="0"/>
              <a:t>20</a:t>
            </a:fld>
            <a:endParaRPr lang="cs-CZ"/>
          </a:p>
        </p:txBody>
      </p:sp>
      <p:sp>
        <p:nvSpPr>
          <p:cNvPr id="7" name="Zástupný obsah 6">
            <a:extLst>
              <a:ext uri="{FF2B5EF4-FFF2-40B4-BE49-F238E27FC236}">
                <a16:creationId xmlns:a16="http://schemas.microsoft.com/office/drawing/2014/main" id="{702EB46C-D110-64A4-CF7C-148AC19846BF}"/>
              </a:ext>
            </a:extLst>
          </p:cNvPr>
          <p:cNvSpPr>
            <a:spLocks noGrp="1"/>
          </p:cNvSpPr>
          <p:nvPr>
            <p:ph idx="1"/>
          </p:nvPr>
        </p:nvSpPr>
        <p:spPr>
          <a:xfrm>
            <a:off x="729599" y="1186664"/>
            <a:ext cx="10515600" cy="5023636"/>
          </a:xfrm>
        </p:spPr>
        <p:txBody>
          <a:bodyPr/>
          <a:lstStyle/>
          <a:p>
            <a:pPr marL="108000" indent="0">
              <a:buNone/>
            </a:pPr>
            <a:r>
              <a:rPr lang="cs-CZ" sz="1700" b="1" dirty="0">
                <a:latin typeface="Calibri" panose="020F0502020204030204" pitchFamily="34" charset="0"/>
                <a:ea typeface="Calibri" panose="020F0502020204030204" pitchFamily="34" charset="0"/>
                <a:cs typeface="Calibri" panose="020F0502020204030204" pitchFamily="34" charset="0"/>
              </a:rPr>
              <a:t>§ 20 </a:t>
            </a:r>
            <a:r>
              <a:rPr lang="cs-CZ" sz="1700" b="1" dirty="0" err="1">
                <a:latin typeface="Calibri" panose="020F0502020204030204" pitchFamily="34" charset="0"/>
                <a:ea typeface="Calibri" panose="020F0502020204030204" pitchFamily="34" charset="0"/>
                <a:cs typeface="Calibri" panose="020F0502020204030204" pitchFamily="34" charset="0"/>
              </a:rPr>
              <a:t>vyhl</a:t>
            </a:r>
            <a:r>
              <a:rPr lang="cs-CZ" sz="1700" b="1" dirty="0">
                <a:latin typeface="Calibri" panose="020F0502020204030204" pitchFamily="34" charset="0"/>
                <a:ea typeface="Calibri" panose="020F0502020204030204" pitchFamily="34" charset="0"/>
                <a:cs typeface="Calibri" panose="020F0502020204030204" pitchFamily="34" charset="0"/>
              </a:rPr>
              <a:t>. č. 422/2023 Sb. – </a:t>
            </a:r>
            <a:r>
              <a:rPr lang="cs-CZ" sz="1700" b="1" i="1" dirty="0">
                <a:latin typeface="Calibri" panose="020F0502020204030204" pitchFamily="34" charset="0"/>
                <a:ea typeface="Calibri" panose="020F0502020204030204" pitchFamily="34" charset="0"/>
                <a:cs typeface="Calibri" panose="020F0502020204030204" pitchFamily="34" charset="0"/>
              </a:rPr>
              <a:t>účinnost od 1. 1. 2026</a:t>
            </a:r>
            <a:endParaRPr lang="cs-CZ" sz="1700" dirty="0">
              <a:latin typeface="Calibri" panose="020F0502020204030204" pitchFamily="34" charset="0"/>
              <a:ea typeface="Calibri" panose="020F0502020204030204" pitchFamily="34" charset="0"/>
              <a:cs typeface="Calibri" panose="020F0502020204030204" pitchFamily="34" charset="0"/>
            </a:endParaRPr>
          </a:p>
          <a:p>
            <a:pPr marL="108000" indent="0" algn="just">
              <a:spcAft>
                <a:spcPts val="0"/>
              </a:spcAft>
              <a:buNone/>
            </a:pPr>
            <a:r>
              <a:rPr lang="cs-CZ" sz="1700" b="1" dirty="0">
                <a:latin typeface="Calibri" panose="020F0502020204030204" pitchFamily="34" charset="0"/>
                <a:ea typeface="Calibri" panose="020F0502020204030204" pitchFamily="34" charset="0"/>
                <a:cs typeface="Calibri" panose="020F0502020204030204" pitchFamily="34" charset="0"/>
              </a:rPr>
              <a:t>odst. 1</a:t>
            </a:r>
            <a:r>
              <a:rPr lang="cs-CZ" sz="1700" dirty="0">
                <a:latin typeface="Calibri" panose="020F0502020204030204" pitchFamily="34" charset="0"/>
                <a:ea typeface="Calibri" panose="020F0502020204030204" pitchFamily="34" charset="0"/>
                <a:cs typeface="Calibri" panose="020F0502020204030204" pitchFamily="34" charset="0"/>
              </a:rPr>
              <a:t> Uchazeč, který nekoná zkoušku z českého jazyka podle § 20 odst. 4 školského zákona, nekoná písemný test ze vzdělávacího oboru Český jazyk a literatura v rámci jednotné zkoušky a ty součásti školní přijímací zkoušky nebo talentové zkoušky, které ověřují znalosti českého jazyka. </a:t>
            </a:r>
            <a:r>
              <a:rPr lang="cs-CZ" sz="1700" b="1" dirty="0">
                <a:latin typeface="Calibri" panose="020F0502020204030204" pitchFamily="34" charset="0"/>
                <a:ea typeface="Calibri" panose="020F0502020204030204" pitchFamily="34" charset="0"/>
                <a:cs typeface="Calibri" panose="020F0502020204030204" pitchFamily="34" charset="0"/>
              </a:rPr>
              <a:t>Časový limit pro vypracování zkoušky nebo její části konané uchazečem v písemné podobě se navyšuje o 25 % a uchazeč má právo použít překladový slovník.</a:t>
            </a:r>
            <a:endParaRPr lang="cs-CZ" sz="1700" dirty="0">
              <a:latin typeface="Calibri" panose="020F0502020204030204" pitchFamily="34" charset="0"/>
              <a:ea typeface="Calibri" panose="020F0502020204030204" pitchFamily="34" charset="0"/>
              <a:cs typeface="Calibri" panose="020F0502020204030204" pitchFamily="34" charset="0"/>
            </a:endParaRPr>
          </a:p>
          <a:p>
            <a:pPr marL="108000" indent="0" algn="just">
              <a:spcBef>
                <a:spcPts val="1200"/>
              </a:spcBef>
              <a:spcAft>
                <a:spcPts val="1200"/>
              </a:spcAft>
              <a:buNone/>
            </a:pPr>
            <a:r>
              <a:rPr lang="cs-CZ" sz="1700" u="sng" dirty="0">
                <a:latin typeface="Calibri" panose="020F0502020204030204" pitchFamily="34" charset="0"/>
                <a:ea typeface="Calibri" panose="020F0502020204030204" pitchFamily="34" charset="0"/>
                <a:cs typeface="Calibri" panose="020F0502020204030204" pitchFamily="34" charset="0"/>
              </a:rPr>
              <a:t>= bez návštěvy </a:t>
            </a:r>
            <a:r>
              <a:rPr lang="cs-CZ" sz="1700" u="sng" dirty="0" err="1">
                <a:latin typeface="Calibri" panose="020F0502020204030204" pitchFamily="34" charset="0"/>
                <a:ea typeface="Calibri" panose="020F0502020204030204" pitchFamily="34" charset="0"/>
                <a:cs typeface="Calibri" panose="020F0502020204030204" pitchFamily="34" charset="0"/>
              </a:rPr>
              <a:t>ŠPZ</a:t>
            </a:r>
            <a:r>
              <a:rPr lang="cs-CZ" sz="1700" u="sng" dirty="0">
                <a:latin typeface="Calibri" panose="020F0502020204030204" pitchFamily="34" charset="0"/>
                <a:ea typeface="Calibri" panose="020F0502020204030204" pitchFamily="34" charset="0"/>
                <a:cs typeface="Calibri" panose="020F0502020204030204" pitchFamily="34" charset="0"/>
              </a:rPr>
              <a:t>, </a:t>
            </a:r>
            <a:r>
              <a:rPr lang="cs-CZ" sz="1700" u="sng" dirty="0" err="1">
                <a:latin typeface="Calibri" panose="020F0502020204030204" pitchFamily="34" charset="0"/>
                <a:ea typeface="Calibri" panose="020F0502020204030204" pitchFamily="34" charset="0"/>
                <a:cs typeface="Calibri" panose="020F0502020204030204" pitchFamily="34" charset="0"/>
              </a:rPr>
              <a:t>ŠPZ</a:t>
            </a:r>
            <a:r>
              <a:rPr lang="cs-CZ" sz="1700" u="sng" dirty="0">
                <a:latin typeface="Calibri" panose="020F0502020204030204" pitchFamily="34" charset="0"/>
                <a:ea typeface="Calibri" panose="020F0502020204030204" pitchFamily="34" charset="0"/>
                <a:cs typeface="Calibri" panose="020F0502020204030204" pitchFamily="34" charset="0"/>
              </a:rPr>
              <a:t> může uzpůsobit podmínky nad rámec tohoto opatření</a:t>
            </a:r>
            <a:endParaRPr lang="cs-CZ" sz="1700" dirty="0">
              <a:latin typeface="Calibri" panose="020F0502020204030204" pitchFamily="34" charset="0"/>
              <a:ea typeface="Calibri" panose="020F0502020204030204" pitchFamily="34" charset="0"/>
              <a:cs typeface="Calibri" panose="020F0502020204030204" pitchFamily="34" charset="0"/>
            </a:endParaRPr>
          </a:p>
          <a:p>
            <a:pPr marL="108000" indent="0" algn="just">
              <a:buNone/>
            </a:pPr>
            <a:r>
              <a:rPr lang="cs-CZ" sz="1700" b="1" dirty="0">
                <a:latin typeface="Calibri" panose="020F0502020204030204" pitchFamily="34" charset="0"/>
                <a:ea typeface="Calibri" panose="020F0502020204030204" pitchFamily="34" charset="0"/>
                <a:cs typeface="Calibri" panose="020F0502020204030204" pitchFamily="34" charset="0"/>
              </a:rPr>
              <a:t>odst. 2</a:t>
            </a:r>
            <a:r>
              <a:rPr lang="cs-CZ" sz="1700" dirty="0">
                <a:latin typeface="Calibri" panose="020F0502020204030204" pitchFamily="34" charset="0"/>
                <a:ea typeface="Calibri" panose="020F0502020204030204" pitchFamily="34" charset="0"/>
                <a:cs typeface="Calibri" panose="020F0502020204030204" pitchFamily="34" charset="0"/>
              </a:rPr>
              <a:t> Centrum zpřístupní škole lepší výsledek bodového hodnocení jednotné zkoušky z matematiky všech uchazečů.</a:t>
            </a:r>
          </a:p>
          <a:p>
            <a:pPr marL="108000" indent="0" algn="just">
              <a:buNone/>
            </a:pPr>
            <a:r>
              <a:rPr lang="cs-CZ" sz="1700" b="1" dirty="0">
                <a:latin typeface="Calibri" panose="020F0502020204030204" pitchFamily="34" charset="0"/>
                <a:ea typeface="Calibri" panose="020F0502020204030204" pitchFamily="34" charset="0"/>
                <a:cs typeface="Calibri" panose="020F0502020204030204" pitchFamily="34" charset="0"/>
              </a:rPr>
              <a:t>odst. 3</a:t>
            </a:r>
            <a:r>
              <a:rPr lang="cs-CZ" sz="1700" dirty="0">
                <a:latin typeface="Calibri" panose="020F0502020204030204" pitchFamily="34" charset="0"/>
                <a:ea typeface="Calibri" panose="020F0502020204030204" pitchFamily="34" charset="0"/>
                <a:cs typeface="Calibri" panose="020F0502020204030204" pitchFamily="34" charset="0"/>
              </a:rPr>
              <a:t> Ředitel školy vytváří redukované pořadí všech uchazečů na základě</a:t>
            </a:r>
          </a:p>
          <a:p>
            <a:pPr marL="714375" indent="-352425" algn="just">
              <a:buFont typeface="+mj-lt"/>
              <a:buAutoNum type="alphaLcParenR"/>
            </a:pPr>
            <a:r>
              <a:rPr lang="cs-CZ" sz="1700" dirty="0">
                <a:latin typeface="Calibri" panose="020F0502020204030204" pitchFamily="34" charset="0"/>
                <a:ea typeface="Calibri" panose="020F0502020204030204" pitchFamily="34" charset="0"/>
                <a:cs typeface="Calibri" panose="020F0502020204030204" pitchFamily="34" charset="0"/>
              </a:rPr>
              <a:t>hodnocení podle odstavce 2 zpřístupněného Centrem, koná-li se jednotná zkouška,</a:t>
            </a:r>
          </a:p>
          <a:p>
            <a:pPr marL="714375" indent="-352425" algn="just">
              <a:buFont typeface="+mj-lt"/>
              <a:buAutoNum type="alphaLcParenR"/>
            </a:pPr>
            <a:r>
              <a:rPr lang="cs-CZ" sz="1700" dirty="0">
                <a:latin typeface="Calibri" panose="020F0502020204030204" pitchFamily="34" charset="0"/>
                <a:ea typeface="Calibri" panose="020F0502020204030204" pitchFamily="34" charset="0"/>
                <a:cs typeface="Calibri" panose="020F0502020204030204" pitchFamily="34" charset="0"/>
              </a:rPr>
              <a:t>hodnocení výsledku těch součástí školní přijímací zkoušky nebo talentové zkoušky, které neověřují znalosti českého jazyka, koná-li se školní přijímací zkouška, a</a:t>
            </a:r>
          </a:p>
          <a:p>
            <a:pPr marL="714375" indent="-352425" algn="just">
              <a:buFont typeface="+mj-lt"/>
              <a:buAutoNum type="alphaLcParenR"/>
            </a:pPr>
            <a:r>
              <a:rPr lang="cs-CZ" sz="1700" dirty="0">
                <a:latin typeface="Calibri" panose="020F0502020204030204" pitchFamily="34" charset="0"/>
                <a:ea typeface="Calibri" panose="020F0502020204030204" pitchFamily="34" charset="0"/>
                <a:cs typeface="Calibri" panose="020F0502020204030204" pitchFamily="34" charset="0"/>
              </a:rPr>
              <a:t>dalších kritérií přijímacího řízení.</a:t>
            </a:r>
          </a:p>
          <a:p>
            <a:pPr marL="108000" indent="0" algn="just">
              <a:buNone/>
            </a:pPr>
            <a:r>
              <a:rPr lang="cs-CZ" sz="1700" b="1" dirty="0">
                <a:latin typeface="Calibri" panose="020F0502020204030204" pitchFamily="34" charset="0"/>
                <a:ea typeface="Calibri" panose="020F0502020204030204" pitchFamily="34" charset="0"/>
                <a:cs typeface="Calibri" panose="020F0502020204030204" pitchFamily="34" charset="0"/>
              </a:rPr>
              <a:t>odst. 4</a:t>
            </a:r>
            <a:r>
              <a:rPr lang="cs-CZ" sz="1700" dirty="0">
                <a:latin typeface="Calibri" panose="020F0502020204030204" pitchFamily="34" charset="0"/>
                <a:ea typeface="Calibri" panose="020F0502020204030204" pitchFamily="34" charset="0"/>
                <a:cs typeface="Calibri" panose="020F0502020204030204" pitchFamily="34" charset="0"/>
              </a:rPr>
              <a:t> Uchazeč, který nekoná zkoušku podle odstavce 1, se do výsledného pořadí ostatních uchazečů hodnocených na základě všech kritérií zařazuje na místo shodné s jeho pořadím v rámci redukovaného pořadí všech uchazečů podle odstavce 3.</a:t>
            </a:r>
          </a:p>
          <a:p>
            <a:endParaRPr lang="cs-CZ" dirty="0"/>
          </a:p>
        </p:txBody>
      </p:sp>
    </p:spTree>
    <p:extLst>
      <p:ext uri="{BB962C8B-B14F-4D97-AF65-F5344CB8AC3E}">
        <p14:creationId xmlns:p14="http://schemas.microsoft.com/office/powerpoint/2010/main" val="19825274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4F5920B-B8A9-54FD-D1FF-044B1F753816}"/>
              </a:ext>
            </a:extLst>
          </p:cNvPr>
          <p:cNvSpPr>
            <a:spLocks noGrp="1"/>
          </p:cNvSpPr>
          <p:nvPr>
            <p:ph type="title"/>
          </p:nvPr>
        </p:nvSpPr>
        <p:spPr>
          <a:xfrm>
            <a:off x="729599" y="602626"/>
            <a:ext cx="10838169" cy="622138"/>
          </a:xfrm>
        </p:spPr>
        <p:txBody>
          <a:bodyPr>
            <a:normAutofit/>
          </a:bodyPr>
          <a:lstStyle/>
          <a:p>
            <a:r>
              <a:rPr lang="cs-CZ" sz="2800" b="1" dirty="0"/>
              <a:t>Přijímací řízení a cizinci 3</a:t>
            </a:r>
            <a:endParaRPr lang="cs-CZ" sz="2800" dirty="0"/>
          </a:p>
        </p:txBody>
      </p:sp>
      <p:sp>
        <p:nvSpPr>
          <p:cNvPr id="3" name="Zástupný obsah 2">
            <a:extLst>
              <a:ext uri="{FF2B5EF4-FFF2-40B4-BE49-F238E27FC236}">
                <a16:creationId xmlns:a16="http://schemas.microsoft.com/office/drawing/2014/main" id="{6250A9E4-6BDC-409C-5F95-0E77F3688DFD}"/>
              </a:ext>
            </a:extLst>
          </p:cNvPr>
          <p:cNvSpPr>
            <a:spLocks noGrp="1"/>
          </p:cNvSpPr>
          <p:nvPr>
            <p:ph idx="1"/>
          </p:nvPr>
        </p:nvSpPr>
        <p:spPr>
          <a:xfrm>
            <a:off x="729599" y="1149349"/>
            <a:ext cx="10515600" cy="5260976"/>
          </a:xfrm>
        </p:spPr>
        <p:txBody>
          <a:bodyPr>
            <a:normAutofit lnSpcReduction="10000"/>
          </a:bodyPr>
          <a:lstStyle/>
          <a:p>
            <a:pPr marL="0" indent="0">
              <a:buNone/>
            </a:pPr>
            <a:r>
              <a:rPr lang="cs-CZ" sz="1800" b="1" dirty="0">
                <a:solidFill>
                  <a:srgbClr val="418E96"/>
                </a:solidFill>
                <a:latin typeface="Calibri" panose="020F0502020204030204" pitchFamily="34" charset="0"/>
                <a:ea typeface="Calibri" panose="020F0502020204030204" pitchFamily="34" charset="0"/>
                <a:cs typeface="Calibri" panose="020F0502020204030204" pitchFamily="34" charset="0"/>
              </a:rPr>
              <a:t>Rozsah a forma rozhovoru</a:t>
            </a:r>
          </a:p>
          <a:p>
            <a:pPr algn="just">
              <a:spcAft>
                <a:spcPts val="600"/>
              </a:spcAft>
            </a:pPr>
            <a:r>
              <a:rPr lang="cs-CZ" sz="1800" dirty="0">
                <a:latin typeface="Calibri" panose="020F0502020204030204" pitchFamily="34" charset="0"/>
                <a:ea typeface="Calibri" panose="020F0502020204030204" pitchFamily="34" charset="0"/>
                <a:cs typeface="Calibri" panose="020F0502020204030204" pitchFamily="34" charset="0"/>
              </a:rPr>
              <a:t>nekoná se </a:t>
            </a:r>
            <a:r>
              <a:rPr lang="cs-CZ" sz="1800" dirty="0" err="1">
                <a:latin typeface="Calibri" panose="020F0502020204030204" pitchFamily="34" charset="0"/>
                <a:ea typeface="Calibri" panose="020F0502020204030204" pitchFamily="34" charset="0"/>
                <a:cs typeface="Calibri" panose="020F0502020204030204" pitchFamily="34" charset="0"/>
              </a:rPr>
              <a:t>JPZ</a:t>
            </a:r>
            <a:r>
              <a:rPr lang="cs-CZ" sz="1800" dirty="0">
                <a:latin typeface="Calibri" panose="020F0502020204030204" pitchFamily="34" charset="0"/>
                <a:ea typeface="Calibri" panose="020F0502020204030204" pitchFamily="34" charset="0"/>
                <a:cs typeface="Calibri" panose="020F0502020204030204" pitchFamily="34" charset="0"/>
              </a:rPr>
              <a:t> z </a:t>
            </a:r>
            <a:r>
              <a:rPr lang="cs-CZ" sz="1800" dirty="0" err="1">
                <a:latin typeface="Calibri" panose="020F0502020204030204" pitchFamily="34" charset="0"/>
                <a:ea typeface="Calibri" panose="020F0502020204030204" pitchFamily="34" charset="0"/>
                <a:cs typeface="Calibri" panose="020F0502020204030204" pitchFamily="34" charset="0"/>
              </a:rPr>
              <a:t>ČJL</a:t>
            </a:r>
            <a:r>
              <a:rPr lang="cs-CZ" sz="1800" dirty="0">
                <a:latin typeface="Calibri" panose="020F0502020204030204" pitchFamily="34" charset="0"/>
                <a:ea typeface="Calibri" panose="020F0502020204030204" pitchFamily="34" charset="0"/>
                <a:cs typeface="Calibri" panose="020F0502020204030204" pitchFamily="34" charset="0"/>
              </a:rPr>
              <a:t> a všechny části </a:t>
            </a:r>
            <a:r>
              <a:rPr lang="cs-CZ" sz="1800" dirty="0" err="1">
                <a:latin typeface="Calibri" panose="020F0502020204030204" pitchFamily="34" charset="0"/>
                <a:ea typeface="Calibri" panose="020F0502020204030204" pitchFamily="34" charset="0"/>
                <a:cs typeface="Calibri" panose="020F0502020204030204" pitchFamily="34" charset="0"/>
              </a:rPr>
              <a:t>ŠPZ</a:t>
            </a:r>
            <a:r>
              <a:rPr lang="cs-CZ" sz="1800" dirty="0">
                <a:latin typeface="Calibri" panose="020F0502020204030204" pitchFamily="34" charset="0"/>
                <a:ea typeface="Calibri" panose="020F0502020204030204" pitchFamily="34" charset="0"/>
                <a:cs typeface="Calibri" panose="020F0502020204030204" pitchFamily="34" charset="0"/>
              </a:rPr>
              <a:t>, které ověřují znalost českého jazyka</a:t>
            </a:r>
          </a:p>
          <a:p>
            <a:pPr algn="just">
              <a:spcAft>
                <a:spcPts val="600"/>
              </a:spcAft>
            </a:pPr>
            <a:r>
              <a:rPr lang="cs-CZ" sz="1800" dirty="0">
                <a:latin typeface="Calibri" panose="020F0502020204030204" pitchFamily="34" charset="0"/>
                <a:ea typeface="Calibri" panose="020F0502020204030204" pitchFamily="34" charset="0"/>
                <a:cs typeface="Calibri" panose="020F0502020204030204" pitchFamily="34" charset="0"/>
              </a:rPr>
              <a:t>nejsou stanoveny konkrétní podmínky</a:t>
            </a:r>
          </a:p>
          <a:p>
            <a:pPr algn="just">
              <a:spcAft>
                <a:spcPts val="600"/>
              </a:spcAft>
            </a:pPr>
            <a:r>
              <a:rPr lang="cs-CZ" sz="1800" dirty="0">
                <a:latin typeface="Calibri" panose="020F0502020204030204" pitchFamily="34" charset="0"/>
                <a:ea typeface="Calibri" panose="020F0502020204030204" pitchFamily="34" charset="0"/>
                <a:cs typeface="Calibri" panose="020F0502020204030204" pitchFamily="34" charset="0"/>
              </a:rPr>
              <a:t>neposuzuje se znalost českého jazyka v celé své šíři, ale pouze elementární znalost nezbytná pro vzdělávání v daném oboru</a:t>
            </a:r>
          </a:p>
          <a:p>
            <a:pPr algn="just">
              <a:spcAft>
                <a:spcPts val="600"/>
              </a:spcAft>
            </a:pPr>
            <a:r>
              <a:rPr lang="cs-CZ" sz="1800" dirty="0">
                <a:latin typeface="Calibri" panose="020F0502020204030204" pitchFamily="34" charset="0"/>
                <a:ea typeface="Calibri" panose="020F0502020204030204" pitchFamily="34" charset="0"/>
                <a:cs typeface="Calibri" panose="020F0502020204030204" pitchFamily="34" charset="0"/>
              </a:rPr>
              <a:t>otázky kladené při rozhovoru nesmí přesahovat znalosti stanovené Rámcovým vzdělávacím programem pro základní vzdělávání</a:t>
            </a:r>
          </a:p>
          <a:p>
            <a:pPr algn="just">
              <a:spcAft>
                <a:spcPts val="600"/>
              </a:spcAft>
            </a:pPr>
            <a:r>
              <a:rPr lang="cs-CZ" sz="1800" dirty="0">
                <a:latin typeface="Calibri" panose="020F0502020204030204" pitchFamily="34" charset="0"/>
                <a:ea typeface="Calibri" panose="020F0502020204030204" pitchFamily="34" charset="0"/>
                <a:cs typeface="Calibri" panose="020F0502020204030204" pitchFamily="34" charset="0"/>
              </a:rPr>
              <a:t>vlastní rozhovor může vést s uchazečem jednotlivý pedagogický pracovník, může být organizován i formou komisionální</a:t>
            </a:r>
          </a:p>
          <a:p>
            <a:pPr algn="just">
              <a:spcAft>
                <a:spcPts val="600"/>
              </a:spcAft>
            </a:pPr>
            <a:r>
              <a:rPr lang="cs-CZ" sz="1800" dirty="0">
                <a:latin typeface="Calibri" panose="020F0502020204030204" pitchFamily="34" charset="0"/>
                <a:ea typeface="Calibri" panose="020F0502020204030204" pitchFamily="34" charset="0"/>
                <a:cs typeface="Calibri" panose="020F0502020204030204" pitchFamily="34" charset="0"/>
              </a:rPr>
              <a:t>v průběhu rozhovoru mluví zkoušející pomalu, zřetelně, srozumitelně a klidně, přizpůsobí projev řečovým schopnostem a dovednostem zkoušeného především v tempu řeči a slovní zásobě, používá krátké, jednoduché věty a jasné instrukce, nerozumí-li zkoušený otázce, pokusí se ji zkoušející přeformulovat, pomáhá porozumění gesty, opakováním, uvedením konkrétního příkladu apod. </a:t>
            </a:r>
          </a:p>
          <a:p>
            <a:pPr algn="just">
              <a:spcAft>
                <a:spcPts val="600"/>
              </a:spcAft>
            </a:pPr>
            <a:r>
              <a:rPr lang="cs-CZ" sz="1800" dirty="0">
                <a:latin typeface="Calibri" panose="020F0502020204030204" pitchFamily="34" charset="0"/>
                <a:ea typeface="Calibri" panose="020F0502020204030204" pitchFamily="34" charset="0"/>
                <a:cs typeface="Calibri" panose="020F0502020204030204" pitchFamily="34" charset="0"/>
              </a:rPr>
              <a:t>je vhodné stanovit kritéria úspěšnosti a z rozhovoru učinit záznam </a:t>
            </a:r>
          </a:p>
          <a:p>
            <a:pPr marL="0" indent="0">
              <a:spcBef>
                <a:spcPts val="600"/>
              </a:spcBef>
              <a:buNone/>
            </a:pPr>
            <a:r>
              <a:rPr lang="cs-CZ" sz="1800" b="1" dirty="0">
                <a:solidFill>
                  <a:srgbClr val="418E96"/>
                </a:solidFill>
                <a:latin typeface="Calibri" panose="020F0502020204030204" pitchFamily="34" charset="0"/>
                <a:ea typeface="Calibri" panose="020F0502020204030204" pitchFamily="34" charset="0"/>
                <a:cs typeface="Calibri" panose="020F0502020204030204" pitchFamily="34" charset="0"/>
              </a:rPr>
              <a:t>Výsledek rozhovoru</a:t>
            </a:r>
          </a:p>
          <a:p>
            <a:pPr marL="0" indent="0">
              <a:buNone/>
            </a:pPr>
            <a:r>
              <a:rPr lang="cs-CZ" sz="1800" b="1" dirty="0">
                <a:solidFill>
                  <a:srgbClr val="418E96"/>
                </a:solidFill>
                <a:latin typeface="Calibri" panose="020F0502020204030204" pitchFamily="34" charset="0"/>
                <a:ea typeface="Calibri" panose="020F0502020204030204" pitchFamily="34" charset="0"/>
                <a:cs typeface="Calibri" panose="020F0502020204030204" pitchFamily="34" charset="0"/>
              </a:rPr>
              <a:t>Redukované pořadí</a:t>
            </a:r>
          </a:p>
          <a:p>
            <a:endParaRPr lang="cs-CZ" dirty="0"/>
          </a:p>
        </p:txBody>
      </p:sp>
      <p:sp>
        <p:nvSpPr>
          <p:cNvPr id="4" name="Zástupný symbol pro číslo snímku 3">
            <a:extLst>
              <a:ext uri="{FF2B5EF4-FFF2-40B4-BE49-F238E27FC236}">
                <a16:creationId xmlns:a16="http://schemas.microsoft.com/office/drawing/2014/main" id="{19F1F9AB-1CE6-1399-4A51-3827F7BB92CE}"/>
              </a:ext>
            </a:extLst>
          </p:cNvPr>
          <p:cNvSpPr>
            <a:spLocks noGrp="1"/>
          </p:cNvSpPr>
          <p:nvPr>
            <p:ph type="sldNum" sz="quarter" idx="12"/>
          </p:nvPr>
        </p:nvSpPr>
        <p:spPr/>
        <p:txBody>
          <a:bodyPr/>
          <a:lstStyle/>
          <a:p>
            <a:fld id="{323BD8D3-A9DD-40CB-A396-ADCE34852C74}" type="slidenum">
              <a:rPr lang="cs-CZ" smtClean="0"/>
              <a:t>21</a:t>
            </a:fld>
            <a:endParaRPr lang="cs-CZ"/>
          </a:p>
        </p:txBody>
      </p:sp>
    </p:spTree>
    <p:extLst>
      <p:ext uri="{BB962C8B-B14F-4D97-AF65-F5344CB8AC3E}">
        <p14:creationId xmlns:p14="http://schemas.microsoft.com/office/powerpoint/2010/main" val="33336788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AA04B6-57EA-D8FD-90C6-121120EA07A5}"/>
              </a:ext>
            </a:extLst>
          </p:cNvPr>
          <p:cNvSpPr>
            <a:spLocks noGrp="1"/>
          </p:cNvSpPr>
          <p:nvPr>
            <p:ph type="title"/>
          </p:nvPr>
        </p:nvSpPr>
        <p:spPr/>
        <p:txBody>
          <a:bodyPr>
            <a:normAutofit/>
          </a:bodyPr>
          <a:lstStyle/>
          <a:p>
            <a:r>
              <a:rPr lang="cs-CZ" sz="2800" b="1" dirty="0"/>
              <a:t>Přijímací řízení a cizinci 4</a:t>
            </a:r>
            <a:endParaRPr lang="cs-CZ" sz="2800" dirty="0"/>
          </a:p>
        </p:txBody>
      </p:sp>
      <p:sp>
        <p:nvSpPr>
          <p:cNvPr id="3" name="Zástupný obsah 2">
            <a:extLst>
              <a:ext uri="{FF2B5EF4-FFF2-40B4-BE49-F238E27FC236}">
                <a16:creationId xmlns:a16="http://schemas.microsoft.com/office/drawing/2014/main" id="{9141B40B-0B0C-2FE7-B54B-0B4392A8422A}"/>
              </a:ext>
            </a:extLst>
          </p:cNvPr>
          <p:cNvSpPr>
            <a:spLocks noGrp="1"/>
          </p:cNvSpPr>
          <p:nvPr>
            <p:ph idx="1"/>
          </p:nvPr>
        </p:nvSpPr>
        <p:spPr/>
        <p:txBody>
          <a:bodyPr/>
          <a:lstStyle/>
          <a:p>
            <a:pPr marL="0" indent="0">
              <a:buNone/>
            </a:pPr>
            <a:r>
              <a:rPr lang="cs-CZ" sz="1800" b="1" dirty="0">
                <a:solidFill>
                  <a:srgbClr val="418E96"/>
                </a:solidFill>
                <a:latin typeface="Calibri" panose="020F0502020204030204" pitchFamily="34" charset="0"/>
                <a:ea typeface="Calibri" panose="020F0502020204030204" pitchFamily="34" charset="0"/>
                <a:cs typeface="Calibri" panose="020F0502020204030204" pitchFamily="34" charset="0"/>
              </a:rPr>
              <a:t>Metodický materiál k rozhovoru</a:t>
            </a:r>
          </a:p>
          <a:p>
            <a:pPr marL="0" indent="0">
              <a:lnSpc>
                <a:spcPct val="107000"/>
              </a:lnSpc>
              <a:buNone/>
            </a:pPr>
            <a:r>
              <a:rPr lang="cs-CZ" sz="1800" dirty="0">
                <a:latin typeface="Calibri" panose="020F0502020204030204" pitchFamily="34" charset="0"/>
                <a:ea typeface="Calibri" panose="020F0502020204030204" pitchFamily="34" charset="0"/>
                <a:cs typeface="Calibri" panose="020F0502020204030204" pitchFamily="34" charset="0"/>
                <a:hlinkClick r:id="rId2"/>
              </a:rPr>
              <a:t>Přijímání do středního vzdělávání a vzdělávání v konzervatoři, MŠMT ČR (</a:t>
            </a:r>
            <a:r>
              <a:rPr lang="cs-CZ" sz="1800" dirty="0" err="1">
                <a:latin typeface="Calibri" panose="020F0502020204030204" pitchFamily="34" charset="0"/>
                <a:ea typeface="Calibri" panose="020F0502020204030204" pitchFamily="34" charset="0"/>
                <a:cs typeface="Calibri" panose="020F0502020204030204" pitchFamily="34" charset="0"/>
                <a:hlinkClick r:id="rId2"/>
              </a:rPr>
              <a:t>gov.cz</a:t>
            </a:r>
            <a:r>
              <a:rPr lang="cs-CZ" sz="1800" dirty="0">
                <a:latin typeface="Calibri" panose="020F0502020204030204" pitchFamily="34" charset="0"/>
                <a:ea typeface="Calibri" panose="020F0502020204030204" pitchFamily="34" charset="0"/>
                <a:cs typeface="Calibri" panose="020F0502020204030204" pitchFamily="34" charset="0"/>
                <a:hlinkClick r:id="rId2"/>
              </a:rPr>
              <a:t>)</a:t>
            </a:r>
            <a:endParaRPr lang="cs-CZ" sz="18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cs-CZ" sz="1800" b="1" dirty="0">
                <a:latin typeface="Calibri" panose="020F0502020204030204" pitchFamily="34" charset="0"/>
                <a:ea typeface="Calibri" panose="020F0502020204030204" pitchFamily="34" charset="0"/>
                <a:cs typeface="Calibri" panose="020F0502020204030204" pitchFamily="34" charset="0"/>
              </a:rPr>
              <a:t>Části rozhovoru: </a:t>
            </a:r>
            <a:endParaRPr lang="cs-CZ" sz="18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pt-BR" sz="1800" b="1" dirty="0">
                <a:latin typeface="Calibri" panose="020F0502020204030204" pitchFamily="34" charset="0"/>
                <a:ea typeface="Calibri" panose="020F0502020204030204" pitchFamily="34" charset="0"/>
                <a:cs typeface="Calibri" panose="020F0502020204030204" pitchFamily="34" charset="0"/>
              </a:rPr>
              <a:t>A. Ústní část na místě </a:t>
            </a:r>
            <a:endParaRPr lang="pt-BR" sz="1800" dirty="0">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cs-CZ" sz="1800" dirty="0">
                <a:latin typeface="Calibri" panose="020F0502020204030204" pitchFamily="34" charset="0"/>
                <a:ea typeface="Calibri" panose="020F0502020204030204" pitchFamily="34" charset="0"/>
                <a:cs typeface="Calibri" panose="020F0502020204030204" pitchFamily="34" charset="0"/>
              </a:rPr>
              <a:t>1. Úvodní část – základní informace o uchazeči (nehodnotí se) </a:t>
            </a:r>
          </a:p>
          <a:p>
            <a:pPr marL="0" indent="0" algn="just">
              <a:buNone/>
            </a:pPr>
            <a:r>
              <a:rPr lang="cs-CZ" sz="1800" dirty="0">
                <a:latin typeface="Calibri" panose="020F0502020204030204" pitchFamily="34" charset="0"/>
                <a:ea typeface="Calibri" panose="020F0502020204030204" pitchFamily="34" charset="0"/>
                <a:cs typeface="Calibri" panose="020F0502020204030204" pitchFamily="34" charset="0"/>
              </a:rPr>
              <a:t>2. Obecná část – dosavadní vzdělání a zájmy uchazeče </a:t>
            </a:r>
          </a:p>
          <a:p>
            <a:pPr marL="0" indent="0" algn="just">
              <a:buNone/>
            </a:pPr>
            <a:r>
              <a:rPr lang="cs-CZ" sz="1800" dirty="0">
                <a:latin typeface="Calibri" panose="020F0502020204030204" pitchFamily="34" charset="0"/>
                <a:ea typeface="Calibri" panose="020F0502020204030204" pitchFamily="34" charset="0"/>
                <a:cs typeface="Calibri" panose="020F0502020204030204" pitchFamily="34" charset="0"/>
              </a:rPr>
              <a:t>3. Oborová část – čtení s porozuměním, krátký rozhovor na téma z textu </a:t>
            </a:r>
          </a:p>
          <a:p>
            <a:pPr marL="0" indent="0" algn="just">
              <a:buNone/>
            </a:pPr>
            <a:r>
              <a:rPr lang="cs-CZ" sz="1800" b="1" dirty="0">
                <a:latin typeface="Calibri" panose="020F0502020204030204" pitchFamily="34" charset="0"/>
                <a:ea typeface="Calibri" panose="020F0502020204030204" pitchFamily="34" charset="0"/>
                <a:cs typeface="Calibri" panose="020F0502020204030204" pitchFamily="34" charset="0"/>
              </a:rPr>
              <a:t>B. Prezentace předem připraveného projevu </a:t>
            </a:r>
            <a:endParaRPr lang="cs-CZ" sz="1800" dirty="0">
              <a:latin typeface="Calibri" panose="020F0502020204030204" pitchFamily="34" charset="0"/>
              <a:ea typeface="Calibri" panose="020F0502020204030204" pitchFamily="34" charset="0"/>
              <a:cs typeface="Calibri" panose="020F0502020204030204" pitchFamily="34" charset="0"/>
            </a:endParaRPr>
          </a:p>
          <a:p>
            <a:pPr algn="just"/>
            <a:r>
              <a:rPr lang="cs-CZ" sz="1800" dirty="0">
                <a:latin typeface="Calibri" panose="020F0502020204030204" pitchFamily="34" charset="0"/>
                <a:ea typeface="Calibri" panose="020F0502020204030204" pitchFamily="34" charset="0"/>
                <a:cs typeface="Calibri" panose="020F0502020204030204" pitchFamily="34" charset="0"/>
              </a:rPr>
              <a:t>Uchazeč si připraví samostatný projev v délce cca 1 minuty na libovolné téma, které se vztahuje k oboru vzdělání, do kterého se hlásí. </a:t>
            </a:r>
          </a:p>
          <a:p>
            <a:pPr algn="just"/>
            <a:r>
              <a:rPr lang="cs-CZ" sz="1800" dirty="0">
                <a:latin typeface="Calibri" panose="020F0502020204030204" pitchFamily="34" charset="0"/>
                <a:ea typeface="Calibri" panose="020F0502020204030204" pitchFamily="34" charset="0"/>
                <a:cs typeface="Calibri" panose="020F0502020204030204" pitchFamily="34" charset="0"/>
              </a:rPr>
              <a:t>K prezentaci tématu může používat obrázky, fotografie v telefonu, krátká videa apod. </a:t>
            </a:r>
          </a:p>
          <a:p>
            <a:endParaRPr lang="cs-CZ" dirty="0"/>
          </a:p>
        </p:txBody>
      </p:sp>
      <p:sp>
        <p:nvSpPr>
          <p:cNvPr id="4" name="Zástupný symbol pro číslo snímku 3">
            <a:extLst>
              <a:ext uri="{FF2B5EF4-FFF2-40B4-BE49-F238E27FC236}">
                <a16:creationId xmlns:a16="http://schemas.microsoft.com/office/drawing/2014/main" id="{06B2DF15-94EA-BB98-0B65-EEBD58379F12}"/>
              </a:ext>
            </a:extLst>
          </p:cNvPr>
          <p:cNvSpPr>
            <a:spLocks noGrp="1"/>
          </p:cNvSpPr>
          <p:nvPr>
            <p:ph type="sldNum" sz="quarter" idx="12"/>
          </p:nvPr>
        </p:nvSpPr>
        <p:spPr/>
        <p:txBody>
          <a:bodyPr/>
          <a:lstStyle/>
          <a:p>
            <a:fld id="{323BD8D3-A9DD-40CB-A396-ADCE34852C74}" type="slidenum">
              <a:rPr lang="cs-CZ" smtClean="0"/>
              <a:t>22</a:t>
            </a:fld>
            <a:endParaRPr lang="cs-CZ"/>
          </a:p>
        </p:txBody>
      </p:sp>
    </p:spTree>
    <p:extLst>
      <p:ext uri="{BB962C8B-B14F-4D97-AF65-F5344CB8AC3E}">
        <p14:creationId xmlns:p14="http://schemas.microsoft.com/office/powerpoint/2010/main" val="7193012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465D6-ECFF-75F7-E619-1C784DA3CA9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DBC9162-BCA8-3E1A-6E79-E28B4CBE4187}"/>
              </a:ext>
            </a:extLst>
          </p:cNvPr>
          <p:cNvSpPr>
            <a:spLocks noGrp="1"/>
          </p:cNvSpPr>
          <p:nvPr>
            <p:ph type="title"/>
          </p:nvPr>
        </p:nvSpPr>
        <p:spPr>
          <a:xfrm>
            <a:off x="729599" y="408558"/>
            <a:ext cx="10838170" cy="539246"/>
          </a:xfrm>
        </p:spPr>
        <p:txBody>
          <a:bodyPr>
            <a:normAutofit fontScale="90000"/>
          </a:bodyPr>
          <a:lstStyle/>
          <a:p>
            <a:r>
              <a:rPr lang="cs-CZ" sz="3200" b="1" dirty="0">
                <a:latin typeface="+mn-lt"/>
              </a:rPr>
              <a:t>Kombinovaná výuka</a:t>
            </a:r>
            <a:br>
              <a:rPr lang="cs-CZ" sz="2400" dirty="0">
                <a:latin typeface="+mn-lt"/>
              </a:rPr>
            </a:br>
            <a:endParaRPr lang="cs-CZ" dirty="0"/>
          </a:p>
        </p:txBody>
      </p:sp>
      <p:sp>
        <p:nvSpPr>
          <p:cNvPr id="3" name="Zástupný obsah 2">
            <a:extLst>
              <a:ext uri="{FF2B5EF4-FFF2-40B4-BE49-F238E27FC236}">
                <a16:creationId xmlns:a16="http://schemas.microsoft.com/office/drawing/2014/main" id="{EBE7BF7A-B883-345A-2550-F4B0A85EDA5C}"/>
              </a:ext>
            </a:extLst>
          </p:cNvPr>
          <p:cNvSpPr>
            <a:spLocks noGrp="1"/>
          </p:cNvSpPr>
          <p:nvPr>
            <p:ph idx="1"/>
          </p:nvPr>
        </p:nvSpPr>
        <p:spPr>
          <a:xfrm>
            <a:off x="729599" y="947804"/>
            <a:ext cx="10515600" cy="5425836"/>
          </a:xfrm>
        </p:spPr>
        <p:txBody>
          <a:bodyPr/>
          <a:lstStyle/>
          <a:p>
            <a:pPr marL="108000" indent="0">
              <a:buNone/>
            </a:pPr>
            <a:r>
              <a:rPr lang="cs-CZ" sz="2000" b="1" dirty="0">
                <a:latin typeface="+mn-lt"/>
              </a:rPr>
              <a:t>Střední školy a konzervatoře</a:t>
            </a:r>
          </a:p>
          <a:p>
            <a:r>
              <a:rPr lang="cs-CZ" sz="2000" dirty="0">
                <a:latin typeface="+mn-lt"/>
              </a:rPr>
              <a:t>Maximální možný rozsah distančních prvků výuky je 40 % vyučovacích hodin. Prezenční výuka tedy musí činit alespoň 60 % vyučovacích hodin ve školním roce. Konkrétní rozsah vymezí ministerstvo vyhláškou:</a:t>
            </a:r>
          </a:p>
          <a:p>
            <a:pPr lvl="2">
              <a:buFont typeface="Courier New" panose="02070309020205020404" pitchFamily="49" charset="0"/>
              <a:buChar char="o"/>
            </a:pPr>
            <a:r>
              <a:rPr lang="cs-CZ" sz="2000" dirty="0">
                <a:latin typeface="+mn-lt"/>
              </a:rPr>
              <a:t> max. 20 % synchronně,</a:t>
            </a:r>
          </a:p>
          <a:p>
            <a:pPr lvl="2">
              <a:buFont typeface="Courier New" panose="02070309020205020404" pitchFamily="49" charset="0"/>
              <a:buChar char="o"/>
            </a:pPr>
            <a:r>
              <a:rPr lang="cs-CZ" sz="2000" dirty="0">
                <a:latin typeface="+mn-lt"/>
              </a:rPr>
              <a:t> max. 20 % asynchronně,</a:t>
            </a:r>
          </a:p>
          <a:p>
            <a:pPr lvl="2">
              <a:buFont typeface="Courier New" panose="02070309020205020404" pitchFamily="49" charset="0"/>
              <a:buChar char="o"/>
            </a:pPr>
            <a:r>
              <a:rPr lang="cs-CZ" sz="2000" dirty="0">
                <a:latin typeface="+mn-lt"/>
              </a:rPr>
              <a:t> POZOR: nižší stupně GYM pouze synchronní výuku v rozsahu max. 20 %.</a:t>
            </a:r>
          </a:p>
          <a:p>
            <a:pPr lvl="2">
              <a:buFont typeface="Courier New" panose="02070309020205020404" pitchFamily="49" charset="0"/>
              <a:buChar char="o"/>
            </a:pPr>
            <a:endParaRPr lang="cs-CZ" sz="2000" dirty="0">
              <a:latin typeface="+mn-lt"/>
            </a:endParaRPr>
          </a:p>
          <a:p>
            <a:r>
              <a:rPr lang="cs-CZ" sz="2000" dirty="0">
                <a:latin typeface="+mn-lt"/>
              </a:rPr>
              <a:t>Pro praktické vyučování platí, že ho nelze realizovat kombinovanou výukou, pokud RVP příslušného oboru středního vzdělání toto výslovně neumožňuje =&gt; </a:t>
            </a:r>
            <a:r>
              <a:rPr lang="cs-CZ" sz="2000" u="sng" dirty="0">
                <a:latin typeface="+mn-lt"/>
              </a:rPr>
              <a:t>připravujeme Opatření ministra školství k dílčí revizi RVP SV</a:t>
            </a:r>
            <a:r>
              <a:rPr lang="cs-CZ" sz="2000" dirty="0">
                <a:latin typeface="+mn-lt"/>
              </a:rPr>
              <a:t>.</a:t>
            </a:r>
          </a:p>
          <a:p>
            <a:pPr marL="108000" indent="0">
              <a:buNone/>
            </a:pPr>
            <a:endParaRPr lang="cs-CZ" sz="2000" b="1" dirty="0">
              <a:latin typeface="+mn-lt"/>
            </a:endParaRPr>
          </a:p>
          <a:p>
            <a:pPr marL="108000" indent="0">
              <a:buNone/>
            </a:pPr>
            <a:r>
              <a:rPr lang="cs-CZ" sz="2000" b="1" dirty="0">
                <a:latin typeface="+mn-lt"/>
              </a:rPr>
              <a:t>Vyšší odborné školy</a:t>
            </a:r>
          </a:p>
          <a:p>
            <a:r>
              <a:rPr lang="cs-CZ" sz="2000" dirty="0">
                <a:latin typeface="+mn-lt"/>
              </a:rPr>
              <a:t>KV ve formě asynchronní výuky činí nejvýše 20%.</a:t>
            </a:r>
          </a:p>
          <a:p>
            <a:r>
              <a:rPr lang="cs-CZ" sz="2000" dirty="0">
                <a:latin typeface="+mn-lt"/>
              </a:rPr>
              <a:t>Konkrétní poměr stanoví AP, platí pro akreditace po 1. lednu 2026.</a:t>
            </a:r>
          </a:p>
        </p:txBody>
      </p:sp>
      <p:sp>
        <p:nvSpPr>
          <p:cNvPr id="4" name="Zástupný symbol pro číslo snímku 3">
            <a:extLst>
              <a:ext uri="{FF2B5EF4-FFF2-40B4-BE49-F238E27FC236}">
                <a16:creationId xmlns:a16="http://schemas.microsoft.com/office/drawing/2014/main" id="{80138D42-5C83-1483-2905-A51C2FBD972E}"/>
              </a:ext>
            </a:extLst>
          </p:cNvPr>
          <p:cNvSpPr>
            <a:spLocks noGrp="1"/>
          </p:cNvSpPr>
          <p:nvPr>
            <p:ph type="sldNum" sz="quarter" idx="12"/>
          </p:nvPr>
        </p:nvSpPr>
        <p:spPr/>
        <p:txBody>
          <a:bodyPr/>
          <a:lstStyle/>
          <a:p>
            <a:fld id="{323BD8D3-A9DD-40CB-A396-ADCE34852C74}" type="slidenum">
              <a:rPr lang="cs-CZ" smtClean="0"/>
              <a:t>23</a:t>
            </a:fld>
            <a:endParaRPr lang="cs-CZ" dirty="0"/>
          </a:p>
        </p:txBody>
      </p:sp>
    </p:spTree>
    <p:extLst>
      <p:ext uri="{BB962C8B-B14F-4D97-AF65-F5344CB8AC3E}">
        <p14:creationId xmlns:p14="http://schemas.microsoft.com/office/powerpoint/2010/main" val="2097203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A8BC8-852B-93D0-C81A-49459582D0A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63BE0CB-6F7B-EA3C-6D63-587CAA9D27EB}"/>
              </a:ext>
            </a:extLst>
          </p:cNvPr>
          <p:cNvSpPr>
            <a:spLocks noGrp="1"/>
          </p:cNvSpPr>
          <p:nvPr>
            <p:ph type="title"/>
          </p:nvPr>
        </p:nvSpPr>
        <p:spPr>
          <a:xfrm>
            <a:off x="729599" y="408557"/>
            <a:ext cx="10838170" cy="539246"/>
          </a:xfrm>
        </p:spPr>
        <p:txBody>
          <a:bodyPr>
            <a:normAutofit fontScale="90000"/>
          </a:bodyPr>
          <a:lstStyle/>
          <a:p>
            <a:r>
              <a:rPr lang="cs-CZ" sz="3200" b="1" dirty="0">
                <a:latin typeface="+mn-lt"/>
              </a:rPr>
              <a:t>Duální praktické vyučování</a:t>
            </a:r>
            <a:br>
              <a:rPr lang="cs-CZ" sz="2400" dirty="0">
                <a:latin typeface="+mn-lt"/>
              </a:rPr>
            </a:br>
            <a:endParaRPr lang="cs-CZ" dirty="0"/>
          </a:p>
        </p:txBody>
      </p:sp>
      <p:sp>
        <p:nvSpPr>
          <p:cNvPr id="3" name="Zástupný obsah 2">
            <a:extLst>
              <a:ext uri="{FF2B5EF4-FFF2-40B4-BE49-F238E27FC236}">
                <a16:creationId xmlns:a16="http://schemas.microsoft.com/office/drawing/2014/main" id="{3A59A913-F80E-4278-9AFC-044D87EBE078}"/>
              </a:ext>
            </a:extLst>
          </p:cNvPr>
          <p:cNvSpPr>
            <a:spLocks noGrp="1"/>
          </p:cNvSpPr>
          <p:nvPr>
            <p:ph idx="1"/>
          </p:nvPr>
        </p:nvSpPr>
        <p:spPr>
          <a:xfrm>
            <a:off x="729598" y="947803"/>
            <a:ext cx="10838169" cy="5371516"/>
          </a:xfrm>
        </p:spPr>
        <p:txBody>
          <a:bodyPr/>
          <a:lstStyle/>
          <a:p>
            <a:r>
              <a:rPr lang="cs-CZ" sz="1800" b="1" dirty="0">
                <a:latin typeface="+mn-lt"/>
              </a:rPr>
              <a:t>Jedná se o DOBROVOLNOU formu spolupráce.</a:t>
            </a:r>
          </a:p>
          <a:p>
            <a:r>
              <a:rPr lang="cs-CZ" sz="1800" dirty="0">
                <a:latin typeface="+mn-lt"/>
              </a:rPr>
              <a:t>Zakotvuje se tzv. duální praktické vyučování v rámci středního a vyššího odborného vzdělávání.</a:t>
            </a:r>
          </a:p>
          <a:p>
            <a:r>
              <a:rPr lang="cs-CZ" sz="1800" dirty="0">
                <a:latin typeface="+mn-lt"/>
              </a:rPr>
              <a:t>Nově bude možné praktické vyučování uskutečňovat také u tzv. poskytovatelů duálního praktického vyučování, tj. na pracovišti zaměstnavatele, který bude mít k poskytování praktického vyučování příslušné oprávnění a způsobilost.</a:t>
            </a:r>
          </a:p>
          <a:p>
            <a:r>
              <a:rPr lang="cs-CZ" sz="1800" dirty="0">
                <a:latin typeface="+mn-lt"/>
              </a:rPr>
              <a:t>Podrobněji se duálnímu praktickému vyučování věnuje </a:t>
            </a:r>
            <a:r>
              <a:rPr lang="cs-CZ" sz="1800" i="1" dirty="0">
                <a:latin typeface="+mn-lt"/>
              </a:rPr>
              <a:t>příloha</a:t>
            </a:r>
            <a:r>
              <a:rPr lang="cs-CZ" sz="1800" dirty="0">
                <a:latin typeface="+mn-lt"/>
              </a:rPr>
              <a:t> této prezentace.</a:t>
            </a:r>
          </a:p>
          <a:p>
            <a:r>
              <a:rPr lang="cs-CZ" sz="1800" dirty="0">
                <a:latin typeface="+mn-lt"/>
              </a:rPr>
              <a:t>Dne 6. listopadu 2025 se uskuteční rozšířené jednání </a:t>
            </a:r>
            <a:r>
              <a:rPr lang="cs-CZ" sz="1800" b="1" dirty="0">
                <a:latin typeface="+mn-lt"/>
              </a:rPr>
              <a:t>Rady pro odborné vzdělávání</a:t>
            </a:r>
            <a:r>
              <a:rPr lang="cs-CZ" sz="1800" dirty="0">
                <a:latin typeface="+mn-lt"/>
              </a:rPr>
              <a:t> jehož cílem je podrobně představit role, práva a povinnosti aktérů duálního praktického vyučování, seznámit se s představou organizací zaměstnavatelů s celostátní působností, společně diskutovat praktické aspekty jeho implementace a dát prostor pro otázky a odpovědi.</a:t>
            </a:r>
          </a:p>
          <a:p>
            <a:r>
              <a:rPr lang="cs-CZ" sz="1800" dirty="0">
                <a:solidFill>
                  <a:srgbClr val="C00000"/>
                </a:solidFill>
                <a:latin typeface="+mn-lt"/>
              </a:rPr>
              <a:t>V rámci sociálního partnerství nejsme zúženi jen na střešní zaměstnavatelské organizace =&gt; školský zákon shovoří o organizacích zaměstnavatelů s celostátní působností.</a:t>
            </a:r>
          </a:p>
          <a:p>
            <a:r>
              <a:rPr lang="cs-CZ" sz="1800" dirty="0">
                <a:latin typeface="+mn-lt"/>
              </a:rPr>
              <a:t>Připravuje se metodika, web a FAQ.</a:t>
            </a:r>
          </a:p>
          <a:p>
            <a:r>
              <a:rPr lang="cs-CZ" sz="1800" dirty="0">
                <a:latin typeface="+mn-lt"/>
              </a:rPr>
              <a:t>Zřízena e-mailová adresa: </a:t>
            </a:r>
            <a:r>
              <a:rPr lang="cs-CZ" sz="1800" dirty="0">
                <a:latin typeface="+mn-lt"/>
                <a:hlinkClick r:id="rId2"/>
              </a:rPr>
              <a:t>dualnivyucovani@msmt.gov.cz</a:t>
            </a:r>
            <a:endParaRPr lang="cs-CZ" sz="1800" dirty="0">
              <a:latin typeface="+mn-lt"/>
            </a:endParaRPr>
          </a:p>
          <a:p>
            <a:r>
              <a:rPr lang="cs-CZ" sz="1800" dirty="0">
                <a:latin typeface="+mn-lt"/>
              </a:rPr>
              <a:t>Dne 26. listopadu 2025 se uskutečnil 1. kulatý stůl v Olomouci, který organizoval OŠMT KÚ Olomouckého kraje a SP ČR. OLK a MSK připravují pilotáž v tomto novém legislativním prostředí s inspirací na Slovensku.</a:t>
            </a:r>
          </a:p>
        </p:txBody>
      </p:sp>
      <p:sp>
        <p:nvSpPr>
          <p:cNvPr id="4" name="Zástupný symbol pro číslo snímku 3">
            <a:extLst>
              <a:ext uri="{FF2B5EF4-FFF2-40B4-BE49-F238E27FC236}">
                <a16:creationId xmlns:a16="http://schemas.microsoft.com/office/drawing/2014/main" id="{9E83A663-D3B9-DE50-ADB2-50773E1DC124}"/>
              </a:ext>
            </a:extLst>
          </p:cNvPr>
          <p:cNvSpPr>
            <a:spLocks noGrp="1"/>
          </p:cNvSpPr>
          <p:nvPr>
            <p:ph type="sldNum" sz="quarter" idx="12"/>
          </p:nvPr>
        </p:nvSpPr>
        <p:spPr/>
        <p:txBody>
          <a:bodyPr/>
          <a:lstStyle/>
          <a:p>
            <a:fld id="{323BD8D3-A9DD-40CB-A396-ADCE34852C74}" type="slidenum">
              <a:rPr lang="cs-CZ" smtClean="0"/>
              <a:t>24</a:t>
            </a:fld>
            <a:endParaRPr lang="cs-CZ" dirty="0"/>
          </a:p>
        </p:txBody>
      </p:sp>
    </p:spTree>
    <p:extLst>
      <p:ext uri="{BB962C8B-B14F-4D97-AF65-F5344CB8AC3E}">
        <p14:creationId xmlns:p14="http://schemas.microsoft.com/office/powerpoint/2010/main" val="11857620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D9894-B7E1-BABA-CDAA-A2CEE73769A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087ADBD-6BB5-E9FB-E78F-E8D7CCADCA83}"/>
              </a:ext>
            </a:extLst>
          </p:cNvPr>
          <p:cNvSpPr>
            <a:spLocks noGrp="1"/>
          </p:cNvSpPr>
          <p:nvPr>
            <p:ph type="title"/>
          </p:nvPr>
        </p:nvSpPr>
        <p:spPr>
          <a:xfrm>
            <a:off x="729599" y="580894"/>
            <a:ext cx="10838170" cy="539246"/>
          </a:xfrm>
        </p:spPr>
        <p:txBody>
          <a:bodyPr>
            <a:normAutofit fontScale="90000"/>
          </a:bodyPr>
          <a:lstStyle/>
          <a:p>
            <a:r>
              <a:rPr lang="cs-CZ" sz="3200" b="1" dirty="0">
                <a:latin typeface="+mn-lt"/>
              </a:rPr>
              <a:t>Maturitní zkoušky</a:t>
            </a:r>
            <a:br>
              <a:rPr lang="cs-CZ" sz="2400" dirty="0">
                <a:latin typeface="+mn-lt"/>
              </a:rPr>
            </a:br>
            <a:endParaRPr lang="cs-CZ" dirty="0"/>
          </a:p>
        </p:txBody>
      </p:sp>
      <p:sp>
        <p:nvSpPr>
          <p:cNvPr id="3" name="Zástupný obsah 2">
            <a:extLst>
              <a:ext uri="{FF2B5EF4-FFF2-40B4-BE49-F238E27FC236}">
                <a16:creationId xmlns:a16="http://schemas.microsoft.com/office/drawing/2014/main" id="{E1BB7FCD-7B0F-9C2E-756F-49BD2EA80E7D}"/>
              </a:ext>
            </a:extLst>
          </p:cNvPr>
          <p:cNvSpPr>
            <a:spLocks noGrp="1"/>
          </p:cNvSpPr>
          <p:nvPr>
            <p:ph idx="1"/>
          </p:nvPr>
        </p:nvSpPr>
        <p:spPr>
          <a:xfrm>
            <a:off x="729599" y="1120139"/>
            <a:ext cx="10515600" cy="5309235"/>
          </a:xfrm>
        </p:spPr>
        <p:txBody>
          <a:bodyPr/>
          <a:lstStyle/>
          <a:p>
            <a:pPr algn="just"/>
            <a:r>
              <a:rPr lang="cs-CZ" sz="1800" dirty="0">
                <a:latin typeface="+mn-lt"/>
              </a:rPr>
              <a:t>Povinnost přihlašovat se k řádnému termínu konání maturitní zkoušky.</a:t>
            </a:r>
          </a:p>
          <a:p>
            <a:pPr algn="just"/>
            <a:r>
              <a:rPr lang="cs-CZ" sz="1800" dirty="0">
                <a:latin typeface="+mn-lt"/>
              </a:rPr>
              <a:t>Upravuje se oblast konání profilových maturitních zkoušek =&gt; v kompetenci ředitele školy = je to možnost, ne povinnost.</a:t>
            </a:r>
          </a:p>
          <a:p>
            <a:pPr algn="just"/>
            <a:r>
              <a:rPr lang="cs-CZ" sz="1800" dirty="0">
                <a:latin typeface="+mn-lt"/>
              </a:rPr>
              <a:t>Umožňuje se nahradit jednu celou nebo část profilové zkoušky úspěšně vykonanou standardizovanou zkouškou, a to nejen z cizího jazyka, jak bylo možné dosud, zavádí se pověření konkrétního učitele organizací praktických nebo písemných zkoušek, umožňuje se vyloučení žáka za porušení pravidel při maturitní zkoušce, zavádí se změny týkající se přihlašování k maturitní zkoušce.</a:t>
            </a:r>
          </a:p>
          <a:p>
            <a:pPr algn="just"/>
            <a:r>
              <a:rPr lang="cs-CZ" sz="1800" dirty="0">
                <a:latin typeface="+mn-lt"/>
              </a:rPr>
              <a:t>Umožňuje se nahradit profilovou část MZ tzv. komplexní profilovou prací, která nahrazuje ČJL, CJ </a:t>
            </a:r>
            <a:br>
              <a:rPr lang="cs-CZ" sz="1800" dirty="0">
                <a:latin typeface="+mn-lt"/>
              </a:rPr>
            </a:br>
            <a:r>
              <a:rPr lang="cs-CZ" sz="1800" dirty="0">
                <a:latin typeface="+mn-lt"/>
              </a:rPr>
              <a:t>a 2 až 3 profilové předměty =&gt; </a:t>
            </a:r>
            <a:r>
              <a:rPr lang="cs-CZ" sz="1800" b="1" dirty="0">
                <a:latin typeface="+mn-lt"/>
              </a:rPr>
              <a:t>evidujeme 11 škol a 109 přihlášených žáků.</a:t>
            </a:r>
          </a:p>
          <a:p>
            <a:pPr algn="just"/>
            <a:r>
              <a:rPr lang="cs-CZ" sz="1800" b="1" dirty="0">
                <a:highlight>
                  <a:srgbClr val="00FFFF"/>
                </a:highlight>
                <a:latin typeface="+mn-lt"/>
              </a:rPr>
              <a:t>POZOR:</a:t>
            </a:r>
            <a:r>
              <a:rPr lang="cs-CZ" sz="1800" b="1" dirty="0">
                <a:latin typeface="+mn-lt"/>
              </a:rPr>
              <a:t> Internetová jazyková příručka je jediným garantovaným nástupcem</a:t>
            </a:r>
            <a:r>
              <a:rPr lang="cs-CZ" sz="1800" dirty="0">
                <a:latin typeface="+mn-lt"/>
              </a:rPr>
              <a:t> Pravidel českého pravopisu, její použití má ovšem svá úskalí, protože funguje pouze on-line, nově je na řediteli školy, aby stanovil, za jakých okolností by mohl umožnit její použití, aniž by se žáci nekontrolovaně mohli pohybovat v on-line prostředí. Pokud bude zajištěno, že v daném tabletu/PC bude přístupná pouze tato adresa, a žák tak nebude moci surfovat na internetu (nepůjde tedy o komunikační prostředek), používat e-mail, AI apod., lze používat i příručku.</a:t>
            </a:r>
          </a:p>
          <a:p>
            <a:pPr marL="108000" indent="0" algn="just">
              <a:buNone/>
            </a:pPr>
            <a:r>
              <a:rPr lang="cs-CZ" sz="1800" dirty="0">
                <a:latin typeface="+mn-lt"/>
              </a:rPr>
              <a:t>Odkaz na metodiku k maturitní vyhlášce je </a:t>
            </a:r>
            <a:r>
              <a:rPr lang="cs-CZ" sz="1800" dirty="0">
                <a:latin typeface="+mn-lt"/>
                <a:hlinkClick r:id="rId2"/>
              </a:rPr>
              <a:t>na tomto odkazu</a:t>
            </a:r>
            <a:r>
              <a:rPr lang="cs-CZ" sz="1800" dirty="0">
                <a:latin typeface="+mn-lt"/>
              </a:rPr>
              <a:t>.</a:t>
            </a:r>
          </a:p>
          <a:p>
            <a:endParaRPr lang="cs-CZ" b="1" dirty="0"/>
          </a:p>
        </p:txBody>
      </p:sp>
      <p:sp>
        <p:nvSpPr>
          <p:cNvPr id="4" name="Zástupný symbol pro číslo snímku 3">
            <a:extLst>
              <a:ext uri="{FF2B5EF4-FFF2-40B4-BE49-F238E27FC236}">
                <a16:creationId xmlns:a16="http://schemas.microsoft.com/office/drawing/2014/main" id="{F88584AE-9665-10BA-0015-A220A02C92F9}"/>
              </a:ext>
            </a:extLst>
          </p:cNvPr>
          <p:cNvSpPr>
            <a:spLocks noGrp="1"/>
          </p:cNvSpPr>
          <p:nvPr>
            <p:ph type="sldNum" sz="quarter" idx="12"/>
          </p:nvPr>
        </p:nvSpPr>
        <p:spPr/>
        <p:txBody>
          <a:bodyPr/>
          <a:lstStyle/>
          <a:p>
            <a:fld id="{323BD8D3-A9DD-40CB-A396-ADCE34852C74}" type="slidenum">
              <a:rPr lang="cs-CZ" smtClean="0"/>
              <a:t>25</a:t>
            </a:fld>
            <a:endParaRPr lang="cs-CZ" dirty="0"/>
          </a:p>
        </p:txBody>
      </p:sp>
    </p:spTree>
    <p:extLst>
      <p:ext uri="{BB962C8B-B14F-4D97-AF65-F5344CB8AC3E}">
        <p14:creationId xmlns:p14="http://schemas.microsoft.com/office/powerpoint/2010/main" val="27554990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2E458F-2CD3-2D49-6D96-D1E25DBF6350}"/>
              </a:ext>
            </a:extLst>
          </p:cNvPr>
          <p:cNvSpPr>
            <a:spLocks noGrp="1"/>
          </p:cNvSpPr>
          <p:nvPr>
            <p:ph type="title"/>
          </p:nvPr>
        </p:nvSpPr>
        <p:spPr/>
        <p:txBody>
          <a:bodyPr>
            <a:normAutofit/>
          </a:bodyPr>
          <a:lstStyle/>
          <a:p>
            <a:r>
              <a:rPr lang="cs-CZ" sz="2800" b="1" dirty="0"/>
              <a:t>Maturitní zkoušky a cizinci</a:t>
            </a:r>
          </a:p>
        </p:txBody>
      </p:sp>
      <p:sp>
        <p:nvSpPr>
          <p:cNvPr id="3" name="Zástupný obsah 2">
            <a:extLst>
              <a:ext uri="{FF2B5EF4-FFF2-40B4-BE49-F238E27FC236}">
                <a16:creationId xmlns:a16="http://schemas.microsoft.com/office/drawing/2014/main" id="{C8F6654B-1DE2-9D3B-CBFA-C2B5F6AAE958}"/>
              </a:ext>
            </a:extLst>
          </p:cNvPr>
          <p:cNvSpPr>
            <a:spLocks noGrp="1"/>
          </p:cNvSpPr>
          <p:nvPr>
            <p:ph idx="1"/>
          </p:nvPr>
        </p:nvSpPr>
        <p:spPr/>
        <p:txBody>
          <a:bodyPr/>
          <a:lstStyle/>
          <a:p>
            <a:pPr marL="108000" indent="0" algn="just">
              <a:buNone/>
            </a:pPr>
            <a:r>
              <a:rPr lang="cs-CZ" b="1" dirty="0">
                <a:latin typeface="Calibri" panose="020F0502020204030204" pitchFamily="34" charset="0"/>
                <a:ea typeface="Calibri" panose="020F0502020204030204" pitchFamily="34" charset="0"/>
                <a:cs typeface="Calibri" panose="020F0502020204030204" pitchFamily="34" charset="0"/>
              </a:rPr>
              <a:t>Školský zákon stanovuje v § 20 odst. 6 písm. a), kdo je pro konání maturitní zkoušky chápán jako cizinec:</a:t>
            </a:r>
            <a:endParaRPr lang="cs-CZ" dirty="0">
              <a:latin typeface="Calibri" panose="020F0502020204030204" pitchFamily="34" charset="0"/>
              <a:ea typeface="Calibri" panose="020F0502020204030204" pitchFamily="34" charset="0"/>
              <a:cs typeface="Calibri" panose="020F0502020204030204" pitchFamily="34" charset="0"/>
            </a:endParaRPr>
          </a:p>
          <a:p>
            <a:pPr marL="108000" indent="0" algn="just">
              <a:buNone/>
            </a:pPr>
            <a:r>
              <a:rPr lang="cs-CZ" dirty="0">
                <a:latin typeface="Calibri" panose="020F0502020204030204" pitchFamily="34" charset="0"/>
                <a:ea typeface="Calibri" panose="020F0502020204030204" pitchFamily="34" charset="0"/>
                <a:cs typeface="Calibri" panose="020F0502020204030204" pitchFamily="34" charset="0"/>
              </a:rPr>
              <a:t>Podmínky a způsob konání maturitní zkoušky upraví ředitel školy na žádost osobě, která se</a:t>
            </a:r>
          </a:p>
          <a:p>
            <a:pPr lvl="0" algn="just"/>
            <a:r>
              <a:rPr lang="cs-CZ" dirty="0">
                <a:latin typeface="Calibri" panose="020F0502020204030204" pitchFamily="34" charset="0"/>
                <a:ea typeface="Calibri" panose="020F0502020204030204" pitchFamily="34" charset="0"/>
                <a:cs typeface="Calibri" panose="020F0502020204030204" pitchFamily="34" charset="0"/>
              </a:rPr>
              <a:t>vzdělává ve škole mimo území České republiky ve školním roce, ve kterém koná maturitní zkoušku, a vzdělávala se ve škole mimo území České republiky alespoň 1 školní rok ze 7 školních roků bezprostředně předcházejících školnímu roku, ve kterém podává přihlášku k této zkoušce, nebo </a:t>
            </a:r>
          </a:p>
          <a:p>
            <a:pPr lvl="0" algn="just"/>
            <a:r>
              <a:rPr lang="cs-CZ" dirty="0">
                <a:latin typeface="Calibri" panose="020F0502020204030204" pitchFamily="34" charset="0"/>
                <a:ea typeface="Calibri" panose="020F0502020204030204" pitchFamily="34" charset="0"/>
                <a:cs typeface="Calibri" panose="020F0502020204030204" pitchFamily="34" charset="0"/>
              </a:rPr>
              <a:t>vzdělávala ve škole mimo území České republiky alespoň 2 školní roky ze 7 školních roků bezprostředně předcházejících školnímu roku, ve kterém podává přihlášku k této zkoušce. </a:t>
            </a:r>
          </a:p>
          <a:p>
            <a:pPr marL="108000" indent="0" algn="just">
              <a:buNone/>
            </a:pPr>
            <a:r>
              <a:rPr lang="cs-CZ" b="1" dirty="0">
                <a:latin typeface="Calibri" panose="020F0502020204030204" pitchFamily="34" charset="0"/>
                <a:ea typeface="Calibri" panose="020F0502020204030204" pitchFamily="34" charset="0"/>
                <a:cs typeface="Calibri" panose="020F0502020204030204" pitchFamily="34" charset="0"/>
              </a:rPr>
              <a:t>§ 20 odst. 7: </a:t>
            </a:r>
            <a:endParaRPr lang="cs-CZ" dirty="0">
              <a:latin typeface="Calibri" panose="020F0502020204030204" pitchFamily="34" charset="0"/>
              <a:ea typeface="Calibri" panose="020F0502020204030204" pitchFamily="34" charset="0"/>
              <a:cs typeface="Calibri" panose="020F0502020204030204" pitchFamily="34" charset="0"/>
            </a:endParaRPr>
          </a:p>
          <a:p>
            <a:pPr marL="108000" indent="0" algn="just">
              <a:buNone/>
            </a:pPr>
            <a:r>
              <a:rPr lang="cs-CZ" dirty="0">
                <a:latin typeface="Calibri" panose="020F0502020204030204" pitchFamily="34" charset="0"/>
                <a:ea typeface="Calibri" panose="020F0502020204030204" pitchFamily="34" charset="0"/>
                <a:cs typeface="Calibri" panose="020F0502020204030204" pitchFamily="34" charset="0"/>
              </a:rPr>
              <a:t>Žádost podle odstavce 4 nebo 5 je součástí přihlášky ke vzdělávání ve střední nebo vyšší odborné škole, žádost podle odstavce 6 je součástí přihlášky k maturitní zkoušce, opravné zkoušce nebo náhradní zkoušce.</a:t>
            </a:r>
          </a:p>
          <a:p>
            <a:pPr marL="108000" indent="0" algn="just">
              <a:buNone/>
            </a:pPr>
            <a:r>
              <a:rPr lang="cs-CZ" dirty="0">
                <a:latin typeface="Calibri" panose="020F0502020204030204" pitchFamily="34" charset="0"/>
                <a:ea typeface="Calibri" panose="020F0502020204030204" pitchFamily="34" charset="0"/>
                <a:cs typeface="Calibri" panose="020F0502020204030204" pitchFamily="34" charset="0"/>
              </a:rPr>
              <a:t>Účinnost: 1. 1. 2026, tj. platné již pro jarní zkušební období </a:t>
            </a:r>
            <a:r>
              <a:rPr lang="cs-CZ" dirty="0" err="1">
                <a:latin typeface="Calibri" panose="020F0502020204030204" pitchFamily="34" charset="0"/>
                <a:ea typeface="Calibri" panose="020F0502020204030204" pitchFamily="34" charset="0"/>
                <a:cs typeface="Calibri" panose="020F0502020204030204" pitchFamily="34" charset="0"/>
              </a:rPr>
              <a:t>MZ</a:t>
            </a:r>
            <a:endParaRPr lang="cs-CZ" dirty="0">
              <a:latin typeface="Calibri" panose="020F0502020204030204" pitchFamily="34" charset="0"/>
              <a:ea typeface="Calibri" panose="020F0502020204030204" pitchFamily="34" charset="0"/>
              <a:cs typeface="Calibri" panose="020F0502020204030204" pitchFamily="34" charset="0"/>
            </a:endParaRPr>
          </a:p>
          <a:p>
            <a:pPr marL="108000" indent="0">
              <a:buNone/>
            </a:pPr>
            <a:endParaRPr lang="cs-CZ" dirty="0"/>
          </a:p>
          <a:p>
            <a:pPr marL="108000" indent="0">
              <a:buNone/>
            </a:pPr>
            <a:endParaRPr lang="cs-CZ" dirty="0"/>
          </a:p>
          <a:p>
            <a:pPr marL="108000" indent="0">
              <a:buNone/>
            </a:pPr>
            <a:endParaRPr lang="cs-CZ" dirty="0"/>
          </a:p>
          <a:p>
            <a:pPr marL="108000" indent="0">
              <a:buNone/>
            </a:pPr>
            <a:endParaRPr lang="cs-CZ" dirty="0"/>
          </a:p>
          <a:p>
            <a:pPr marL="108000" indent="0">
              <a:buNone/>
            </a:pPr>
            <a:endParaRPr lang="cs-CZ" dirty="0"/>
          </a:p>
          <a:p>
            <a:pPr marL="108000" indent="0">
              <a:buNone/>
            </a:pPr>
            <a:endParaRPr lang="cs-CZ" dirty="0"/>
          </a:p>
          <a:p>
            <a:pPr marL="108000" indent="0">
              <a:buNone/>
            </a:pPr>
            <a:endParaRPr lang="cs-CZ" dirty="0"/>
          </a:p>
        </p:txBody>
      </p:sp>
      <p:sp>
        <p:nvSpPr>
          <p:cNvPr id="4" name="Zástupný symbol pro číslo snímku 3">
            <a:extLst>
              <a:ext uri="{FF2B5EF4-FFF2-40B4-BE49-F238E27FC236}">
                <a16:creationId xmlns:a16="http://schemas.microsoft.com/office/drawing/2014/main" id="{1F868938-E2F4-3E0D-F391-558AAD7C314B}"/>
              </a:ext>
            </a:extLst>
          </p:cNvPr>
          <p:cNvSpPr>
            <a:spLocks noGrp="1"/>
          </p:cNvSpPr>
          <p:nvPr>
            <p:ph type="sldNum" sz="quarter" idx="12"/>
          </p:nvPr>
        </p:nvSpPr>
        <p:spPr/>
        <p:txBody>
          <a:bodyPr/>
          <a:lstStyle/>
          <a:p>
            <a:fld id="{323BD8D3-A9DD-40CB-A396-ADCE34852C74}" type="slidenum">
              <a:rPr lang="cs-CZ" smtClean="0"/>
              <a:t>26</a:t>
            </a:fld>
            <a:endParaRPr lang="cs-CZ"/>
          </a:p>
        </p:txBody>
      </p:sp>
    </p:spTree>
    <p:extLst>
      <p:ext uri="{BB962C8B-B14F-4D97-AF65-F5344CB8AC3E}">
        <p14:creationId xmlns:p14="http://schemas.microsoft.com/office/powerpoint/2010/main" val="3652240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B36218-BEE5-B5D3-4AAD-C4AD2A00F961}"/>
              </a:ext>
            </a:extLst>
          </p:cNvPr>
          <p:cNvSpPr>
            <a:spLocks noGrp="1"/>
          </p:cNvSpPr>
          <p:nvPr>
            <p:ph type="title"/>
          </p:nvPr>
        </p:nvSpPr>
        <p:spPr/>
        <p:txBody>
          <a:bodyPr/>
          <a:lstStyle/>
          <a:p>
            <a:r>
              <a:rPr lang="cs-CZ" sz="2400" b="1" dirty="0"/>
              <a:t>Maturitní zkoušky a cizinci 2</a:t>
            </a:r>
            <a:endParaRPr lang="cs-CZ" dirty="0"/>
          </a:p>
        </p:txBody>
      </p:sp>
      <p:sp>
        <p:nvSpPr>
          <p:cNvPr id="3" name="Zástupný obsah 2">
            <a:extLst>
              <a:ext uri="{FF2B5EF4-FFF2-40B4-BE49-F238E27FC236}">
                <a16:creationId xmlns:a16="http://schemas.microsoft.com/office/drawing/2014/main" id="{420967D9-C671-1990-03D2-7E034DBF1C0D}"/>
              </a:ext>
            </a:extLst>
          </p:cNvPr>
          <p:cNvSpPr>
            <a:spLocks noGrp="1"/>
          </p:cNvSpPr>
          <p:nvPr>
            <p:ph idx="1"/>
          </p:nvPr>
        </p:nvSpPr>
        <p:spPr/>
        <p:txBody>
          <a:bodyPr/>
          <a:lstStyle/>
          <a:p>
            <a:pPr marL="108000" indent="0">
              <a:buNone/>
            </a:pPr>
            <a:r>
              <a:rPr lang="cs-CZ" b="1" dirty="0">
                <a:latin typeface="Calibri" panose="020F0502020204030204" pitchFamily="34" charset="0"/>
                <a:ea typeface="Calibri" panose="020F0502020204030204" pitchFamily="34" charset="0"/>
                <a:cs typeface="Calibri" panose="020F0502020204030204" pitchFamily="34" charset="0"/>
              </a:rPr>
              <a:t>Vyhláška č. 177/2009 Sb.</a:t>
            </a:r>
            <a:endParaRPr lang="cs-CZ" dirty="0">
              <a:latin typeface="Calibri" panose="020F0502020204030204" pitchFamily="34" charset="0"/>
              <a:ea typeface="Calibri" panose="020F0502020204030204" pitchFamily="34" charset="0"/>
              <a:cs typeface="Calibri" panose="020F0502020204030204" pitchFamily="34" charset="0"/>
            </a:endParaRPr>
          </a:p>
          <a:p>
            <a:pPr marL="108000" indent="0" algn="just">
              <a:buNone/>
            </a:pPr>
            <a:r>
              <a:rPr lang="cs-CZ" dirty="0">
                <a:latin typeface="Calibri" panose="020F0502020204030204" pitchFamily="34" charset="0"/>
                <a:ea typeface="Calibri" panose="020F0502020204030204" pitchFamily="34" charset="0"/>
                <a:cs typeface="Calibri" panose="020F0502020204030204" pitchFamily="34" charset="0"/>
              </a:rPr>
              <a:t>§ 4 Přihlašování k maturitní zkoušce</a:t>
            </a:r>
          </a:p>
          <a:p>
            <a:pPr marL="108000" indent="0" algn="just">
              <a:buNone/>
            </a:pPr>
            <a:r>
              <a:rPr lang="cs-CZ" dirty="0">
                <a:latin typeface="Calibri" panose="020F0502020204030204" pitchFamily="34" charset="0"/>
                <a:ea typeface="Calibri" panose="020F0502020204030204" pitchFamily="34" charset="0"/>
                <a:cs typeface="Calibri" panose="020F0502020204030204" pitchFamily="34" charset="0"/>
              </a:rPr>
              <a:t>odst. 2 písm. h):</a:t>
            </a:r>
          </a:p>
          <a:p>
            <a:pPr marL="108000" indent="0" algn="just">
              <a:buNone/>
            </a:pPr>
            <a:r>
              <a:rPr lang="cs-CZ" dirty="0">
                <a:latin typeface="Calibri" panose="020F0502020204030204" pitchFamily="34" charset="0"/>
                <a:ea typeface="Calibri" panose="020F0502020204030204" pitchFamily="34" charset="0"/>
                <a:cs typeface="Calibri" panose="020F0502020204030204" pitchFamily="34" charset="0"/>
              </a:rPr>
              <a:t>V přihlášce žák uvede </a:t>
            </a:r>
            <a:r>
              <a:rPr lang="cs-CZ" b="1" dirty="0">
                <a:latin typeface="Calibri" panose="020F0502020204030204" pitchFamily="34" charset="0"/>
                <a:ea typeface="Calibri" panose="020F0502020204030204" pitchFamily="34" charset="0"/>
                <a:cs typeface="Calibri" panose="020F0502020204030204" pitchFamily="34" charset="0"/>
              </a:rPr>
              <a:t>požadavek žáka</a:t>
            </a:r>
            <a:r>
              <a:rPr lang="cs-CZ" dirty="0">
                <a:latin typeface="Calibri" panose="020F0502020204030204" pitchFamily="34" charset="0"/>
                <a:ea typeface="Calibri" panose="020F0502020204030204" pitchFamily="34" charset="0"/>
                <a:cs typeface="Calibri" panose="020F0502020204030204" pitchFamily="34" charset="0"/>
              </a:rPr>
              <a:t> podle § 20 odst. 6 školského zákona na úpravu podmínek a způsobu konání zkoušky z </a:t>
            </a:r>
            <a:r>
              <a:rPr lang="cs-CZ" b="1" dirty="0">
                <a:latin typeface="Calibri" panose="020F0502020204030204" pitchFamily="34" charset="0"/>
                <a:ea typeface="Calibri" panose="020F0502020204030204" pitchFamily="34" charset="0"/>
                <a:cs typeface="Calibri" panose="020F0502020204030204" pitchFamily="34" charset="0"/>
              </a:rPr>
              <a:t>českého jazyka a literatury společné a profilové části </a:t>
            </a:r>
            <a:r>
              <a:rPr lang="cs-CZ" dirty="0">
                <a:latin typeface="Calibri" panose="020F0502020204030204" pitchFamily="34" charset="0"/>
                <a:ea typeface="Calibri" panose="020F0502020204030204" pitchFamily="34" charset="0"/>
                <a:cs typeface="Calibri" panose="020F0502020204030204" pitchFamily="34" charset="0"/>
              </a:rPr>
              <a:t>maturitní zkoušky a ze zkušebních předmětů společné části maturitní zkoušky </a:t>
            </a:r>
            <a:r>
              <a:rPr lang="cs-CZ" b="1" dirty="0">
                <a:latin typeface="Calibri" panose="020F0502020204030204" pitchFamily="34" charset="0"/>
                <a:ea typeface="Calibri" panose="020F0502020204030204" pitchFamily="34" charset="0"/>
                <a:cs typeface="Calibri" panose="020F0502020204030204" pitchFamily="34" charset="0"/>
              </a:rPr>
              <a:t>matematika a matematika rozšiřující. </a:t>
            </a:r>
            <a:endParaRPr lang="cs-CZ" dirty="0">
              <a:latin typeface="Calibri" panose="020F0502020204030204" pitchFamily="34" charset="0"/>
              <a:ea typeface="Calibri" panose="020F0502020204030204" pitchFamily="34" charset="0"/>
              <a:cs typeface="Calibri" panose="020F0502020204030204" pitchFamily="34" charset="0"/>
            </a:endParaRPr>
          </a:p>
          <a:p>
            <a:pPr marL="108000" indent="0" algn="just">
              <a:buNone/>
            </a:pPr>
            <a:r>
              <a:rPr lang="cs-CZ" dirty="0">
                <a:latin typeface="Calibri" panose="020F0502020204030204" pitchFamily="34" charset="0"/>
                <a:ea typeface="Calibri" panose="020F0502020204030204" pitchFamily="34" charset="0"/>
                <a:cs typeface="Calibri" panose="020F0502020204030204" pitchFamily="34" charset="0"/>
              </a:rPr>
              <a:t>odst. 3 věta druhá:</a:t>
            </a:r>
          </a:p>
          <a:p>
            <a:pPr marL="108000" indent="0" algn="just">
              <a:buNone/>
            </a:pPr>
            <a:r>
              <a:rPr lang="cs-CZ" dirty="0">
                <a:latin typeface="Calibri" panose="020F0502020204030204" pitchFamily="34" charset="0"/>
                <a:ea typeface="Calibri" panose="020F0502020204030204" pitchFamily="34" charset="0"/>
                <a:cs typeface="Calibri" panose="020F0502020204030204" pitchFamily="34" charset="0"/>
              </a:rPr>
              <a:t>K přihlášce podle odstavce 2 písm. h) </a:t>
            </a:r>
            <a:r>
              <a:rPr lang="cs-CZ" b="1" dirty="0">
                <a:latin typeface="Calibri" panose="020F0502020204030204" pitchFamily="34" charset="0"/>
                <a:ea typeface="Calibri" panose="020F0502020204030204" pitchFamily="34" charset="0"/>
                <a:cs typeface="Calibri" panose="020F0502020204030204" pitchFamily="34" charset="0"/>
              </a:rPr>
              <a:t>přiloží žák úředně ověřené kopie dokladů o vzdělání vydaných školou mimo území</a:t>
            </a:r>
            <a:r>
              <a:rPr lang="cs-CZ" dirty="0">
                <a:latin typeface="Calibri" panose="020F0502020204030204" pitchFamily="34" charset="0"/>
                <a:ea typeface="Calibri" panose="020F0502020204030204" pitchFamily="34" charset="0"/>
                <a:cs typeface="Calibri" panose="020F0502020204030204" pitchFamily="34" charset="0"/>
              </a:rPr>
              <a:t> České republiky, včetně jejich překladu do českého jazyka; v případě pochybností o správnosti překladu je ředitel školy oprávněn požadovat předložení úředně ověřeného překladu dokladů o vzdělání. </a:t>
            </a:r>
          </a:p>
          <a:p>
            <a:pPr marL="108000" indent="0">
              <a:buNone/>
            </a:pPr>
            <a:endParaRPr lang="cs-CZ" dirty="0"/>
          </a:p>
        </p:txBody>
      </p:sp>
      <p:sp>
        <p:nvSpPr>
          <p:cNvPr id="4" name="Zástupný symbol pro číslo snímku 3">
            <a:extLst>
              <a:ext uri="{FF2B5EF4-FFF2-40B4-BE49-F238E27FC236}">
                <a16:creationId xmlns:a16="http://schemas.microsoft.com/office/drawing/2014/main" id="{34E04AEC-DC05-AEC2-4A75-5818290AEA8D}"/>
              </a:ext>
            </a:extLst>
          </p:cNvPr>
          <p:cNvSpPr>
            <a:spLocks noGrp="1"/>
          </p:cNvSpPr>
          <p:nvPr>
            <p:ph type="sldNum" sz="quarter" idx="12"/>
          </p:nvPr>
        </p:nvSpPr>
        <p:spPr/>
        <p:txBody>
          <a:bodyPr/>
          <a:lstStyle/>
          <a:p>
            <a:fld id="{323BD8D3-A9DD-40CB-A396-ADCE34852C74}" type="slidenum">
              <a:rPr lang="cs-CZ" smtClean="0"/>
              <a:t>27</a:t>
            </a:fld>
            <a:endParaRPr lang="cs-CZ"/>
          </a:p>
        </p:txBody>
      </p:sp>
    </p:spTree>
    <p:extLst>
      <p:ext uri="{BB962C8B-B14F-4D97-AF65-F5344CB8AC3E}">
        <p14:creationId xmlns:p14="http://schemas.microsoft.com/office/powerpoint/2010/main" val="10052346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9A7D1-3330-1259-94FD-8375E1AD48A6}"/>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7B326ABD-7CF9-9FD5-60C0-09A5DD5C3891}"/>
              </a:ext>
            </a:extLst>
          </p:cNvPr>
          <p:cNvSpPr>
            <a:spLocks noGrp="1"/>
          </p:cNvSpPr>
          <p:nvPr>
            <p:ph idx="1"/>
          </p:nvPr>
        </p:nvSpPr>
        <p:spPr>
          <a:xfrm>
            <a:off x="1048544" y="642392"/>
            <a:ext cx="10094912" cy="5040560"/>
          </a:xfrm>
        </p:spPr>
        <p:txBody>
          <a:bodyPr>
            <a:normAutofit lnSpcReduction="10000"/>
          </a:bodyPr>
          <a:lstStyle/>
          <a:p>
            <a:pPr algn="ctr">
              <a:defRPr/>
            </a:pPr>
            <a:r>
              <a:rPr lang="cs-CZ" sz="2800" b="1" dirty="0">
                <a:solidFill>
                  <a:prstClr val="black"/>
                </a:solidFill>
                <a:latin typeface="+mn-lt"/>
              </a:rPr>
              <a:t>Nahrazování zkoušek certifikáty</a:t>
            </a:r>
          </a:p>
          <a:p>
            <a:r>
              <a:rPr lang="cs-CZ" sz="2800" dirty="0">
                <a:latin typeface="+mn-lt"/>
              </a:rPr>
              <a:t>1 povinná zkouška z cizího jazyka</a:t>
            </a:r>
          </a:p>
          <a:p>
            <a:pPr lvl="1"/>
            <a:r>
              <a:rPr lang="cs-CZ" sz="2300" dirty="0">
                <a:latin typeface="+mn-lt"/>
              </a:rPr>
              <a:t>Žák je </a:t>
            </a:r>
            <a:r>
              <a:rPr lang="cs-CZ" sz="2300" dirty="0">
                <a:highlight>
                  <a:srgbClr val="FFFF00"/>
                </a:highlight>
                <a:latin typeface="+mn-lt"/>
              </a:rPr>
              <a:t>přihlášen</a:t>
            </a:r>
            <a:r>
              <a:rPr lang="cs-CZ" sz="2300" dirty="0">
                <a:latin typeface="+mn-lt"/>
              </a:rPr>
              <a:t> ke 4 povinným zkouškám </a:t>
            </a:r>
            <a:r>
              <a:rPr lang="cs-CZ" sz="2300" dirty="0">
                <a:solidFill>
                  <a:srgbClr val="C00000"/>
                </a:solidFill>
                <a:latin typeface="+mn-lt"/>
              </a:rPr>
              <a:t>(4P)</a:t>
            </a:r>
          </a:p>
          <a:p>
            <a:pPr lvl="1"/>
            <a:r>
              <a:rPr lang="cs-CZ" sz="2300" dirty="0">
                <a:latin typeface="+mn-lt"/>
              </a:rPr>
              <a:t>Nezáleží, kolik koná</a:t>
            </a:r>
          </a:p>
          <a:p>
            <a:r>
              <a:rPr lang="cs-CZ" sz="2800" dirty="0">
                <a:latin typeface="+mn-lt"/>
              </a:rPr>
              <a:t>1 povinná jiná zkouška</a:t>
            </a:r>
          </a:p>
          <a:p>
            <a:pPr lvl="1"/>
            <a:r>
              <a:rPr lang="cs-CZ" sz="2300" dirty="0">
                <a:latin typeface="+mn-lt"/>
              </a:rPr>
              <a:t>Žák </a:t>
            </a:r>
            <a:r>
              <a:rPr lang="cs-CZ" sz="2300" dirty="0">
                <a:highlight>
                  <a:srgbClr val="00FF00"/>
                </a:highlight>
                <a:latin typeface="+mn-lt"/>
              </a:rPr>
              <a:t>koná</a:t>
            </a:r>
            <a:r>
              <a:rPr lang="cs-CZ" sz="2300" dirty="0">
                <a:latin typeface="+mn-lt"/>
              </a:rPr>
              <a:t> 2 </a:t>
            </a:r>
            <a:r>
              <a:rPr lang="cs-CZ" sz="2300" dirty="0">
                <a:highlight>
                  <a:srgbClr val="00FFFF"/>
                </a:highlight>
                <a:latin typeface="+mn-lt"/>
              </a:rPr>
              <a:t>další</a:t>
            </a:r>
            <a:r>
              <a:rPr lang="cs-CZ" sz="2300" dirty="0">
                <a:latin typeface="+mn-lt"/>
              </a:rPr>
              <a:t> povinné zkoušky </a:t>
            </a:r>
            <a:r>
              <a:rPr lang="cs-CZ" sz="2300" dirty="0">
                <a:solidFill>
                  <a:srgbClr val="C00000"/>
                </a:solidFill>
                <a:latin typeface="+mn-lt"/>
              </a:rPr>
              <a:t>(2K)</a:t>
            </a:r>
            <a:endParaRPr lang="cs-CZ" sz="2300" dirty="0">
              <a:latin typeface="+mn-lt"/>
            </a:endParaRPr>
          </a:p>
          <a:p>
            <a:pPr lvl="1"/>
            <a:r>
              <a:rPr lang="cs-CZ" sz="2300" dirty="0">
                <a:latin typeface="+mn-lt"/>
              </a:rPr>
              <a:t>Koná i jen částečně; 2 povinné zkoušky ze skupiny „dalších“, tzn. ne ČJL, ne CJ navazující na společnou část</a:t>
            </a:r>
          </a:p>
          <a:p>
            <a:r>
              <a:rPr lang="cs-CZ" sz="2800" dirty="0">
                <a:latin typeface="+mn-lt"/>
              </a:rPr>
              <a:t>Rozlišovat přihlášení a konání a úplné a částečné</a:t>
            </a:r>
          </a:p>
          <a:p>
            <a:r>
              <a:rPr lang="cs-CZ" sz="2800" dirty="0">
                <a:latin typeface="+mn-lt"/>
              </a:rPr>
              <a:t>Možné nahradit 2 povinné zkoušky</a:t>
            </a:r>
          </a:p>
          <a:p>
            <a:pPr lvl="1"/>
            <a:r>
              <a:rPr lang="cs-CZ" sz="2300" dirty="0">
                <a:latin typeface="+mn-lt"/>
              </a:rPr>
              <a:t>1 z cizího jazyka</a:t>
            </a:r>
          </a:p>
          <a:p>
            <a:pPr lvl="1"/>
            <a:r>
              <a:rPr lang="cs-CZ" sz="2300" dirty="0">
                <a:latin typeface="+mn-lt"/>
              </a:rPr>
              <a:t>1 podle každého pravidla</a:t>
            </a:r>
          </a:p>
        </p:txBody>
      </p:sp>
    </p:spTree>
    <p:extLst>
      <p:ext uri="{BB962C8B-B14F-4D97-AF65-F5344CB8AC3E}">
        <p14:creationId xmlns:p14="http://schemas.microsoft.com/office/powerpoint/2010/main" val="38190004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9A7D1-3330-1259-94FD-8375E1AD48A6}"/>
            </a:ext>
          </a:extLst>
        </p:cNvPr>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7B326ABD-7CF9-9FD5-60C0-09A5DD5C3891}"/>
              </a:ext>
            </a:extLst>
          </p:cNvPr>
          <p:cNvSpPr>
            <a:spLocks noGrp="1"/>
          </p:cNvSpPr>
          <p:nvPr>
            <p:ph idx="1"/>
          </p:nvPr>
        </p:nvSpPr>
        <p:spPr>
          <a:xfrm>
            <a:off x="951080" y="351105"/>
            <a:ext cx="10094912" cy="526350"/>
          </a:xfrm>
        </p:spPr>
        <p:txBody>
          <a:bodyPr>
            <a:normAutofit lnSpcReduction="10000"/>
          </a:bodyPr>
          <a:lstStyle/>
          <a:p>
            <a:pPr algn="ctr">
              <a:defRPr/>
            </a:pPr>
            <a:r>
              <a:rPr lang="cs-CZ" sz="2800" b="1" dirty="0">
                <a:solidFill>
                  <a:prstClr val="black"/>
                </a:solidFill>
                <a:latin typeface="+mn-lt"/>
              </a:rPr>
              <a:t>Nahrazování zkoušek certifikáty</a:t>
            </a:r>
          </a:p>
          <a:p>
            <a:pPr algn="ctr">
              <a:defRPr/>
            </a:pPr>
            <a:endParaRPr lang="cs-CZ" sz="2800" b="1" dirty="0">
              <a:solidFill>
                <a:prstClr val="black"/>
              </a:solidFill>
              <a:latin typeface="Calibri"/>
            </a:endParaRPr>
          </a:p>
        </p:txBody>
      </p:sp>
      <p:pic>
        <p:nvPicPr>
          <p:cNvPr id="7" name="Obrázek 6" descr="Obsah obrázku text, snímek obrazovky, Písmo, číslo&#10;&#10;Obsah generovaný pomocí AI může být nesprávný.">
            <a:extLst>
              <a:ext uri="{FF2B5EF4-FFF2-40B4-BE49-F238E27FC236}">
                <a16:creationId xmlns:a16="http://schemas.microsoft.com/office/drawing/2014/main" id="{B83271BC-BD40-DB38-7A55-9056D314904E}"/>
              </a:ext>
            </a:extLst>
          </p:cNvPr>
          <p:cNvPicPr>
            <a:picLocks noChangeAspect="1"/>
          </p:cNvPicPr>
          <p:nvPr/>
        </p:nvPicPr>
        <p:blipFill>
          <a:blip r:embed="rId2"/>
          <a:stretch>
            <a:fillRect/>
          </a:stretch>
        </p:blipFill>
        <p:spPr>
          <a:xfrm>
            <a:off x="530167" y="1196686"/>
            <a:ext cx="7300342" cy="3596986"/>
          </a:xfrm>
          <a:prstGeom prst="rect">
            <a:avLst/>
          </a:prstGeom>
        </p:spPr>
      </p:pic>
      <p:sp>
        <p:nvSpPr>
          <p:cNvPr id="9" name="TextovéPole 8">
            <a:extLst>
              <a:ext uri="{FF2B5EF4-FFF2-40B4-BE49-F238E27FC236}">
                <a16:creationId xmlns:a16="http://schemas.microsoft.com/office/drawing/2014/main" id="{14D0DCD1-D6B1-5506-99C5-52A0326C5E5B}"/>
              </a:ext>
            </a:extLst>
          </p:cNvPr>
          <p:cNvSpPr txBox="1"/>
          <p:nvPr/>
        </p:nvSpPr>
        <p:spPr>
          <a:xfrm>
            <a:off x="1182254" y="4937081"/>
            <a:ext cx="5837382" cy="830997"/>
          </a:xfrm>
          <a:prstGeom prst="rect">
            <a:avLst/>
          </a:prstGeom>
          <a:noFill/>
        </p:spPr>
        <p:txBody>
          <a:bodyPr wrap="square">
            <a:spAutoFit/>
          </a:bodyPr>
          <a:lstStyle/>
          <a:p>
            <a:pPr marL="3596640" indent="-228600" algn="just">
              <a:spcBef>
                <a:spcPts val="600"/>
              </a:spcBef>
              <a:spcAft>
                <a:spcPts val="600"/>
              </a:spcAft>
              <a:buNone/>
            </a:pPr>
            <a:r>
              <a:rPr lang="cs-CZ" sz="1200" baseline="30000" dirty="0">
                <a:effectLst/>
                <a:latin typeface="Calibri" panose="020F0502020204030204" pitchFamily="34" charset="0"/>
                <a:ea typeface="Calibri" panose="020F0502020204030204" pitchFamily="34" charset="0"/>
                <a:cs typeface="Times New Roman" panose="02020603050405020304" pitchFamily="18" charset="0"/>
              </a:rPr>
              <a:t>? </a:t>
            </a:r>
            <a:r>
              <a:rPr lang="cs-CZ" sz="1200" dirty="0">
                <a:effectLst/>
                <a:latin typeface="Calibri" panose="020F0502020204030204" pitchFamily="34" charset="0"/>
                <a:ea typeface="Calibri" panose="020F0502020204030204" pitchFamily="34" charset="0"/>
                <a:cs typeface="Times New Roman" panose="02020603050405020304" pitchFamily="18" charset="0"/>
              </a:rPr>
              <a:t>ŘŠ by měl přesvědčit žáka, aby jednu žádost stáhl, protože nahradit lze v tomto případě pouze 1  zkoušku. </a:t>
            </a:r>
          </a:p>
        </p:txBody>
      </p:sp>
      <p:pic>
        <p:nvPicPr>
          <p:cNvPr id="10" name="Obrázek 9" descr="Obsah obrázku text, snímek obrazovky, Písmo, číslo">
            <a:extLst>
              <a:ext uri="{FF2B5EF4-FFF2-40B4-BE49-F238E27FC236}">
                <a16:creationId xmlns:a16="http://schemas.microsoft.com/office/drawing/2014/main" id="{DB086A92-BF0D-0CAA-895E-C608EE391D21}"/>
              </a:ext>
            </a:extLst>
          </p:cNvPr>
          <p:cNvPicPr>
            <a:picLocks noChangeAspect="1"/>
          </p:cNvPicPr>
          <p:nvPr/>
        </p:nvPicPr>
        <p:blipFill>
          <a:blip r:embed="rId3"/>
          <a:stretch>
            <a:fillRect/>
          </a:stretch>
        </p:blipFill>
        <p:spPr>
          <a:xfrm>
            <a:off x="8149503" y="1196686"/>
            <a:ext cx="3220461" cy="1750011"/>
          </a:xfrm>
          <a:prstGeom prst="rect">
            <a:avLst/>
          </a:prstGeom>
        </p:spPr>
      </p:pic>
      <p:pic>
        <p:nvPicPr>
          <p:cNvPr id="11" name="Obrázek 10" descr="Obsah obrázku text, snímek obrazovky, Písmo, číslo">
            <a:extLst>
              <a:ext uri="{FF2B5EF4-FFF2-40B4-BE49-F238E27FC236}">
                <a16:creationId xmlns:a16="http://schemas.microsoft.com/office/drawing/2014/main" id="{B1FF7AEF-3B03-AE6C-CAFD-59D07BF7F954}"/>
              </a:ext>
            </a:extLst>
          </p:cNvPr>
          <p:cNvPicPr>
            <a:picLocks noChangeAspect="1"/>
          </p:cNvPicPr>
          <p:nvPr/>
        </p:nvPicPr>
        <p:blipFill>
          <a:blip r:embed="rId4"/>
          <a:stretch>
            <a:fillRect/>
          </a:stretch>
        </p:blipFill>
        <p:spPr>
          <a:xfrm>
            <a:off x="8149503" y="3060123"/>
            <a:ext cx="3190875" cy="1733550"/>
          </a:xfrm>
          <a:prstGeom prst="rect">
            <a:avLst/>
          </a:prstGeom>
        </p:spPr>
      </p:pic>
      <p:sp>
        <p:nvSpPr>
          <p:cNvPr id="13" name="TextovéPole 12">
            <a:extLst>
              <a:ext uri="{FF2B5EF4-FFF2-40B4-BE49-F238E27FC236}">
                <a16:creationId xmlns:a16="http://schemas.microsoft.com/office/drawing/2014/main" id="{F8AD450A-FD08-CEC0-7E10-1B4FC8891129}"/>
              </a:ext>
            </a:extLst>
          </p:cNvPr>
          <p:cNvSpPr txBox="1"/>
          <p:nvPr/>
        </p:nvSpPr>
        <p:spPr>
          <a:xfrm>
            <a:off x="8295769" y="4937081"/>
            <a:ext cx="2603140" cy="461665"/>
          </a:xfrm>
          <a:prstGeom prst="rect">
            <a:avLst/>
          </a:prstGeom>
          <a:noFill/>
        </p:spPr>
        <p:txBody>
          <a:bodyPr wrap="square">
            <a:spAutoFit/>
          </a:bodyPr>
          <a:lstStyle/>
          <a:p>
            <a:pPr marL="318770" indent="-228600">
              <a:spcBef>
                <a:spcPts val="600"/>
              </a:spcBef>
              <a:spcAft>
                <a:spcPts val="600"/>
              </a:spcAft>
              <a:buNone/>
            </a:pPr>
            <a:r>
              <a:rPr lang="cs-CZ" sz="1200" dirty="0">
                <a:effectLst/>
                <a:latin typeface="Calibri" panose="020F0502020204030204" pitchFamily="34" charset="0"/>
                <a:ea typeface="Calibri" panose="020F0502020204030204" pitchFamily="34" charset="0"/>
                <a:cs typeface="Times New Roman" panose="02020603050405020304" pitchFamily="18" charset="0"/>
              </a:rPr>
              <a:t>* Nelze nahradit dva nejazykové certifikáty.</a:t>
            </a:r>
          </a:p>
        </p:txBody>
      </p:sp>
    </p:spTree>
    <p:extLst>
      <p:ext uri="{BB962C8B-B14F-4D97-AF65-F5344CB8AC3E}">
        <p14:creationId xmlns:p14="http://schemas.microsoft.com/office/powerpoint/2010/main" val="18823301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88CCF2-BE0E-2A8E-0802-AC5D8460D5CA}"/>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84D7D519-7484-B3D6-16C1-BE0932AF2922}"/>
              </a:ext>
            </a:extLst>
          </p:cNvPr>
          <p:cNvSpPr>
            <a:spLocks noGrp="1"/>
          </p:cNvSpPr>
          <p:nvPr>
            <p:ph idx="1"/>
          </p:nvPr>
        </p:nvSpPr>
        <p:spPr>
          <a:xfrm>
            <a:off x="587405" y="1412340"/>
            <a:ext cx="11017189" cy="3567065"/>
          </a:xfrm>
        </p:spPr>
        <p:txBody>
          <a:bodyPr/>
          <a:lstStyle/>
          <a:p>
            <a:pPr marL="108000" indent="0" algn="ctr">
              <a:buNone/>
            </a:pPr>
            <a:r>
              <a:rPr lang="cs-CZ" sz="5400" b="1" dirty="0">
                <a:solidFill>
                  <a:schemeClr val="accent1"/>
                </a:solidFill>
                <a:latin typeface="+mn-lt"/>
              </a:rPr>
              <a:t>Zápis změn ve školském rejstříku</a:t>
            </a:r>
          </a:p>
        </p:txBody>
      </p:sp>
      <p:sp>
        <p:nvSpPr>
          <p:cNvPr id="4" name="Zástupný symbol pro číslo snímku 3">
            <a:extLst>
              <a:ext uri="{FF2B5EF4-FFF2-40B4-BE49-F238E27FC236}">
                <a16:creationId xmlns:a16="http://schemas.microsoft.com/office/drawing/2014/main" id="{98BAACFA-92A0-0DC6-D265-80C1734CCF00}"/>
              </a:ext>
            </a:extLst>
          </p:cNvPr>
          <p:cNvSpPr>
            <a:spLocks noGrp="1"/>
          </p:cNvSpPr>
          <p:nvPr>
            <p:ph type="sldNum" sz="quarter" idx="12"/>
          </p:nvPr>
        </p:nvSpPr>
        <p:spPr/>
        <p:txBody>
          <a:bodyPr/>
          <a:lstStyle/>
          <a:p>
            <a:fld id="{323BD8D3-A9DD-40CB-A396-ADCE34852C74}" type="slidenum">
              <a:rPr lang="cs-CZ" smtClean="0"/>
              <a:t>3</a:t>
            </a:fld>
            <a:endParaRPr lang="cs-CZ" dirty="0"/>
          </a:p>
        </p:txBody>
      </p:sp>
    </p:spTree>
    <p:extLst>
      <p:ext uri="{BB962C8B-B14F-4D97-AF65-F5344CB8AC3E}">
        <p14:creationId xmlns:p14="http://schemas.microsoft.com/office/powerpoint/2010/main" val="31518579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70C96-DB42-FAE2-C64B-FA17A876318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DC3C7E7-F599-EEC3-B62F-687D3CB0244D}"/>
              </a:ext>
            </a:extLst>
          </p:cNvPr>
          <p:cNvSpPr>
            <a:spLocks noGrp="1"/>
          </p:cNvSpPr>
          <p:nvPr>
            <p:ph type="title"/>
          </p:nvPr>
        </p:nvSpPr>
        <p:spPr>
          <a:xfrm>
            <a:off x="729599" y="580894"/>
            <a:ext cx="10838170" cy="539246"/>
          </a:xfrm>
        </p:spPr>
        <p:txBody>
          <a:bodyPr>
            <a:normAutofit fontScale="90000"/>
          </a:bodyPr>
          <a:lstStyle/>
          <a:p>
            <a:r>
              <a:rPr lang="cs-CZ" sz="3200" b="1" dirty="0">
                <a:latin typeface="+mn-lt"/>
              </a:rPr>
              <a:t>Programy krátkého cyklu</a:t>
            </a:r>
            <a:br>
              <a:rPr lang="cs-CZ" sz="2400" dirty="0">
                <a:latin typeface="+mn-lt"/>
              </a:rPr>
            </a:br>
            <a:endParaRPr lang="cs-CZ" dirty="0"/>
          </a:p>
        </p:txBody>
      </p:sp>
      <p:sp>
        <p:nvSpPr>
          <p:cNvPr id="3" name="Zástupný obsah 2">
            <a:extLst>
              <a:ext uri="{FF2B5EF4-FFF2-40B4-BE49-F238E27FC236}">
                <a16:creationId xmlns:a16="http://schemas.microsoft.com/office/drawing/2014/main" id="{18280201-A513-9D8E-A872-9DA95019CE1F}"/>
              </a:ext>
            </a:extLst>
          </p:cNvPr>
          <p:cNvSpPr>
            <a:spLocks noGrp="1"/>
          </p:cNvSpPr>
          <p:nvPr>
            <p:ph idx="1"/>
          </p:nvPr>
        </p:nvSpPr>
        <p:spPr>
          <a:xfrm>
            <a:off x="729599" y="1120140"/>
            <a:ext cx="10515600" cy="5059679"/>
          </a:xfrm>
        </p:spPr>
        <p:txBody>
          <a:bodyPr/>
          <a:lstStyle/>
          <a:p>
            <a:r>
              <a:rPr lang="cs-CZ" sz="1800" b="1" dirty="0">
                <a:latin typeface="+mn-lt"/>
              </a:rPr>
              <a:t>Zavádí se tzv. krátké cykly neboli programy krátkého cyklu terciálního odborného vzdělávání. Tyto autorizované programy vycházejí obsahově z akreditovaného vzdělávacího programu konkrétní VOŠ.</a:t>
            </a:r>
          </a:p>
          <a:p>
            <a:r>
              <a:rPr lang="cs-CZ" sz="1800" dirty="0">
                <a:latin typeface="+mn-lt"/>
              </a:rPr>
              <a:t>Změna umožní vyšší flexibilitu vzhledem k potřebám trhu práce a uplatnění absolventů, neboť krátké programy budou zpracovány ve spolupráci se sociálními partnery. Výhodou je, že do těchto jedno až dvouletých programů budou moci vstoupit také absolventi oborů, kteří nemají dostatečnou předchozí návaznost středoškolského studia na daný obor VOV. Programy tedy budou otevřené i pro zájemce, jejichž středoškolské vzdělání není přímo zaměřeno na daný obor. To umožní doplňkové využití těchto krátkých programů.</a:t>
            </a:r>
          </a:p>
          <a:p>
            <a:r>
              <a:rPr lang="cs-CZ" sz="1800" dirty="0">
                <a:latin typeface="+mn-lt"/>
              </a:rPr>
              <a:t>V případě dvouletých programů bude možno ukončovat studium odbornou zkouškou a obhajobou prakticky zaměřené závěrečné práce; u jednoletých oborů bude studium ukončeno obhajobou prakticky zaměřené závěrečné práce pro přípravu k delším VOV programům a zajistí prostupnost mezi různými vzdělávacími cestami.</a:t>
            </a:r>
          </a:p>
          <a:p>
            <a:r>
              <a:rPr lang="cs-CZ" sz="1800" dirty="0">
                <a:latin typeface="+mn-lt"/>
              </a:rPr>
              <a:t>Podrobnosti k principům krátkého programu stanovilo MŠMT prováděcím předpisem =&gt; </a:t>
            </a:r>
            <a:r>
              <a:rPr lang="cs-CZ" sz="1800" b="1" dirty="0">
                <a:latin typeface="+mn-lt"/>
              </a:rPr>
              <a:t>připravuje se prováděcí metodika.</a:t>
            </a:r>
          </a:p>
          <a:p>
            <a:r>
              <a:rPr lang="cs-CZ" sz="1800" dirty="0">
                <a:latin typeface="+mn-lt"/>
              </a:rPr>
              <a:t>Ochota MZDR podpořit v rámci jejich působnosti.</a:t>
            </a:r>
          </a:p>
          <a:p>
            <a:r>
              <a:rPr lang="cs-CZ" sz="1800" b="1" dirty="0">
                <a:solidFill>
                  <a:srgbClr val="C00000"/>
                </a:solidFill>
                <a:latin typeface="+mn-lt"/>
              </a:rPr>
              <a:t>Indikujeme zájem ze zahraničí o uchopení programů krátkého cyklu = uchopení obsazení stupně EQF5.</a:t>
            </a:r>
          </a:p>
        </p:txBody>
      </p:sp>
      <p:sp>
        <p:nvSpPr>
          <p:cNvPr id="4" name="Zástupný symbol pro číslo snímku 3">
            <a:extLst>
              <a:ext uri="{FF2B5EF4-FFF2-40B4-BE49-F238E27FC236}">
                <a16:creationId xmlns:a16="http://schemas.microsoft.com/office/drawing/2014/main" id="{7121D04D-F834-872D-4DC7-927F5F32B7E1}"/>
              </a:ext>
            </a:extLst>
          </p:cNvPr>
          <p:cNvSpPr>
            <a:spLocks noGrp="1"/>
          </p:cNvSpPr>
          <p:nvPr>
            <p:ph type="sldNum" sz="quarter" idx="12"/>
          </p:nvPr>
        </p:nvSpPr>
        <p:spPr/>
        <p:txBody>
          <a:bodyPr/>
          <a:lstStyle/>
          <a:p>
            <a:fld id="{323BD8D3-A9DD-40CB-A396-ADCE34852C74}" type="slidenum">
              <a:rPr lang="cs-CZ" smtClean="0"/>
              <a:t>30</a:t>
            </a:fld>
            <a:endParaRPr lang="cs-CZ" dirty="0"/>
          </a:p>
        </p:txBody>
      </p:sp>
    </p:spTree>
    <p:extLst>
      <p:ext uri="{BB962C8B-B14F-4D97-AF65-F5344CB8AC3E}">
        <p14:creationId xmlns:p14="http://schemas.microsoft.com/office/powerpoint/2010/main" val="40996271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E0B848E0-A9E4-9743-1036-8CF2C9D7EE67}"/>
              </a:ext>
            </a:extLst>
          </p:cNvPr>
          <p:cNvSpPr>
            <a:spLocks noGrp="1"/>
          </p:cNvSpPr>
          <p:nvPr>
            <p:ph type="title"/>
          </p:nvPr>
        </p:nvSpPr>
        <p:spPr>
          <a:xfrm>
            <a:off x="729599" y="270289"/>
            <a:ext cx="10838169" cy="622138"/>
          </a:xfrm>
        </p:spPr>
        <p:txBody>
          <a:bodyPr/>
          <a:lstStyle/>
          <a:p>
            <a:pPr algn="just"/>
            <a:r>
              <a:rPr lang="cs-CZ" b="1" dirty="0"/>
              <a:t>Novela vyhlášky č. 108/2005 Sb., o školských a ubytovacích zařízeních a školských účelových zařízeních, shrnutí</a:t>
            </a:r>
          </a:p>
        </p:txBody>
      </p:sp>
      <p:sp>
        <p:nvSpPr>
          <p:cNvPr id="3" name="Zástupný obsah 2">
            <a:extLst>
              <a:ext uri="{FF2B5EF4-FFF2-40B4-BE49-F238E27FC236}">
                <a16:creationId xmlns:a16="http://schemas.microsoft.com/office/drawing/2014/main" id="{4FACA378-D682-A027-5B36-5F50B96E5B0B}"/>
              </a:ext>
            </a:extLst>
          </p:cNvPr>
          <p:cNvSpPr>
            <a:spLocks noGrp="1"/>
          </p:cNvSpPr>
          <p:nvPr>
            <p:ph idx="1"/>
          </p:nvPr>
        </p:nvSpPr>
        <p:spPr>
          <a:xfrm>
            <a:off x="729599" y="1011415"/>
            <a:ext cx="10838168" cy="3331675"/>
          </a:xfrm>
        </p:spPr>
        <p:txBody>
          <a:bodyPr>
            <a:normAutofit fontScale="85000" lnSpcReduction="10000"/>
          </a:bodyPr>
          <a:lstStyle/>
          <a:p>
            <a:pPr algn="just"/>
            <a:r>
              <a:rPr lang="cs-CZ" dirty="0">
                <a:latin typeface="+mn-lt"/>
                <a:ea typeface="Times New Roman" panose="02020603050405020304" pitchFamily="18" charset="0"/>
              </a:rPr>
              <a:t>Úprava nejvyšší možné úplaty za ubytování byla řešena  principu automatu bez nutnosti již předpis v této části měnit.</a:t>
            </a:r>
          </a:p>
          <a:p>
            <a:pPr algn="just"/>
            <a:r>
              <a:rPr lang="cs-CZ" b="0" i="0" dirty="0">
                <a:solidFill>
                  <a:srgbClr val="000000"/>
                </a:solidFill>
                <a:effectLst/>
                <a:latin typeface="+mn-lt"/>
              </a:rPr>
              <a:t>Výši úplaty za ubytování v internátě stanoví ředitel internátu s přihlédnutím k vybavení internátu a k úrovni poskytovaných služeb. </a:t>
            </a:r>
            <a:r>
              <a:rPr lang="cs-CZ" dirty="0">
                <a:latin typeface="+mn-lt"/>
                <a:ea typeface="Times New Roman" panose="02020603050405020304" pitchFamily="18" charset="0"/>
              </a:rPr>
              <a:t> </a:t>
            </a:r>
          </a:p>
          <a:p>
            <a:pPr algn="just"/>
            <a:r>
              <a:rPr lang="cs-CZ" dirty="0">
                <a:latin typeface="+mn-lt"/>
              </a:rPr>
              <a:t>Nejvyšší možné výše úplaty v daném období bude v praxi dosaženo zpravidla ojediněle. Ředitel ubytovacího zařízení stanoví (obvykle ve spolupráci se zřizovatelem) odpovídající částku za ubytovací služby pevně v Kč, a to již v konkrétní reálné situaci (daný domov mládeže/internát, region...) s přihlédnutí ke všem podmínkám (běžným i specifickým). Výsledná částka je vždy kompromisem mezi ekonomickým hlediskem a sociálním pohledem.</a:t>
            </a:r>
            <a:endParaRPr lang="cs-CZ" dirty="0">
              <a:latin typeface="+mn-lt"/>
              <a:ea typeface="Times New Roman" panose="02020603050405020304" pitchFamily="18" charset="0"/>
            </a:endParaRPr>
          </a:p>
          <a:p>
            <a:pPr algn="just"/>
            <a:r>
              <a:rPr lang="cs-CZ" dirty="0">
                <a:latin typeface="+mn-lt"/>
                <a:ea typeface="Times New Roman" panose="02020603050405020304" pitchFamily="18" charset="0"/>
              </a:rPr>
              <a:t>Snížení nebo osvobození od úplaty podle školského zákona, § 123, odst. 4. </a:t>
            </a:r>
            <a:r>
              <a:rPr lang="cs-CZ" dirty="0">
                <a:latin typeface="+mn-lt"/>
              </a:rPr>
              <a:t>zejména v případech uvedených v § 27 odst. 5 a v případě dětí, žáků a studentů uvedených v § 16 odst. 9, </a:t>
            </a:r>
            <a:r>
              <a:rPr lang="cs-CZ" dirty="0">
                <a:latin typeface="+mn-lt"/>
                <a:ea typeface="Times New Roman" panose="02020603050405020304" pitchFamily="18" charset="0"/>
              </a:rPr>
              <a:t>je v kompetenci ředitele jako doposud (netýká se dětí… pěstounů). </a:t>
            </a:r>
          </a:p>
          <a:p>
            <a:pPr marL="396000" lvl="2" indent="0" algn="just">
              <a:buNone/>
            </a:pPr>
            <a:r>
              <a:rPr lang="cs-CZ" i="1" dirty="0">
                <a:latin typeface="+mn-lt"/>
              </a:rPr>
              <a:t>Citovaný výčet je příkladný, ředitel dle svého uvážení může rozhodnout i v jiných případech o snížení či prominutí úplaty.     To se týká i ubytovaných ze sociálně slabých rodin, jejichž situace může být rozdílná. Při rozhodování podle § 123 odst. 4 školského zákona záleží na jeho uvážení, zda ke snížení či prominutí úplaty přistoupí, v obdobných případech by měl ale postupovat shodně. </a:t>
            </a:r>
          </a:p>
          <a:p>
            <a:pPr marL="396000" lvl="2" indent="0" algn="just">
              <a:buNone/>
            </a:pPr>
            <a:endParaRPr lang="cs-CZ" sz="2300" dirty="0">
              <a:highlight>
                <a:srgbClr val="00FF00"/>
              </a:highlight>
              <a:latin typeface="+mn-lt"/>
            </a:endParaRPr>
          </a:p>
          <a:p>
            <a:pPr marL="108000" indent="0">
              <a:buNone/>
            </a:pPr>
            <a:endParaRPr lang="cs-CZ" dirty="0"/>
          </a:p>
        </p:txBody>
      </p:sp>
      <p:sp>
        <p:nvSpPr>
          <p:cNvPr id="4" name="Zástupný symbol pro číslo snímku 3">
            <a:extLst>
              <a:ext uri="{FF2B5EF4-FFF2-40B4-BE49-F238E27FC236}">
                <a16:creationId xmlns:a16="http://schemas.microsoft.com/office/drawing/2014/main" id="{2E767849-5E3B-38DD-11AA-382B613C268F}"/>
              </a:ext>
            </a:extLst>
          </p:cNvPr>
          <p:cNvSpPr>
            <a:spLocks noGrp="1"/>
          </p:cNvSpPr>
          <p:nvPr>
            <p:ph type="sldNum" sz="quarter" idx="12"/>
          </p:nvPr>
        </p:nvSpPr>
        <p:spPr/>
        <p:txBody>
          <a:bodyPr/>
          <a:lstStyle/>
          <a:p>
            <a:fld id="{5EB70F08-41D3-4C49-9139-1BF5B9A15634}" type="slidenum">
              <a:rPr lang="cs-CZ" smtClean="0"/>
              <a:t>31</a:t>
            </a:fld>
            <a:endParaRPr lang="cs-CZ"/>
          </a:p>
        </p:txBody>
      </p:sp>
      <p:graphicFrame>
        <p:nvGraphicFramePr>
          <p:cNvPr id="2" name="Tabulka 1">
            <a:extLst>
              <a:ext uri="{FF2B5EF4-FFF2-40B4-BE49-F238E27FC236}">
                <a16:creationId xmlns:a16="http://schemas.microsoft.com/office/drawing/2014/main" id="{2A372593-D64D-D6E4-E7B1-40D9FBE5661E}"/>
              </a:ext>
            </a:extLst>
          </p:cNvPr>
          <p:cNvGraphicFramePr>
            <a:graphicFrameLocks noGrp="1"/>
          </p:cNvGraphicFramePr>
          <p:nvPr/>
        </p:nvGraphicFramePr>
        <p:xfrm>
          <a:off x="2656483" y="4128380"/>
          <a:ext cx="6984399" cy="2190849"/>
        </p:xfrm>
        <a:graphic>
          <a:graphicData uri="http://schemas.openxmlformats.org/drawingml/2006/table">
            <a:tbl>
              <a:tblPr firstRow="1" firstCol="1" bandRow="1">
                <a:tableStyleId>{5C22544A-7EE6-4342-B048-85BDC9FD1C3A}</a:tableStyleId>
              </a:tblPr>
              <a:tblGrid>
                <a:gridCol w="1312485">
                  <a:extLst>
                    <a:ext uri="{9D8B030D-6E8A-4147-A177-3AD203B41FA5}">
                      <a16:colId xmlns:a16="http://schemas.microsoft.com/office/drawing/2014/main" val="3041109726"/>
                    </a:ext>
                  </a:extLst>
                </a:gridCol>
                <a:gridCol w="1452142">
                  <a:extLst>
                    <a:ext uri="{9D8B030D-6E8A-4147-A177-3AD203B41FA5}">
                      <a16:colId xmlns:a16="http://schemas.microsoft.com/office/drawing/2014/main" val="261325501"/>
                    </a:ext>
                  </a:extLst>
                </a:gridCol>
                <a:gridCol w="1452142">
                  <a:extLst>
                    <a:ext uri="{9D8B030D-6E8A-4147-A177-3AD203B41FA5}">
                      <a16:colId xmlns:a16="http://schemas.microsoft.com/office/drawing/2014/main" val="3319181064"/>
                    </a:ext>
                  </a:extLst>
                </a:gridCol>
                <a:gridCol w="1383815">
                  <a:extLst>
                    <a:ext uri="{9D8B030D-6E8A-4147-A177-3AD203B41FA5}">
                      <a16:colId xmlns:a16="http://schemas.microsoft.com/office/drawing/2014/main" val="4275020493"/>
                    </a:ext>
                  </a:extLst>
                </a:gridCol>
                <a:gridCol w="1383815">
                  <a:extLst>
                    <a:ext uri="{9D8B030D-6E8A-4147-A177-3AD203B41FA5}">
                      <a16:colId xmlns:a16="http://schemas.microsoft.com/office/drawing/2014/main" val="2678983411"/>
                    </a:ext>
                  </a:extLst>
                </a:gridCol>
              </a:tblGrid>
              <a:tr h="370100">
                <a:tc rowSpan="2">
                  <a:txBody>
                    <a:bodyPr/>
                    <a:lstStyle/>
                    <a:p>
                      <a:pPr algn="ctr"/>
                      <a:r>
                        <a:rPr lang="cs-CZ" sz="1400" dirty="0">
                          <a:effectLst/>
                        </a:rPr>
                        <a:t>Porovnání</a:t>
                      </a:r>
                      <a:endParaRPr lang="cs-CZ" sz="1400" dirty="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tc gridSpan="2">
                  <a:txBody>
                    <a:bodyPr/>
                    <a:lstStyle/>
                    <a:p>
                      <a:pPr algn="ctr"/>
                      <a:r>
                        <a:rPr lang="cs-CZ" sz="1400" dirty="0">
                          <a:effectLst/>
                        </a:rPr>
                        <a:t>Domov, úplata dle odst. 2 § 5</a:t>
                      </a:r>
                      <a:endParaRPr lang="cs-CZ" sz="1400" dirty="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tc hMerge="1">
                  <a:txBody>
                    <a:bodyPr/>
                    <a:lstStyle/>
                    <a:p>
                      <a:endParaRPr lang="cs-CZ"/>
                    </a:p>
                  </a:txBody>
                  <a:tcPr/>
                </a:tc>
                <a:tc gridSpan="2">
                  <a:txBody>
                    <a:bodyPr/>
                    <a:lstStyle/>
                    <a:p>
                      <a:pPr algn="ctr"/>
                      <a:r>
                        <a:rPr lang="cs-CZ" sz="1400">
                          <a:effectLst/>
                        </a:rPr>
                        <a:t>Internát, úplata dle odst. 2 § 9</a:t>
                      </a:r>
                      <a:endParaRPr lang="cs-CZ" sz="140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tc hMerge="1">
                  <a:txBody>
                    <a:bodyPr/>
                    <a:lstStyle/>
                    <a:p>
                      <a:endParaRPr lang="cs-CZ"/>
                    </a:p>
                  </a:txBody>
                  <a:tcPr/>
                </a:tc>
                <a:extLst>
                  <a:ext uri="{0D108BD9-81ED-4DB2-BD59-A6C34878D82A}">
                    <a16:rowId xmlns:a16="http://schemas.microsoft.com/office/drawing/2014/main" val="171120113"/>
                  </a:ext>
                </a:extLst>
              </a:tr>
              <a:tr h="390161">
                <a:tc vMerge="1">
                  <a:txBody>
                    <a:bodyPr/>
                    <a:lstStyle/>
                    <a:p>
                      <a:endParaRPr lang="cs-CZ"/>
                    </a:p>
                  </a:txBody>
                  <a:tcPr/>
                </a:tc>
                <a:tc>
                  <a:txBody>
                    <a:bodyPr/>
                    <a:lstStyle/>
                    <a:p>
                      <a:pPr algn="ctr"/>
                      <a:r>
                        <a:rPr lang="cs-CZ" sz="1400">
                          <a:effectLst/>
                        </a:rPr>
                        <a:t>nyní</a:t>
                      </a:r>
                      <a:endParaRPr lang="cs-CZ" sz="140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tc>
                  <a:txBody>
                    <a:bodyPr/>
                    <a:lstStyle/>
                    <a:p>
                      <a:pPr algn="ctr"/>
                      <a:r>
                        <a:rPr lang="cs-CZ" sz="1400">
                          <a:effectLst/>
                        </a:rPr>
                        <a:t>nově</a:t>
                      </a:r>
                      <a:endParaRPr lang="cs-CZ" sz="140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tc>
                  <a:txBody>
                    <a:bodyPr/>
                    <a:lstStyle/>
                    <a:p>
                      <a:pPr algn="ctr"/>
                      <a:r>
                        <a:rPr lang="cs-CZ" sz="1400">
                          <a:effectLst/>
                        </a:rPr>
                        <a:t>nyní</a:t>
                      </a:r>
                      <a:endParaRPr lang="cs-CZ" sz="140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tc>
                  <a:txBody>
                    <a:bodyPr/>
                    <a:lstStyle/>
                    <a:p>
                      <a:pPr algn="ctr"/>
                      <a:r>
                        <a:rPr lang="cs-CZ" sz="1400">
                          <a:effectLst/>
                        </a:rPr>
                        <a:t>nově</a:t>
                      </a:r>
                      <a:endParaRPr lang="cs-CZ" sz="140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extLst>
                  <a:ext uri="{0D108BD9-81ED-4DB2-BD59-A6C34878D82A}">
                    <a16:rowId xmlns:a16="http://schemas.microsoft.com/office/drawing/2014/main" val="3709047387"/>
                  </a:ext>
                </a:extLst>
              </a:tr>
              <a:tr h="715294">
                <a:tc>
                  <a:txBody>
                    <a:bodyPr/>
                    <a:lstStyle/>
                    <a:p>
                      <a:pPr algn="ctr"/>
                      <a:r>
                        <a:rPr lang="cs-CZ" sz="1400">
                          <a:effectLst/>
                        </a:rPr>
                        <a:t>pokoj I. kategorie</a:t>
                      </a:r>
                      <a:endParaRPr lang="cs-CZ" sz="140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tc>
                  <a:txBody>
                    <a:bodyPr/>
                    <a:lstStyle/>
                    <a:p>
                      <a:pPr algn="ctr"/>
                      <a:r>
                        <a:rPr lang="cs-CZ" sz="1400">
                          <a:effectLst/>
                        </a:rPr>
                        <a:t>1 600 Kč</a:t>
                      </a:r>
                      <a:endParaRPr lang="cs-CZ" sz="140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tc>
                  <a:txBody>
                    <a:bodyPr/>
                    <a:lstStyle/>
                    <a:p>
                      <a:pPr algn="ctr"/>
                      <a:r>
                        <a:rPr lang="cs-CZ" sz="1400" dirty="0">
                          <a:effectLst/>
                        </a:rPr>
                        <a:t> 2 620 Kč (12,5 %)</a:t>
                      </a:r>
                      <a:endParaRPr lang="cs-CZ" sz="1400" dirty="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tc>
                  <a:txBody>
                    <a:bodyPr/>
                    <a:lstStyle/>
                    <a:p>
                      <a:pPr algn="ctr"/>
                      <a:r>
                        <a:rPr lang="cs-CZ" sz="1400">
                          <a:effectLst/>
                        </a:rPr>
                        <a:t>1 600 Kč</a:t>
                      </a:r>
                      <a:endParaRPr lang="cs-CZ" sz="140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tc>
                  <a:txBody>
                    <a:bodyPr/>
                    <a:lstStyle/>
                    <a:p>
                      <a:pPr algn="ctr"/>
                      <a:r>
                        <a:rPr lang="cs-CZ" sz="1400" dirty="0">
                          <a:effectLst/>
                        </a:rPr>
                        <a:t> 3 120 Kč, (15 %)</a:t>
                      </a:r>
                      <a:endParaRPr lang="cs-CZ" sz="1400" dirty="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extLst>
                  <a:ext uri="{0D108BD9-81ED-4DB2-BD59-A6C34878D82A}">
                    <a16:rowId xmlns:a16="http://schemas.microsoft.com/office/drawing/2014/main" val="3629797574"/>
                  </a:ext>
                </a:extLst>
              </a:tr>
              <a:tr h="715294">
                <a:tc>
                  <a:txBody>
                    <a:bodyPr/>
                    <a:lstStyle/>
                    <a:p>
                      <a:pPr algn="ctr"/>
                      <a:r>
                        <a:rPr lang="cs-CZ" sz="1400">
                          <a:effectLst/>
                        </a:rPr>
                        <a:t>pokoj II. kategorie</a:t>
                      </a:r>
                      <a:endParaRPr lang="cs-CZ" sz="140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tc>
                  <a:txBody>
                    <a:bodyPr/>
                    <a:lstStyle/>
                    <a:p>
                      <a:pPr algn="ctr"/>
                      <a:r>
                        <a:rPr lang="cs-CZ" sz="1400">
                          <a:effectLst/>
                        </a:rPr>
                        <a:t>900 Kč</a:t>
                      </a:r>
                      <a:endParaRPr lang="cs-CZ" sz="140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tc>
                  <a:txBody>
                    <a:bodyPr/>
                    <a:lstStyle/>
                    <a:p>
                      <a:pPr algn="ctr"/>
                      <a:r>
                        <a:rPr lang="cs-CZ" sz="1400" dirty="0">
                          <a:effectLst/>
                        </a:rPr>
                        <a:t>1 976 Kč (9,5 %)</a:t>
                      </a:r>
                      <a:endParaRPr lang="cs-CZ" sz="1400" dirty="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tc>
                  <a:txBody>
                    <a:bodyPr/>
                    <a:lstStyle/>
                    <a:p>
                      <a:pPr algn="ctr"/>
                      <a:r>
                        <a:rPr lang="cs-CZ" sz="1400">
                          <a:effectLst/>
                        </a:rPr>
                        <a:t>900 Kč</a:t>
                      </a:r>
                      <a:endParaRPr lang="cs-CZ" sz="140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tc>
                  <a:txBody>
                    <a:bodyPr/>
                    <a:lstStyle/>
                    <a:p>
                      <a:pPr algn="ctr"/>
                      <a:r>
                        <a:rPr lang="cs-CZ" sz="1400" dirty="0">
                          <a:effectLst/>
                        </a:rPr>
                        <a:t>1 976 Kč,  (9,5 %)</a:t>
                      </a:r>
                      <a:endParaRPr lang="cs-CZ" sz="1400" dirty="0">
                        <a:effectLst/>
                        <a:latin typeface="Aptos" panose="020B0004020202020204" pitchFamily="34" charset="0"/>
                        <a:ea typeface="Calibri" panose="020F0502020204030204" pitchFamily="34" charset="0"/>
                        <a:cs typeface="Aptos" panose="020B0004020202020204" pitchFamily="34" charset="0"/>
                      </a:endParaRPr>
                    </a:p>
                  </a:txBody>
                  <a:tcPr marL="44450" marR="44450" marT="0" marB="0" anchor="ctr"/>
                </a:tc>
                <a:extLst>
                  <a:ext uri="{0D108BD9-81ED-4DB2-BD59-A6C34878D82A}">
                    <a16:rowId xmlns:a16="http://schemas.microsoft.com/office/drawing/2014/main" val="3144495516"/>
                  </a:ext>
                </a:extLst>
              </a:tr>
            </a:tbl>
          </a:graphicData>
        </a:graphic>
      </p:graphicFrame>
    </p:spTree>
    <p:extLst>
      <p:ext uri="{BB962C8B-B14F-4D97-AF65-F5344CB8AC3E}">
        <p14:creationId xmlns:p14="http://schemas.microsoft.com/office/powerpoint/2010/main" val="25400850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8A358D-278E-C223-1DC7-A0FDF268044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613DE7F-DAD2-C3BF-0913-AC43A86EEB9D}"/>
              </a:ext>
            </a:extLst>
          </p:cNvPr>
          <p:cNvSpPr>
            <a:spLocks noGrp="1"/>
          </p:cNvSpPr>
          <p:nvPr>
            <p:ph type="title"/>
          </p:nvPr>
        </p:nvSpPr>
        <p:spPr>
          <a:xfrm>
            <a:off x="729599" y="283780"/>
            <a:ext cx="10838170" cy="539246"/>
          </a:xfrm>
        </p:spPr>
        <p:txBody>
          <a:bodyPr>
            <a:normAutofit fontScale="90000"/>
          </a:bodyPr>
          <a:lstStyle/>
          <a:p>
            <a:r>
              <a:rPr lang="cs-CZ" sz="3200" b="1" dirty="0">
                <a:latin typeface="+mn-lt"/>
              </a:rPr>
              <a:t>„Dočišťovací vyhláška“</a:t>
            </a:r>
            <a:br>
              <a:rPr lang="cs-CZ" sz="2400" dirty="0">
                <a:latin typeface="+mn-lt"/>
              </a:rPr>
            </a:br>
            <a:endParaRPr lang="cs-CZ" dirty="0"/>
          </a:p>
        </p:txBody>
      </p:sp>
      <p:sp>
        <p:nvSpPr>
          <p:cNvPr id="3" name="Zástupný obsah 2">
            <a:extLst>
              <a:ext uri="{FF2B5EF4-FFF2-40B4-BE49-F238E27FC236}">
                <a16:creationId xmlns:a16="http://schemas.microsoft.com/office/drawing/2014/main" id="{F724C1A3-0F95-C3D4-3881-38BCDCB79B01}"/>
              </a:ext>
            </a:extLst>
          </p:cNvPr>
          <p:cNvSpPr>
            <a:spLocks noGrp="1"/>
          </p:cNvSpPr>
          <p:nvPr>
            <p:ph idx="1"/>
          </p:nvPr>
        </p:nvSpPr>
        <p:spPr>
          <a:xfrm>
            <a:off x="729598" y="1616363"/>
            <a:ext cx="10838169" cy="3121891"/>
          </a:xfrm>
        </p:spPr>
        <p:txBody>
          <a:bodyPr>
            <a:noAutofit/>
          </a:bodyPr>
          <a:lstStyle/>
          <a:p>
            <a:r>
              <a:rPr lang="cs-CZ" sz="2800" dirty="0">
                <a:latin typeface="+mn-lt"/>
              </a:rPr>
              <a:t>hlavním cílem je doladit nedostatky provedení Velké novely školského zákona, případně řešit podněty z terénu, které vyhovují zmocnění ve školském zákoně</a:t>
            </a:r>
          </a:p>
          <a:p>
            <a:pPr marL="108000" indent="0">
              <a:buNone/>
            </a:pPr>
            <a:endParaRPr lang="cs-CZ" sz="2800" dirty="0">
              <a:latin typeface="+mn-lt"/>
            </a:endParaRPr>
          </a:p>
          <a:p>
            <a:r>
              <a:rPr lang="cs-CZ" sz="2800" dirty="0">
                <a:latin typeface="+mn-lt"/>
              </a:rPr>
              <a:t>říjen příprava, listopad meziresortní připomínkové řízení, účinnost od </a:t>
            </a:r>
            <a:br>
              <a:rPr lang="cs-CZ" sz="2800" dirty="0">
                <a:latin typeface="+mn-lt"/>
              </a:rPr>
            </a:br>
            <a:r>
              <a:rPr lang="cs-CZ" sz="2800" dirty="0">
                <a:latin typeface="+mn-lt"/>
              </a:rPr>
              <a:t>1. ledna 2026</a:t>
            </a:r>
          </a:p>
        </p:txBody>
      </p:sp>
      <p:sp>
        <p:nvSpPr>
          <p:cNvPr id="4" name="Zástupný symbol pro číslo snímku 3">
            <a:extLst>
              <a:ext uri="{FF2B5EF4-FFF2-40B4-BE49-F238E27FC236}">
                <a16:creationId xmlns:a16="http://schemas.microsoft.com/office/drawing/2014/main" id="{37FD9275-5B38-7E22-4D16-68AF9DF9CD12}"/>
              </a:ext>
            </a:extLst>
          </p:cNvPr>
          <p:cNvSpPr>
            <a:spLocks noGrp="1"/>
          </p:cNvSpPr>
          <p:nvPr>
            <p:ph type="sldNum" sz="quarter" idx="12"/>
          </p:nvPr>
        </p:nvSpPr>
        <p:spPr/>
        <p:txBody>
          <a:bodyPr/>
          <a:lstStyle/>
          <a:p>
            <a:fld id="{323BD8D3-A9DD-40CB-A396-ADCE34852C74}" type="slidenum">
              <a:rPr lang="cs-CZ" smtClean="0"/>
              <a:t>32</a:t>
            </a:fld>
            <a:endParaRPr lang="cs-CZ" dirty="0"/>
          </a:p>
        </p:txBody>
      </p:sp>
    </p:spTree>
    <p:extLst>
      <p:ext uri="{BB962C8B-B14F-4D97-AF65-F5344CB8AC3E}">
        <p14:creationId xmlns:p14="http://schemas.microsoft.com/office/powerpoint/2010/main" val="31904259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39609-EB5D-4DB1-3968-FBEA522B53CC}"/>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F5CFCC34-64C3-500E-06F2-9DF92F67AD41}"/>
              </a:ext>
            </a:extLst>
          </p:cNvPr>
          <p:cNvSpPr>
            <a:spLocks noGrp="1"/>
          </p:cNvSpPr>
          <p:nvPr>
            <p:ph idx="1"/>
          </p:nvPr>
        </p:nvSpPr>
        <p:spPr>
          <a:xfrm>
            <a:off x="587405" y="1412341"/>
            <a:ext cx="11017189" cy="2716040"/>
          </a:xfrm>
        </p:spPr>
        <p:txBody>
          <a:bodyPr/>
          <a:lstStyle/>
          <a:p>
            <a:pPr marL="108000" indent="0" algn="ctr">
              <a:buNone/>
            </a:pPr>
            <a:r>
              <a:rPr lang="cs-CZ" sz="5400" b="1" dirty="0">
                <a:solidFill>
                  <a:schemeClr val="accent1"/>
                </a:solidFill>
                <a:latin typeface="+mn-lt"/>
              </a:rPr>
              <a:t>Příprava státního rozpočtu </a:t>
            </a:r>
            <a:br>
              <a:rPr lang="cs-CZ" sz="5400" b="1" dirty="0">
                <a:solidFill>
                  <a:schemeClr val="accent1"/>
                </a:solidFill>
                <a:latin typeface="+mn-lt"/>
              </a:rPr>
            </a:br>
            <a:r>
              <a:rPr lang="cs-CZ" sz="5400" b="1" dirty="0">
                <a:solidFill>
                  <a:schemeClr val="accent1"/>
                </a:solidFill>
                <a:latin typeface="+mn-lt"/>
              </a:rPr>
              <a:t>v kapitole školství, zejména ve vztahu k odměňování ve školách</a:t>
            </a:r>
          </a:p>
        </p:txBody>
      </p:sp>
      <p:sp>
        <p:nvSpPr>
          <p:cNvPr id="4" name="Zástupný symbol pro číslo snímku 3">
            <a:extLst>
              <a:ext uri="{FF2B5EF4-FFF2-40B4-BE49-F238E27FC236}">
                <a16:creationId xmlns:a16="http://schemas.microsoft.com/office/drawing/2014/main" id="{BFD9A061-7D1A-42C9-4ECB-0C141C609415}"/>
              </a:ext>
            </a:extLst>
          </p:cNvPr>
          <p:cNvSpPr>
            <a:spLocks noGrp="1"/>
          </p:cNvSpPr>
          <p:nvPr>
            <p:ph type="sldNum" sz="quarter" idx="12"/>
          </p:nvPr>
        </p:nvSpPr>
        <p:spPr/>
        <p:txBody>
          <a:bodyPr/>
          <a:lstStyle/>
          <a:p>
            <a:fld id="{323BD8D3-A9DD-40CB-A396-ADCE34852C74}" type="slidenum">
              <a:rPr lang="cs-CZ" smtClean="0"/>
              <a:t>33</a:t>
            </a:fld>
            <a:endParaRPr lang="cs-CZ" dirty="0"/>
          </a:p>
        </p:txBody>
      </p:sp>
    </p:spTree>
    <p:extLst>
      <p:ext uri="{BB962C8B-B14F-4D97-AF65-F5344CB8AC3E}">
        <p14:creationId xmlns:p14="http://schemas.microsoft.com/office/powerpoint/2010/main" val="12799689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035E3-4F25-D983-84F9-8B169C8E8104}"/>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9D29B3AD-5C79-C7CA-EBE2-113E74A123C6}"/>
              </a:ext>
            </a:extLst>
          </p:cNvPr>
          <p:cNvPicPr>
            <a:picLocks noChangeAspect="1"/>
          </p:cNvPicPr>
          <p:nvPr/>
        </p:nvPicPr>
        <p:blipFill>
          <a:blip r:embed="rId3"/>
          <a:stretch>
            <a:fillRect/>
          </a:stretch>
        </p:blipFill>
        <p:spPr>
          <a:xfrm>
            <a:off x="1806" y="0"/>
            <a:ext cx="12188389" cy="6858000"/>
          </a:xfrm>
          <a:prstGeom prst="rect">
            <a:avLst/>
          </a:prstGeom>
        </p:spPr>
      </p:pic>
      <p:sp>
        <p:nvSpPr>
          <p:cNvPr id="6" name="TextovéPole 5">
            <a:extLst>
              <a:ext uri="{FF2B5EF4-FFF2-40B4-BE49-F238E27FC236}">
                <a16:creationId xmlns:a16="http://schemas.microsoft.com/office/drawing/2014/main" id="{E8A9342B-B08B-7C08-AA76-C55A2D18E874}"/>
              </a:ext>
            </a:extLst>
          </p:cNvPr>
          <p:cNvSpPr txBox="1"/>
          <p:nvPr/>
        </p:nvSpPr>
        <p:spPr>
          <a:xfrm>
            <a:off x="1360407" y="580948"/>
            <a:ext cx="10482155" cy="1323439"/>
          </a:xfrm>
          <a:prstGeom prst="rect">
            <a:avLst/>
          </a:prstGeom>
          <a:noFill/>
        </p:spPr>
        <p:txBody>
          <a:bodyPr wrap="square" lIns="91440" tIns="45720" rIns="91440" bIns="45720" rtlCol="0" anchor="t">
            <a:spAutoFit/>
          </a:bodyPr>
          <a:lstStyle/>
          <a:p>
            <a:r>
              <a:rPr lang="cs-CZ" sz="4000" b="1" dirty="0">
                <a:solidFill>
                  <a:schemeClr val="tx2">
                    <a:lumMod val="75000"/>
                    <a:lumOff val="25000"/>
                  </a:schemeClr>
                </a:solidFill>
                <a:latin typeface="+mj-lt"/>
                <a:ea typeface="Open Sans Extrabold"/>
                <a:cs typeface="Open Sans Extrabold"/>
                <a:sym typeface="League Spartan"/>
              </a:rPr>
              <a:t>AKTUÁLNÍ STAV PRÁVNÍCH PŘEDPISŮ</a:t>
            </a:r>
            <a:endParaRPr lang="cs-CZ" sz="4000" b="1" dirty="0">
              <a:solidFill>
                <a:schemeClr val="tx2">
                  <a:lumMod val="75000"/>
                  <a:lumOff val="25000"/>
                </a:schemeClr>
              </a:solidFill>
              <a:latin typeface="Aptos Display"/>
              <a:ea typeface="Open Sans Extrabold"/>
              <a:cs typeface="Open Sans Extrabold"/>
            </a:endParaRPr>
          </a:p>
          <a:p>
            <a:endParaRPr lang="cs-CZ" sz="4000" b="1" dirty="0">
              <a:solidFill>
                <a:schemeClr val="tx2">
                  <a:lumMod val="75000"/>
                  <a:lumOff val="25000"/>
                </a:schemeClr>
              </a:solidFill>
              <a:latin typeface="+mj-lt"/>
              <a:ea typeface="Open Sans Extrabold"/>
              <a:cs typeface="Open Sans Extrabold"/>
            </a:endParaRPr>
          </a:p>
        </p:txBody>
      </p:sp>
      <p:sp>
        <p:nvSpPr>
          <p:cNvPr id="8" name="TextovéPole 7">
            <a:extLst>
              <a:ext uri="{FF2B5EF4-FFF2-40B4-BE49-F238E27FC236}">
                <a16:creationId xmlns:a16="http://schemas.microsoft.com/office/drawing/2014/main" id="{FE1CF34D-D0B1-E31C-7E0A-FBC1F2C13F40}"/>
              </a:ext>
            </a:extLst>
          </p:cNvPr>
          <p:cNvSpPr txBox="1"/>
          <p:nvPr/>
        </p:nvSpPr>
        <p:spPr>
          <a:xfrm>
            <a:off x="1011540" y="1571707"/>
            <a:ext cx="9603808" cy="2971839"/>
          </a:xfrm>
          <a:prstGeom prst="rect">
            <a:avLst/>
          </a:prstGeom>
          <a:noFill/>
        </p:spPr>
        <p:txBody>
          <a:bodyPr wrap="square" lIns="91440" tIns="45720" rIns="91440" bIns="45720" anchor="t">
            <a:spAutoFit/>
          </a:bodyPr>
          <a:lstStyle/>
          <a:p>
            <a:pPr marL="742950" lvl="1" indent="-285750">
              <a:lnSpc>
                <a:spcPct val="150000"/>
              </a:lnSpc>
              <a:spcBef>
                <a:spcPts val="200"/>
              </a:spcBef>
              <a:spcAft>
                <a:spcPts val="200"/>
              </a:spcAft>
              <a:buFont typeface="Wingdings" panose="05000000000000000000" pitchFamily="2" charset="2"/>
              <a:buChar char="Ø"/>
            </a:pPr>
            <a:endParaRPr lang="cs-CZ" sz="2000" dirty="0">
              <a:solidFill>
                <a:srgbClr val="000000"/>
              </a:solidFill>
              <a:ea typeface="+mn-lt"/>
              <a:cs typeface="+mn-lt"/>
            </a:endParaRPr>
          </a:p>
          <a:p>
            <a:pPr marL="742950" lvl="1" indent="-285750">
              <a:lnSpc>
                <a:spcPct val="150000"/>
              </a:lnSpc>
              <a:spcBef>
                <a:spcPts val="200"/>
              </a:spcBef>
              <a:spcAft>
                <a:spcPts val="200"/>
              </a:spcAft>
              <a:buFont typeface="Wingdings" panose="05000000000000000000" pitchFamily="2" charset="2"/>
              <a:buChar char="Ø"/>
            </a:pPr>
            <a:endParaRPr lang="cs-CZ" sz="2000" b="1" dirty="0">
              <a:solidFill>
                <a:srgbClr val="000000"/>
              </a:solidFill>
              <a:ea typeface="+mn-lt"/>
              <a:cs typeface="+mn-lt"/>
            </a:endParaRPr>
          </a:p>
          <a:p>
            <a:pPr marL="742950" lvl="1" indent="-285750">
              <a:lnSpc>
                <a:spcPct val="150000"/>
              </a:lnSpc>
              <a:spcBef>
                <a:spcPts val="200"/>
              </a:spcBef>
              <a:spcAft>
                <a:spcPts val="200"/>
              </a:spcAft>
              <a:buFont typeface="Wingdings" panose="05000000000000000000" pitchFamily="2" charset="2"/>
              <a:buChar char="Ø"/>
            </a:pPr>
            <a:r>
              <a:rPr lang="cs-CZ" sz="2000" b="1" dirty="0">
                <a:solidFill>
                  <a:srgbClr val="000000"/>
                </a:solidFill>
                <a:ea typeface="+mn-lt"/>
                <a:cs typeface="+mn-lt"/>
                <a:hlinkClick r:id="rId4"/>
              </a:rPr>
              <a:t>Zákon č. 267/2025 Sb.</a:t>
            </a:r>
            <a:r>
              <a:rPr lang="cs-CZ" sz="2000" dirty="0">
                <a:solidFill>
                  <a:srgbClr val="000000"/>
                </a:solidFill>
                <a:ea typeface="+mn-lt"/>
                <a:cs typeface="+mn-lt"/>
              </a:rPr>
              <a:t>  – zveřejněno ve Sbírce zákonů dne 4. 8. 2025 </a:t>
            </a:r>
          </a:p>
          <a:p>
            <a:pPr marL="742950" lvl="1" indent="-285750">
              <a:lnSpc>
                <a:spcPct val="150000"/>
              </a:lnSpc>
              <a:spcBef>
                <a:spcPts val="200"/>
              </a:spcBef>
              <a:spcAft>
                <a:spcPts val="200"/>
              </a:spcAft>
              <a:buFont typeface="Wingdings" panose="05000000000000000000" pitchFamily="2" charset="2"/>
              <a:buChar char="Ø"/>
            </a:pPr>
            <a:r>
              <a:rPr lang="cs-CZ" sz="2000" b="1" dirty="0">
                <a:solidFill>
                  <a:srgbClr val="000000"/>
                </a:solidFill>
                <a:ea typeface="+mn-lt"/>
                <a:cs typeface="+mn-lt"/>
              </a:rPr>
              <a:t>Nové nařízení vlády </a:t>
            </a:r>
            <a:r>
              <a:rPr lang="cs-CZ" sz="2000" dirty="0">
                <a:solidFill>
                  <a:srgbClr val="000000"/>
                </a:solidFill>
                <a:ea typeface="+mn-lt"/>
                <a:cs typeface="+mn-lt"/>
              </a:rPr>
              <a:t>o koeficientech, kterými se násobí počty dětí, žáků </a:t>
            </a:r>
            <a:br>
              <a:rPr lang="cs-CZ" sz="2000" dirty="0">
                <a:ea typeface="+mn-lt"/>
                <a:cs typeface="+mn-lt"/>
              </a:rPr>
            </a:br>
            <a:r>
              <a:rPr lang="cs-CZ" sz="2000" dirty="0">
                <a:solidFill>
                  <a:srgbClr val="000000"/>
                </a:solidFill>
                <a:ea typeface="+mn-lt"/>
                <a:cs typeface="+mn-lt"/>
              </a:rPr>
              <a:t>a studentů pro účely stanovení podílu krajů a obcí na daňových příjmech – vláda ČR schválila 10. 9. 2025, před zveřejněním ve Sbírce zákonů</a:t>
            </a:r>
            <a:endParaRPr lang="cs-CZ" sz="2000" dirty="0"/>
          </a:p>
        </p:txBody>
      </p:sp>
    </p:spTree>
    <p:extLst>
      <p:ext uri="{BB962C8B-B14F-4D97-AF65-F5344CB8AC3E}">
        <p14:creationId xmlns:p14="http://schemas.microsoft.com/office/powerpoint/2010/main" val="8780936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71E19-5815-7B7F-BBDA-2451671E4E83}"/>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7904413E-6EBF-19A6-C377-5584CAB9FE83}"/>
              </a:ext>
            </a:extLst>
          </p:cNvPr>
          <p:cNvPicPr>
            <a:picLocks noChangeAspect="1"/>
          </p:cNvPicPr>
          <p:nvPr/>
        </p:nvPicPr>
        <p:blipFill>
          <a:blip r:embed="rId3"/>
          <a:stretch>
            <a:fillRect/>
          </a:stretch>
        </p:blipFill>
        <p:spPr>
          <a:xfrm>
            <a:off x="1806" y="0"/>
            <a:ext cx="12188389" cy="6858000"/>
          </a:xfrm>
          <a:prstGeom prst="rect">
            <a:avLst/>
          </a:prstGeom>
        </p:spPr>
      </p:pic>
      <p:sp>
        <p:nvSpPr>
          <p:cNvPr id="6" name="TextovéPole 5">
            <a:extLst>
              <a:ext uri="{FF2B5EF4-FFF2-40B4-BE49-F238E27FC236}">
                <a16:creationId xmlns:a16="http://schemas.microsoft.com/office/drawing/2014/main" id="{D62470DD-B778-764D-DCE5-B1515A833E7E}"/>
              </a:ext>
            </a:extLst>
          </p:cNvPr>
          <p:cNvSpPr txBox="1"/>
          <p:nvPr/>
        </p:nvSpPr>
        <p:spPr>
          <a:xfrm>
            <a:off x="1355271" y="580948"/>
            <a:ext cx="9481457" cy="707886"/>
          </a:xfrm>
          <a:prstGeom prst="rect">
            <a:avLst/>
          </a:prstGeom>
          <a:noFill/>
        </p:spPr>
        <p:txBody>
          <a:bodyPr wrap="square" lIns="91440" tIns="45720" rIns="91440" bIns="45720" rtlCol="0" anchor="t">
            <a:spAutoFit/>
          </a:bodyPr>
          <a:lstStyle/>
          <a:p>
            <a:r>
              <a:rPr lang="cs-CZ" sz="4000" b="1" dirty="0">
                <a:solidFill>
                  <a:schemeClr val="tx2">
                    <a:lumMod val="75000"/>
                    <a:lumOff val="25000"/>
                  </a:schemeClr>
                </a:solidFill>
                <a:latin typeface="+mj-lt"/>
                <a:ea typeface="Open Sans Extrabold"/>
                <a:cs typeface="Open Sans Extrabold"/>
                <a:sym typeface="League Spartan"/>
              </a:rPr>
              <a:t>CO NEMĚNÍ ZÁKON č. 267/2025 Sb.</a:t>
            </a:r>
            <a:endParaRPr lang="cs-CZ" sz="4000" dirty="0">
              <a:solidFill>
                <a:schemeClr val="tx2">
                  <a:lumMod val="75000"/>
                  <a:lumOff val="25000"/>
                </a:schemeClr>
              </a:solidFill>
              <a:latin typeface="+mj-lt"/>
            </a:endParaRPr>
          </a:p>
        </p:txBody>
      </p:sp>
      <p:sp>
        <p:nvSpPr>
          <p:cNvPr id="8" name="TextovéPole 7">
            <a:extLst>
              <a:ext uri="{FF2B5EF4-FFF2-40B4-BE49-F238E27FC236}">
                <a16:creationId xmlns:a16="http://schemas.microsoft.com/office/drawing/2014/main" id="{69C6B6CA-96F4-604A-3C7D-EF10A7E2CF91}"/>
              </a:ext>
            </a:extLst>
          </p:cNvPr>
          <p:cNvSpPr txBox="1"/>
          <p:nvPr/>
        </p:nvSpPr>
        <p:spPr>
          <a:xfrm>
            <a:off x="1075805" y="1820031"/>
            <a:ext cx="9603808" cy="3939540"/>
          </a:xfrm>
          <a:prstGeom prst="rect">
            <a:avLst/>
          </a:prstGeom>
          <a:noFill/>
        </p:spPr>
        <p:txBody>
          <a:bodyPr wrap="square" lIns="91440" tIns="45720" rIns="91440" bIns="45720" anchor="t">
            <a:spAutoFit/>
          </a:bodyPr>
          <a:lstStyle/>
          <a:p>
            <a:pPr algn="l" rtl="0" fontAlgn="base">
              <a:buNone/>
            </a:pPr>
            <a:endParaRPr lang="cs-CZ" sz="2000" i="0">
              <a:solidFill>
                <a:srgbClr val="000000"/>
              </a:solidFill>
              <a:effectLst/>
            </a:endParaRPr>
          </a:p>
          <a:p>
            <a:pPr marL="742950" lvl="1" indent="-285750">
              <a:lnSpc>
                <a:spcPct val="150000"/>
              </a:lnSpc>
              <a:buFont typeface="Wingdings" panose="05000000000000000000" pitchFamily="2" charset="2"/>
              <a:buChar char="Ø"/>
            </a:pPr>
            <a:r>
              <a:rPr lang="cs-CZ" sz="2000" dirty="0">
                <a:solidFill>
                  <a:srgbClr val="000000"/>
                </a:solidFill>
                <a:ea typeface="+mn-lt"/>
                <a:cs typeface="+mn-lt"/>
              </a:rPr>
              <a:t>Pracovně-právní vztahy</a:t>
            </a:r>
          </a:p>
          <a:p>
            <a:pPr marL="742950" lvl="1" indent="-285750">
              <a:lnSpc>
                <a:spcPct val="150000"/>
              </a:lnSpc>
              <a:buFont typeface="Wingdings" panose="05000000000000000000" pitchFamily="2" charset="2"/>
              <a:buChar char="Ø"/>
            </a:pPr>
            <a:r>
              <a:rPr lang="cs-CZ" sz="2000" dirty="0">
                <a:solidFill>
                  <a:srgbClr val="000000"/>
                </a:solidFill>
                <a:ea typeface="+mn-lt"/>
                <a:cs typeface="+mn-lt"/>
              </a:rPr>
              <a:t>Způsob odměňování – zákoník práce</a:t>
            </a:r>
          </a:p>
          <a:p>
            <a:pPr marL="742950" lvl="1" indent="-285750">
              <a:lnSpc>
                <a:spcPct val="150000"/>
              </a:lnSpc>
              <a:buFont typeface="Wingdings" panose="05000000000000000000" pitchFamily="2" charset="2"/>
              <a:buChar char="Ø"/>
            </a:pPr>
            <a:r>
              <a:rPr lang="cs-CZ" sz="2000" dirty="0">
                <a:solidFill>
                  <a:srgbClr val="000000"/>
                </a:solidFill>
                <a:ea typeface="+mn-lt"/>
                <a:cs typeface="+mn-lt"/>
              </a:rPr>
              <a:t>RUD obcí nezřizujících školu (2,8 tis. obcí)</a:t>
            </a:r>
          </a:p>
          <a:p>
            <a:pPr marL="742950" lvl="1" indent="-285750">
              <a:lnSpc>
                <a:spcPct val="150000"/>
              </a:lnSpc>
              <a:buFont typeface="Wingdings" panose="05000000000000000000" pitchFamily="2" charset="2"/>
              <a:buChar char="Ø"/>
            </a:pPr>
            <a:r>
              <a:rPr lang="cs-CZ" sz="2000" dirty="0">
                <a:solidFill>
                  <a:srgbClr val="000000"/>
                </a:solidFill>
                <a:ea typeface="+mn-lt"/>
                <a:cs typeface="+mn-lt"/>
              </a:rPr>
              <a:t>Odpovědnost školy/zřizovatele za zajišťování hmotného zabezpečení – školní stravování</a:t>
            </a:r>
          </a:p>
          <a:p>
            <a:pPr marL="742950" lvl="1" indent="-285750">
              <a:lnSpc>
                <a:spcPct val="150000"/>
              </a:lnSpc>
              <a:buFont typeface="Wingdings" panose="05000000000000000000" pitchFamily="2" charset="2"/>
              <a:buChar char="Ø"/>
            </a:pPr>
            <a:r>
              <a:rPr lang="cs-CZ" sz="2000" dirty="0">
                <a:solidFill>
                  <a:srgbClr val="000000"/>
                </a:solidFill>
                <a:ea typeface="+mn-lt"/>
                <a:cs typeface="+mn-lt"/>
              </a:rPr>
              <a:t>Způsob financování pedagogické práce – naopak posiluje její systémové financování</a:t>
            </a:r>
          </a:p>
          <a:p>
            <a:pPr marL="742950" lvl="1" indent="-285750">
              <a:buFont typeface="Wingdings" panose="05000000000000000000" pitchFamily="2" charset="2"/>
              <a:buChar char="Ø"/>
            </a:pPr>
            <a:endParaRPr lang="cs-CZ" sz="2000" b="1" i="0">
              <a:solidFill>
                <a:srgbClr val="000000"/>
              </a:solidFill>
              <a:effectLst/>
            </a:endParaRPr>
          </a:p>
        </p:txBody>
      </p:sp>
    </p:spTree>
    <p:extLst>
      <p:ext uri="{BB962C8B-B14F-4D97-AF65-F5344CB8AC3E}">
        <p14:creationId xmlns:p14="http://schemas.microsoft.com/office/powerpoint/2010/main" val="27195481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906D-43F6-267C-2B78-3F878F615913}"/>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08ECE029-19CC-AE33-914F-73C9572C5951}"/>
              </a:ext>
            </a:extLst>
          </p:cNvPr>
          <p:cNvPicPr>
            <a:picLocks noChangeAspect="1"/>
          </p:cNvPicPr>
          <p:nvPr/>
        </p:nvPicPr>
        <p:blipFill>
          <a:blip r:embed="rId3"/>
          <a:stretch>
            <a:fillRect/>
          </a:stretch>
        </p:blipFill>
        <p:spPr>
          <a:xfrm>
            <a:off x="1806" y="0"/>
            <a:ext cx="12188389" cy="6858000"/>
          </a:xfrm>
          <a:prstGeom prst="rect">
            <a:avLst/>
          </a:prstGeom>
        </p:spPr>
      </p:pic>
      <p:sp>
        <p:nvSpPr>
          <p:cNvPr id="6" name="TextovéPole 5">
            <a:extLst>
              <a:ext uri="{FF2B5EF4-FFF2-40B4-BE49-F238E27FC236}">
                <a16:creationId xmlns:a16="http://schemas.microsoft.com/office/drawing/2014/main" id="{53027624-3BEA-9C06-FF09-EFB26FCEF390}"/>
              </a:ext>
            </a:extLst>
          </p:cNvPr>
          <p:cNvSpPr txBox="1"/>
          <p:nvPr/>
        </p:nvSpPr>
        <p:spPr>
          <a:xfrm>
            <a:off x="1360407" y="580948"/>
            <a:ext cx="9481457" cy="1323439"/>
          </a:xfrm>
          <a:prstGeom prst="rect">
            <a:avLst/>
          </a:prstGeom>
          <a:noFill/>
        </p:spPr>
        <p:txBody>
          <a:bodyPr wrap="square" lIns="91440" tIns="45720" rIns="91440" bIns="45720" rtlCol="0" anchor="t">
            <a:spAutoFit/>
          </a:bodyPr>
          <a:lstStyle/>
          <a:p>
            <a:r>
              <a:rPr lang="cs-CZ" sz="4000" b="1">
                <a:solidFill>
                  <a:schemeClr val="tx2">
                    <a:lumMod val="75000"/>
                    <a:lumOff val="25000"/>
                  </a:schemeClr>
                </a:solidFill>
                <a:latin typeface="+mj-lt"/>
                <a:ea typeface="Open Sans Extrabold"/>
                <a:cs typeface="Open Sans Extrabold"/>
                <a:sym typeface="League Spartan"/>
              </a:rPr>
              <a:t>NOVÝ</a:t>
            </a:r>
            <a:r>
              <a:rPr lang="cs-CZ" sz="4000" b="1">
                <a:solidFill>
                  <a:schemeClr val="tx2">
                    <a:lumMod val="75000"/>
                    <a:lumOff val="25000"/>
                  </a:schemeClr>
                </a:solidFill>
                <a:latin typeface="Aptos Display"/>
                <a:ea typeface="Open Sans Extrabold"/>
                <a:cs typeface="Open Sans Extrabold"/>
                <a:sym typeface="League Spartan"/>
              </a:rPr>
              <a:t> SYSTÉM FINANCOVÁNÍ – PŘEHLED</a:t>
            </a:r>
            <a:endParaRPr lang="cs-CZ" sz="4000" b="1">
              <a:solidFill>
                <a:schemeClr val="tx2">
                  <a:lumMod val="75000"/>
                  <a:lumOff val="25000"/>
                </a:schemeClr>
              </a:solidFill>
              <a:latin typeface="Aptos Display"/>
              <a:ea typeface="Open Sans Extrabold"/>
              <a:cs typeface="Open Sans Extrabold"/>
            </a:endParaRPr>
          </a:p>
          <a:p>
            <a:endParaRPr lang="cs-CZ" sz="4000" b="1">
              <a:solidFill>
                <a:schemeClr val="tx2">
                  <a:lumMod val="75000"/>
                  <a:lumOff val="25000"/>
                </a:schemeClr>
              </a:solidFill>
              <a:latin typeface="+mj-lt"/>
              <a:ea typeface="Open Sans Extrabold"/>
              <a:cs typeface="Open Sans Extrabold"/>
            </a:endParaRPr>
          </a:p>
        </p:txBody>
      </p:sp>
      <p:sp>
        <p:nvSpPr>
          <p:cNvPr id="8" name="TextovéPole 7">
            <a:extLst>
              <a:ext uri="{FF2B5EF4-FFF2-40B4-BE49-F238E27FC236}">
                <a16:creationId xmlns:a16="http://schemas.microsoft.com/office/drawing/2014/main" id="{D4BE2D1B-4A55-1317-9C86-958467097EAA}"/>
              </a:ext>
            </a:extLst>
          </p:cNvPr>
          <p:cNvSpPr txBox="1"/>
          <p:nvPr/>
        </p:nvSpPr>
        <p:spPr>
          <a:xfrm>
            <a:off x="1297078" y="1235975"/>
            <a:ext cx="10108633" cy="4507837"/>
          </a:xfrm>
          <a:prstGeom prst="rect">
            <a:avLst/>
          </a:prstGeom>
          <a:noFill/>
        </p:spPr>
        <p:txBody>
          <a:bodyPr wrap="square" lIns="91440" tIns="45720" rIns="91440" bIns="45720" anchor="t">
            <a:spAutoFit/>
          </a:bodyPr>
          <a:lstStyle/>
          <a:p>
            <a:pPr algn="l" rtl="0" fontAlgn="base">
              <a:buNone/>
            </a:pPr>
            <a:endParaRPr lang="cs-CZ" sz="2000" i="0" dirty="0">
              <a:solidFill>
                <a:srgbClr val="000000"/>
              </a:solidFill>
              <a:effectLst/>
            </a:endParaRPr>
          </a:p>
          <a:p>
            <a:pPr marL="742950" indent="-285750">
              <a:lnSpc>
                <a:spcPct val="150000"/>
              </a:lnSpc>
              <a:buFont typeface="Wingdings" panose="05000000000000000000" pitchFamily="2" charset="2"/>
              <a:buChar char="Ø"/>
            </a:pPr>
            <a:r>
              <a:rPr lang="cs-CZ" sz="2000" dirty="0">
                <a:solidFill>
                  <a:schemeClr val="tx2">
                    <a:lumMod val="75000"/>
                    <a:lumOff val="25000"/>
                  </a:schemeClr>
                </a:solidFill>
                <a:ea typeface="+mn-lt"/>
                <a:cs typeface="+mn-lt"/>
              </a:rPr>
              <a:t>pedagogická práce - dle skutečnosti (</a:t>
            </a:r>
            <a:r>
              <a:rPr lang="cs-CZ" sz="2000" dirty="0" err="1">
                <a:solidFill>
                  <a:schemeClr val="tx2">
                    <a:lumMod val="75000"/>
                    <a:lumOff val="25000"/>
                  </a:schemeClr>
                </a:solidFill>
                <a:ea typeface="+mn-lt"/>
                <a:cs typeface="+mn-lt"/>
              </a:rPr>
              <a:t>PHmax</a:t>
            </a:r>
            <a:r>
              <a:rPr lang="cs-CZ" sz="2000" dirty="0">
                <a:solidFill>
                  <a:schemeClr val="tx2">
                    <a:lumMod val="75000"/>
                    <a:lumOff val="25000"/>
                  </a:schemeClr>
                </a:solidFill>
                <a:ea typeface="+mn-lt"/>
                <a:cs typeface="+mn-lt"/>
              </a:rPr>
              <a:t>), normativně</a:t>
            </a:r>
          </a:p>
          <a:p>
            <a:pPr marL="742950" lvl="1" indent="-285750">
              <a:lnSpc>
                <a:spcPct val="150000"/>
              </a:lnSpc>
              <a:buFont typeface="Wingdings" panose="05000000000000000000" pitchFamily="2" charset="2"/>
              <a:buChar char="Ø"/>
            </a:pPr>
            <a:r>
              <a:rPr lang="cs-CZ" sz="2000" dirty="0">
                <a:solidFill>
                  <a:srgbClr val="000000"/>
                </a:solidFill>
                <a:ea typeface="+mn-lt"/>
                <a:cs typeface="+mn-lt"/>
              </a:rPr>
              <a:t>nepedagogická práce ve škole – zřizovatel</a:t>
            </a:r>
          </a:p>
          <a:p>
            <a:pPr marL="742950" lvl="1" indent="-285750">
              <a:lnSpc>
                <a:spcPct val="150000"/>
              </a:lnSpc>
              <a:buFont typeface="Wingdings" panose="05000000000000000000" pitchFamily="2" charset="2"/>
              <a:buChar char="Ø"/>
            </a:pPr>
            <a:r>
              <a:rPr lang="cs-CZ" sz="2000" dirty="0">
                <a:solidFill>
                  <a:srgbClr val="000000"/>
                </a:solidFill>
                <a:ea typeface="+mn-lt"/>
                <a:cs typeface="+mn-lt"/>
              </a:rPr>
              <a:t>nepedagogická práce ve školských zařízeních – zřizovatel</a:t>
            </a:r>
            <a:endParaRPr lang="cs-CZ" sz="2000" dirty="0"/>
          </a:p>
          <a:p>
            <a:pPr marL="742950" lvl="1" indent="-285750">
              <a:lnSpc>
                <a:spcPct val="150000"/>
              </a:lnSpc>
              <a:buFont typeface="Wingdings" panose="05000000000000000000" pitchFamily="2" charset="2"/>
              <a:buChar char="Ø"/>
            </a:pPr>
            <a:r>
              <a:rPr lang="cs-CZ" sz="2000" dirty="0">
                <a:solidFill>
                  <a:srgbClr val="000000"/>
                </a:solidFill>
                <a:ea typeface="+mn-lt"/>
                <a:cs typeface="+mn-lt"/>
              </a:rPr>
              <a:t>ONIV – zřizovatel (</a:t>
            </a:r>
            <a:r>
              <a:rPr lang="cs-CZ" sz="2000" dirty="0">
                <a:solidFill>
                  <a:schemeClr val="tx2">
                    <a:lumMod val="75000"/>
                    <a:lumOff val="25000"/>
                  </a:schemeClr>
                </a:solidFill>
                <a:ea typeface="+mn-lt"/>
                <a:cs typeface="+mn-lt"/>
              </a:rPr>
              <a:t>vyjma výuky plavání, řidičských a svářečských oprávnění dle RVP</a:t>
            </a:r>
            <a:r>
              <a:rPr lang="cs-CZ" sz="2000" dirty="0">
                <a:solidFill>
                  <a:srgbClr val="000000"/>
                </a:solidFill>
                <a:ea typeface="+mn-lt"/>
                <a:cs typeface="+mn-lt"/>
              </a:rPr>
              <a:t>)</a:t>
            </a:r>
            <a:endParaRPr lang="cs-CZ" sz="2000" dirty="0"/>
          </a:p>
          <a:p>
            <a:pPr marL="742950" lvl="1" indent="-285750">
              <a:lnSpc>
                <a:spcPct val="150000"/>
              </a:lnSpc>
              <a:buFont typeface="Wingdings" panose="05000000000000000000" pitchFamily="2" charset="2"/>
              <a:buChar char="Ø"/>
            </a:pPr>
            <a:r>
              <a:rPr lang="cs-CZ" sz="2000" dirty="0">
                <a:solidFill>
                  <a:srgbClr val="000000"/>
                </a:solidFill>
                <a:ea typeface="+mn-lt"/>
                <a:cs typeface="+mn-lt"/>
              </a:rPr>
              <a:t>podpůrná opatření – </a:t>
            </a:r>
            <a:r>
              <a:rPr lang="cs-CZ" sz="2000" dirty="0">
                <a:solidFill>
                  <a:schemeClr val="tx2">
                    <a:lumMod val="75000"/>
                    <a:lumOff val="25000"/>
                  </a:schemeClr>
                </a:solidFill>
                <a:ea typeface="+mn-lt"/>
                <a:cs typeface="+mn-lt"/>
              </a:rPr>
              <a:t>personální pedagogické SR</a:t>
            </a:r>
            <a:r>
              <a:rPr lang="cs-CZ" sz="2000" dirty="0">
                <a:solidFill>
                  <a:srgbClr val="000000"/>
                </a:solidFill>
                <a:ea typeface="+mn-lt"/>
                <a:cs typeface="+mn-lt"/>
              </a:rPr>
              <a:t>, personální nepedagogické a nepersonální zřizovatel (</a:t>
            </a:r>
            <a:r>
              <a:rPr lang="cs-CZ" sz="2000" dirty="0">
                <a:solidFill>
                  <a:schemeClr val="tx2">
                    <a:lumMod val="75000"/>
                    <a:lumOff val="25000"/>
                  </a:schemeClr>
                </a:solidFill>
                <a:ea typeface="+mn-lt"/>
                <a:cs typeface="+mn-lt"/>
              </a:rPr>
              <a:t>investiční možnost nadále žádat MŠMT</a:t>
            </a:r>
            <a:r>
              <a:rPr lang="cs-CZ" sz="2000" dirty="0">
                <a:solidFill>
                  <a:srgbClr val="000000"/>
                </a:solidFill>
                <a:ea typeface="+mn-lt"/>
                <a:cs typeface="+mn-lt"/>
              </a:rPr>
              <a:t>)</a:t>
            </a:r>
          </a:p>
          <a:p>
            <a:pPr marL="742950" lvl="1" indent="-285750">
              <a:lnSpc>
                <a:spcPct val="150000"/>
              </a:lnSpc>
              <a:buFont typeface="Wingdings" panose="05000000000000000000" pitchFamily="2" charset="2"/>
              <a:buChar char="Ø"/>
            </a:pPr>
            <a:r>
              <a:rPr lang="cs-CZ" sz="2000" dirty="0">
                <a:solidFill>
                  <a:schemeClr val="tx2">
                    <a:lumMod val="75000"/>
                    <a:lumOff val="25000"/>
                  </a:schemeClr>
                </a:solidFill>
                <a:ea typeface="+mn-lt"/>
                <a:cs typeface="+mn-lt"/>
              </a:rPr>
              <a:t>provozní výdaje – zřizovatel </a:t>
            </a:r>
            <a:endParaRPr lang="cs-CZ" sz="2000" dirty="0">
              <a:solidFill>
                <a:srgbClr val="000000"/>
              </a:solidFill>
              <a:latin typeface="Aptos"/>
              <a:ea typeface="+mn-lt"/>
              <a:cs typeface="Segoe UI"/>
            </a:endParaRPr>
          </a:p>
          <a:p>
            <a:pPr marL="742950" lvl="1" indent="-285750">
              <a:lnSpc>
                <a:spcPct val="150000"/>
              </a:lnSpc>
              <a:buFont typeface="Wingdings" panose="05000000000000000000" pitchFamily="2" charset="2"/>
              <a:buChar char="Ø"/>
            </a:pPr>
            <a:r>
              <a:rPr lang="cs-CZ" sz="2000" dirty="0">
                <a:solidFill>
                  <a:srgbClr val="000000"/>
                </a:solidFill>
                <a:latin typeface="Segoe UI"/>
                <a:ea typeface="+mn-lt"/>
                <a:cs typeface="Segoe UI"/>
              </a:rPr>
              <a:t>v novém systému bude v roce 2026 průměru cca </a:t>
            </a:r>
            <a:r>
              <a:rPr lang="cs-CZ" sz="2000" b="1" dirty="0">
                <a:solidFill>
                  <a:srgbClr val="000000"/>
                </a:solidFill>
                <a:latin typeface="Segoe UI"/>
                <a:ea typeface="+mn-lt"/>
                <a:cs typeface="Segoe UI"/>
              </a:rPr>
              <a:t>36 tis. Kč </a:t>
            </a:r>
            <a:r>
              <a:rPr lang="cs-CZ" sz="2000" dirty="0">
                <a:solidFill>
                  <a:srgbClr val="000000"/>
                </a:solidFill>
                <a:latin typeface="Segoe UI"/>
                <a:ea typeface="+mn-lt"/>
                <a:cs typeface="Segoe UI"/>
              </a:rPr>
              <a:t>na jednoho “přepočteného“ žáka (v r. 2025 predikce 20,58 tis. Kč)</a:t>
            </a:r>
            <a:endParaRPr lang="cs-CZ" sz="2000" dirty="0">
              <a:solidFill>
                <a:srgbClr val="000000"/>
              </a:solidFill>
              <a:ea typeface="+mn-lt"/>
              <a:cs typeface="+mn-lt"/>
            </a:endParaRPr>
          </a:p>
        </p:txBody>
      </p:sp>
    </p:spTree>
    <p:extLst>
      <p:ext uri="{BB962C8B-B14F-4D97-AF65-F5344CB8AC3E}">
        <p14:creationId xmlns:p14="http://schemas.microsoft.com/office/powerpoint/2010/main" val="40874467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06B41-FC4D-A6EB-66C8-81109CC8A19E}"/>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D74B2043-C578-F39D-63B7-F31EC4B995F3}"/>
              </a:ext>
            </a:extLst>
          </p:cNvPr>
          <p:cNvSpPr>
            <a:spLocks noGrp="1"/>
          </p:cNvSpPr>
          <p:nvPr>
            <p:ph idx="1"/>
          </p:nvPr>
        </p:nvSpPr>
        <p:spPr>
          <a:xfrm>
            <a:off x="587405" y="1412340"/>
            <a:ext cx="11017189" cy="3567065"/>
          </a:xfrm>
        </p:spPr>
        <p:txBody>
          <a:bodyPr/>
          <a:lstStyle/>
          <a:p>
            <a:pPr marL="108000" indent="0" algn="ctr">
              <a:buNone/>
            </a:pPr>
            <a:r>
              <a:rPr lang="cs-CZ" sz="5400" b="1" dirty="0">
                <a:solidFill>
                  <a:schemeClr val="accent1"/>
                </a:solidFill>
                <a:latin typeface="+mn-lt"/>
              </a:rPr>
              <a:t>Strukturální a kurikulární změny </a:t>
            </a:r>
            <a:br>
              <a:rPr lang="cs-CZ" sz="5400" b="1" dirty="0">
                <a:solidFill>
                  <a:schemeClr val="accent1"/>
                </a:solidFill>
                <a:latin typeface="+mn-lt"/>
              </a:rPr>
            </a:br>
            <a:r>
              <a:rPr lang="cs-CZ" sz="5400" b="1" dirty="0">
                <a:solidFill>
                  <a:schemeClr val="accent1"/>
                </a:solidFill>
                <a:latin typeface="+mn-lt"/>
              </a:rPr>
              <a:t>ve vzdělávací soustavě ČR </a:t>
            </a:r>
          </a:p>
        </p:txBody>
      </p:sp>
      <p:sp>
        <p:nvSpPr>
          <p:cNvPr id="4" name="Zástupný symbol pro číslo snímku 3">
            <a:extLst>
              <a:ext uri="{FF2B5EF4-FFF2-40B4-BE49-F238E27FC236}">
                <a16:creationId xmlns:a16="http://schemas.microsoft.com/office/drawing/2014/main" id="{0E5D3BAF-8F9B-166D-E0C1-63F2124D2078}"/>
              </a:ext>
            </a:extLst>
          </p:cNvPr>
          <p:cNvSpPr>
            <a:spLocks noGrp="1"/>
          </p:cNvSpPr>
          <p:nvPr>
            <p:ph type="sldNum" sz="quarter" idx="12"/>
          </p:nvPr>
        </p:nvSpPr>
        <p:spPr/>
        <p:txBody>
          <a:bodyPr/>
          <a:lstStyle/>
          <a:p>
            <a:fld id="{323BD8D3-A9DD-40CB-A396-ADCE34852C74}" type="slidenum">
              <a:rPr lang="cs-CZ" smtClean="0"/>
              <a:t>37</a:t>
            </a:fld>
            <a:endParaRPr lang="cs-CZ" dirty="0"/>
          </a:p>
        </p:txBody>
      </p:sp>
    </p:spTree>
    <p:extLst>
      <p:ext uri="{BB962C8B-B14F-4D97-AF65-F5344CB8AC3E}">
        <p14:creationId xmlns:p14="http://schemas.microsoft.com/office/powerpoint/2010/main" val="3520882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B743DD-DFF0-DE0B-D19E-20947AD8DC64}"/>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1F60794C-6853-F393-A9B7-604B42A3F5B9}"/>
              </a:ext>
            </a:extLst>
          </p:cNvPr>
          <p:cNvSpPr>
            <a:spLocks noGrp="1"/>
          </p:cNvSpPr>
          <p:nvPr>
            <p:ph idx="1"/>
          </p:nvPr>
        </p:nvSpPr>
        <p:spPr>
          <a:xfrm>
            <a:off x="587405" y="1412341"/>
            <a:ext cx="11017189" cy="2290526"/>
          </a:xfrm>
        </p:spPr>
        <p:txBody>
          <a:bodyPr/>
          <a:lstStyle/>
          <a:p>
            <a:pPr marL="108000" indent="0" algn="ctr">
              <a:buNone/>
            </a:pPr>
            <a:r>
              <a:rPr lang="cs-CZ" sz="6000" b="1" dirty="0">
                <a:solidFill>
                  <a:schemeClr val="accent1"/>
                </a:solidFill>
                <a:latin typeface="+mn-lt"/>
              </a:rPr>
              <a:t>Inovace oborové soustavy</a:t>
            </a:r>
          </a:p>
        </p:txBody>
      </p:sp>
      <p:sp>
        <p:nvSpPr>
          <p:cNvPr id="4" name="Zástupný symbol pro číslo snímku 3">
            <a:extLst>
              <a:ext uri="{FF2B5EF4-FFF2-40B4-BE49-F238E27FC236}">
                <a16:creationId xmlns:a16="http://schemas.microsoft.com/office/drawing/2014/main" id="{7FDAFB5C-C028-01F4-225B-84AB1A2CEE7E}"/>
              </a:ext>
            </a:extLst>
          </p:cNvPr>
          <p:cNvSpPr>
            <a:spLocks noGrp="1"/>
          </p:cNvSpPr>
          <p:nvPr>
            <p:ph type="sldNum" sz="quarter" idx="12"/>
          </p:nvPr>
        </p:nvSpPr>
        <p:spPr/>
        <p:txBody>
          <a:bodyPr/>
          <a:lstStyle/>
          <a:p>
            <a:fld id="{323BD8D3-A9DD-40CB-A396-ADCE34852C74}" type="slidenum">
              <a:rPr lang="cs-CZ" smtClean="0"/>
              <a:t>38</a:t>
            </a:fld>
            <a:endParaRPr lang="cs-CZ" dirty="0"/>
          </a:p>
        </p:txBody>
      </p:sp>
    </p:spTree>
    <p:extLst>
      <p:ext uri="{BB962C8B-B14F-4D97-AF65-F5344CB8AC3E}">
        <p14:creationId xmlns:p14="http://schemas.microsoft.com/office/powerpoint/2010/main" val="6571905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2A5B2-0577-3CF0-9332-C3A812CF4CA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DFE9B18-35FE-26BB-B8CC-D1069A24CFFB}"/>
              </a:ext>
            </a:extLst>
          </p:cNvPr>
          <p:cNvSpPr>
            <a:spLocks noGrp="1"/>
          </p:cNvSpPr>
          <p:nvPr>
            <p:ph type="title"/>
          </p:nvPr>
        </p:nvSpPr>
        <p:spPr>
          <a:xfrm>
            <a:off x="729599" y="580894"/>
            <a:ext cx="10838170" cy="539246"/>
          </a:xfrm>
        </p:spPr>
        <p:txBody>
          <a:bodyPr>
            <a:normAutofit fontScale="90000"/>
          </a:bodyPr>
          <a:lstStyle/>
          <a:p>
            <a:r>
              <a:rPr lang="cs-CZ" sz="3200" b="1" dirty="0" err="1">
                <a:latin typeface="+mn-lt"/>
              </a:rPr>
              <a:t>PředStavení</a:t>
            </a:r>
            <a:r>
              <a:rPr lang="cs-CZ" sz="3200" b="1" dirty="0">
                <a:latin typeface="+mn-lt"/>
              </a:rPr>
              <a:t> a projednání IOS s partnery </a:t>
            </a:r>
            <a:br>
              <a:rPr lang="cs-CZ" sz="2400" dirty="0">
                <a:latin typeface="+mn-lt"/>
              </a:rPr>
            </a:br>
            <a:endParaRPr lang="cs-CZ" dirty="0"/>
          </a:p>
        </p:txBody>
      </p:sp>
      <p:sp>
        <p:nvSpPr>
          <p:cNvPr id="3" name="Zástupný obsah 2">
            <a:extLst>
              <a:ext uri="{FF2B5EF4-FFF2-40B4-BE49-F238E27FC236}">
                <a16:creationId xmlns:a16="http://schemas.microsoft.com/office/drawing/2014/main" id="{FFAFD7F4-754F-CD28-0D15-CD72C4D153EA}"/>
              </a:ext>
            </a:extLst>
          </p:cNvPr>
          <p:cNvSpPr>
            <a:spLocks noGrp="1"/>
          </p:cNvSpPr>
          <p:nvPr>
            <p:ph idx="1"/>
          </p:nvPr>
        </p:nvSpPr>
        <p:spPr>
          <a:xfrm>
            <a:off x="729598" y="1213164"/>
            <a:ext cx="10838169" cy="5063942"/>
          </a:xfrm>
        </p:spPr>
        <p:txBody>
          <a:bodyPr/>
          <a:lstStyle/>
          <a:p>
            <a:pPr algn="just"/>
            <a:r>
              <a:rPr lang="cs-CZ" sz="2000" dirty="0">
                <a:latin typeface="+mn-lt"/>
              </a:rPr>
              <a:t>V květnu a červnu 2025 proběhlo představení (jednání na MŠMT dne 29. května 2025) </a:t>
            </a:r>
            <a:br>
              <a:rPr lang="cs-CZ" sz="2000" dirty="0">
                <a:latin typeface="+mn-lt"/>
              </a:rPr>
            </a:br>
            <a:r>
              <a:rPr lang="cs-CZ" sz="2000" dirty="0">
                <a:latin typeface="+mn-lt"/>
              </a:rPr>
              <a:t>a projednání návrhu IOS s partnery (červen 2025 formou kulatých stolů) v režimu přiblíženém meziresortnímu připomínkovému řízení.</a:t>
            </a:r>
          </a:p>
          <a:p>
            <a:pPr marL="108000" indent="0" algn="just">
              <a:buNone/>
            </a:pPr>
            <a:endParaRPr lang="cs-CZ" sz="2000" dirty="0">
              <a:latin typeface="+mn-lt"/>
            </a:endParaRPr>
          </a:p>
          <a:p>
            <a:r>
              <a:rPr lang="cs-CZ" sz="2000" dirty="0">
                <a:latin typeface="+mn-lt"/>
              </a:rPr>
              <a:t>Na základě výstupů z jednání byl v září 2025 předložen PV MŠMT materiál pro informaci.</a:t>
            </a:r>
          </a:p>
          <a:p>
            <a:pPr marL="108000" indent="0">
              <a:buNone/>
            </a:pPr>
            <a:endParaRPr lang="cs-CZ" sz="2000" dirty="0">
              <a:latin typeface="+mn-lt"/>
            </a:endParaRPr>
          </a:p>
          <a:p>
            <a:r>
              <a:rPr lang="cs-CZ" sz="2000" dirty="0">
                <a:latin typeface="+mn-lt"/>
              </a:rPr>
              <a:t>Nyní jsme ve stádiu přípravy věcného záměru nařízení vlády o soustavě oborů vzdělání, včetně návrhu doprovodných legislativních změn.</a:t>
            </a:r>
          </a:p>
          <a:p>
            <a:pPr marL="108000" indent="0">
              <a:buNone/>
            </a:pPr>
            <a:endParaRPr lang="cs-CZ" sz="2000" dirty="0">
              <a:latin typeface="+mn-lt"/>
            </a:endParaRPr>
          </a:p>
          <a:p>
            <a:r>
              <a:rPr lang="cs-CZ" sz="2000" dirty="0">
                <a:latin typeface="+mn-lt"/>
              </a:rPr>
              <a:t>Připravujeme také koncept odložené volby zaměření oboru – jako dobrovolná možnost pro ředitele.</a:t>
            </a:r>
          </a:p>
          <a:p>
            <a:pPr marL="108000" indent="0">
              <a:buNone/>
            </a:pPr>
            <a:endParaRPr lang="cs-CZ" sz="2000" dirty="0">
              <a:latin typeface="+mn-lt"/>
            </a:endParaRPr>
          </a:p>
          <a:p>
            <a:r>
              <a:rPr lang="cs-CZ" sz="2000" dirty="0">
                <a:latin typeface="+mn-lt"/>
              </a:rPr>
              <a:t>Členové ASPŠ se mohou s aktuálním návrhem seznámit prostřednictvím linie člena Rady pro odborné vzdělávání za školské asociace CZESHA, AVOŠ a SUZ; Rada pro OV se konala dne 16. září 2025.</a:t>
            </a:r>
          </a:p>
          <a:p>
            <a:pPr marL="108000" indent="0">
              <a:buNone/>
            </a:pPr>
            <a:endParaRPr lang="cs-CZ" sz="2000" dirty="0">
              <a:latin typeface="+mn-lt"/>
            </a:endParaRPr>
          </a:p>
        </p:txBody>
      </p:sp>
      <p:sp>
        <p:nvSpPr>
          <p:cNvPr id="4" name="Zástupný symbol pro číslo snímku 3">
            <a:extLst>
              <a:ext uri="{FF2B5EF4-FFF2-40B4-BE49-F238E27FC236}">
                <a16:creationId xmlns:a16="http://schemas.microsoft.com/office/drawing/2014/main" id="{7B5C4909-F397-56E3-7508-9531C18AF631}"/>
              </a:ext>
            </a:extLst>
          </p:cNvPr>
          <p:cNvSpPr>
            <a:spLocks noGrp="1"/>
          </p:cNvSpPr>
          <p:nvPr>
            <p:ph type="sldNum" sz="quarter" idx="12"/>
          </p:nvPr>
        </p:nvSpPr>
        <p:spPr/>
        <p:txBody>
          <a:bodyPr/>
          <a:lstStyle/>
          <a:p>
            <a:fld id="{323BD8D3-A9DD-40CB-A396-ADCE34852C74}" type="slidenum">
              <a:rPr lang="cs-CZ" smtClean="0"/>
              <a:t>39</a:t>
            </a:fld>
            <a:endParaRPr lang="cs-CZ" dirty="0"/>
          </a:p>
        </p:txBody>
      </p:sp>
    </p:spTree>
    <p:extLst>
      <p:ext uri="{BB962C8B-B14F-4D97-AF65-F5344CB8AC3E}">
        <p14:creationId xmlns:p14="http://schemas.microsoft.com/office/powerpoint/2010/main" val="3923611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CA2ABE-4310-CEFE-A6C4-F568DF27A393}"/>
              </a:ext>
            </a:extLst>
          </p:cNvPr>
          <p:cNvSpPr>
            <a:spLocks noGrp="1"/>
          </p:cNvSpPr>
          <p:nvPr>
            <p:ph type="title"/>
          </p:nvPr>
        </p:nvSpPr>
        <p:spPr>
          <a:xfrm>
            <a:off x="729599" y="580894"/>
            <a:ext cx="10838169" cy="622138"/>
          </a:xfrm>
        </p:spPr>
        <p:txBody>
          <a:bodyPr>
            <a:normAutofit fontScale="90000"/>
          </a:bodyPr>
          <a:lstStyle/>
          <a:p>
            <a:r>
              <a:rPr lang="cs-CZ" sz="3200" b="1" dirty="0">
                <a:latin typeface="+mn-lt"/>
              </a:rPr>
              <a:t>Dlouhodobé záměry vs. správní procesy</a:t>
            </a:r>
            <a:br>
              <a:rPr lang="cs-CZ" sz="2400" dirty="0">
                <a:latin typeface="+mn-lt"/>
              </a:rPr>
            </a:br>
            <a:endParaRPr lang="cs-CZ" dirty="0"/>
          </a:p>
        </p:txBody>
      </p:sp>
      <p:sp>
        <p:nvSpPr>
          <p:cNvPr id="3" name="Zástupný obsah 2">
            <a:extLst>
              <a:ext uri="{FF2B5EF4-FFF2-40B4-BE49-F238E27FC236}">
                <a16:creationId xmlns:a16="http://schemas.microsoft.com/office/drawing/2014/main" id="{41AD13BB-F7E6-816B-1EEC-3EC17444DCBA}"/>
              </a:ext>
            </a:extLst>
          </p:cNvPr>
          <p:cNvSpPr>
            <a:spLocks noGrp="1"/>
          </p:cNvSpPr>
          <p:nvPr>
            <p:ph idx="1"/>
          </p:nvPr>
        </p:nvSpPr>
        <p:spPr>
          <a:xfrm>
            <a:off x="729599" y="1235524"/>
            <a:ext cx="10515600" cy="5041582"/>
          </a:xfrm>
        </p:spPr>
        <p:txBody>
          <a:bodyPr>
            <a:normAutofit lnSpcReduction="10000"/>
          </a:bodyPr>
          <a:lstStyle/>
          <a:p>
            <a:pPr marL="108000" indent="0">
              <a:buNone/>
            </a:pPr>
            <a:r>
              <a:rPr lang="cs-CZ" sz="2400" b="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Žádost o zápis či zápis změny do rejstříku škol a školských zařízení se posuzuje vždy podle dlouhodobých záměrů platných v době vydání rozhodnutí</a:t>
            </a:r>
            <a:r>
              <a:rPr lang="cs-CZ" sz="2400" kern="100" dirty="0">
                <a:effectLst/>
                <a:latin typeface="Calibri" panose="020F0502020204030204" pitchFamily="34" charset="0"/>
                <a:ea typeface="Calibri" panose="020F0502020204030204" pitchFamily="34" charset="0"/>
                <a:cs typeface="Calibri" panose="020F0502020204030204" pitchFamily="34" charset="0"/>
              </a:rPr>
              <a:t>; tzn., vycházíme z:</a:t>
            </a:r>
            <a:endParaRPr lang="cs-CZ" sz="2400" dirty="0">
              <a:latin typeface="+mn-lt"/>
            </a:endParaRPr>
          </a:p>
          <a:p>
            <a:r>
              <a:rPr lang="cs-CZ" sz="2000" b="1" kern="100" dirty="0">
                <a:latin typeface="Calibri" panose="020F0502020204030204" pitchFamily="34" charset="0"/>
                <a:ea typeface="Calibri" panose="020F0502020204030204" pitchFamily="34" charset="0"/>
                <a:cs typeface="Calibri" panose="020F0502020204030204" pitchFamily="34" charset="0"/>
              </a:rPr>
              <a:t>Dlouhodobého záměru vzdělávání a rozvoje vzdělávací soustavy ČR na období 2023 – 2027</a:t>
            </a:r>
            <a:r>
              <a:rPr lang="cs-CZ" sz="2000" kern="100" dirty="0">
                <a:latin typeface="Calibri" panose="020F0502020204030204" pitchFamily="34" charset="0"/>
                <a:ea typeface="Calibri" panose="020F0502020204030204" pitchFamily="34" charset="0"/>
                <a:cs typeface="Calibri" panose="020F0502020204030204" pitchFamily="34" charset="0"/>
              </a:rPr>
              <a:t>, </a:t>
            </a:r>
            <a:r>
              <a:rPr lang="cs-CZ" sz="2000" kern="100" dirty="0">
                <a:solidFill>
                  <a:srgbClr val="FF0000"/>
                </a:solidFill>
                <a:latin typeface="Calibri" panose="020F0502020204030204" pitchFamily="34" charset="0"/>
                <a:ea typeface="Calibri" panose="020F0502020204030204" pitchFamily="34" charset="0"/>
                <a:cs typeface="Calibri" panose="020F0502020204030204" pitchFamily="34" charset="0"/>
              </a:rPr>
              <a:t>schválený vládou dne 20. prosince 2023</a:t>
            </a:r>
            <a:r>
              <a:rPr lang="cs-CZ" sz="2000" kern="100" dirty="0">
                <a:latin typeface="Calibri" panose="020F0502020204030204" pitchFamily="34" charset="0"/>
                <a:ea typeface="Calibri" panose="020F0502020204030204" pitchFamily="34" charset="0"/>
                <a:cs typeface="Calibri" panose="020F0502020204030204" pitchFamily="34" charset="0"/>
              </a:rPr>
              <a:t>, </a:t>
            </a:r>
            <a:r>
              <a:rPr lang="cs-CZ" sz="2000" kern="100" dirty="0">
                <a:latin typeface="Calibri" panose="020F0502020204030204" pitchFamily="34" charset="0"/>
                <a:ea typeface="Calibri" panose="020F0502020204030204" pitchFamily="34" charset="0"/>
                <a:cs typeface="Calibri" panose="020F0502020204030204" pitchFamily="34" charset="0"/>
                <a:hlinkClick r:id="rId2"/>
              </a:rPr>
              <a:t>https://www.edu.cz/strategie-msmt/dlouhodobe-zamery-cr-a-kraju/dz-cr-2023-2027/</a:t>
            </a:r>
            <a:endParaRPr lang="cs-CZ" sz="2000" kern="100" dirty="0">
              <a:latin typeface="Calibri" panose="020F0502020204030204" pitchFamily="34" charset="0"/>
              <a:ea typeface="Calibri" panose="020F0502020204030204" pitchFamily="34" charset="0"/>
              <a:cs typeface="Calibri" panose="020F0502020204030204" pitchFamily="34" charset="0"/>
            </a:endParaRPr>
          </a:p>
          <a:p>
            <a:r>
              <a:rPr lang="cs-CZ" sz="2000" b="1" kern="100" dirty="0">
                <a:latin typeface="Calibri" panose="020F0502020204030204" pitchFamily="34" charset="0"/>
                <a:ea typeface="Calibri" panose="020F0502020204030204" pitchFamily="34" charset="0"/>
                <a:cs typeface="Calibri" panose="020F0502020204030204" pitchFamily="34" charset="0"/>
              </a:rPr>
              <a:t>z aktuálně platných krajských DZ</a:t>
            </a:r>
            <a:r>
              <a:rPr lang="cs-CZ" sz="2000" kern="100" dirty="0">
                <a:latin typeface="Calibri" panose="020F0502020204030204" pitchFamily="34" charset="0"/>
                <a:ea typeface="Calibri" panose="020F0502020204030204" pitchFamily="34" charset="0"/>
                <a:cs typeface="Calibri" panose="020F0502020204030204" pitchFamily="34" charset="0"/>
              </a:rPr>
              <a:t>.</a:t>
            </a:r>
          </a:p>
          <a:p>
            <a:pPr marL="108000" indent="0">
              <a:buNone/>
            </a:pPr>
            <a:endParaRPr lang="cs-CZ" sz="2000" kern="100" dirty="0">
              <a:latin typeface="Calibri" panose="020F0502020204030204" pitchFamily="34" charset="0"/>
              <a:ea typeface="Calibri" panose="020F0502020204030204" pitchFamily="34" charset="0"/>
              <a:cs typeface="Calibri" panose="020F0502020204030204" pitchFamily="34" charset="0"/>
            </a:endParaRPr>
          </a:p>
          <a:p>
            <a:pPr marL="108000" indent="0">
              <a:buNone/>
            </a:pPr>
            <a:r>
              <a:rPr lang="cs-CZ" sz="2000" u="sng" kern="100" dirty="0">
                <a:latin typeface="Calibri" panose="020F0502020204030204" pitchFamily="34" charset="0"/>
                <a:ea typeface="Calibri" panose="020F0502020204030204" pitchFamily="34" charset="0"/>
                <a:cs typeface="Calibri" panose="020F0502020204030204" pitchFamily="34" charset="0"/>
              </a:rPr>
              <a:t>Judikatura:</a:t>
            </a:r>
          </a:p>
          <a:p>
            <a:pPr>
              <a:buFont typeface="Arial" panose="020B0604020202020204" pitchFamily="34" charset="0"/>
              <a:buChar char="•"/>
            </a:pPr>
            <a:r>
              <a:rPr lang="cs-CZ" sz="2000" kern="100" dirty="0">
                <a:effectLst/>
                <a:latin typeface="Calibri" panose="020F0502020204030204" pitchFamily="34" charset="0"/>
                <a:ea typeface="Calibri" panose="020F0502020204030204" pitchFamily="34" charset="0"/>
                <a:cs typeface="Calibri" panose="020F0502020204030204" pitchFamily="34" charset="0"/>
              </a:rPr>
              <a:t>Důvod vyplývá ze skutečnosti, že ve správním řízení je nutné vyjít z právního a skutkového stavu v době vydání rozhodnutí (viz např. </a:t>
            </a:r>
            <a:r>
              <a:rPr lang="cs-CZ" sz="2000" b="1" kern="100" dirty="0">
                <a:effectLst/>
                <a:latin typeface="Calibri" panose="020F0502020204030204" pitchFamily="34" charset="0"/>
                <a:ea typeface="Calibri" panose="020F0502020204030204" pitchFamily="34" charset="0"/>
                <a:cs typeface="Calibri" panose="020F0502020204030204" pitchFamily="34" charset="0"/>
              </a:rPr>
              <a:t>rozsudek Nejvyššího správního soudu</a:t>
            </a:r>
            <a:r>
              <a:rPr lang="cs-CZ" sz="2000" kern="100" dirty="0">
                <a:effectLst/>
                <a:latin typeface="Calibri" panose="020F0502020204030204" pitchFamily="34" charset="0"/>
                <a:ea typeface="Calibri" panose="020F0502020204030204" pitchFamily="34" charset="0"/>
                <a:cs typeface="Calibri" panose="020F0502020204030204" pitchFamily="34" charset="0"/>
              </a:rPr>
              <a:t> ze dne 16. 8. 2018, č. j. 1 As 165/2018-40, v němž se uvádí: „</a:t>
            </a:r>
            <a:r>
              <a:rPr lang="cs-CZ" sz="2000" i="1" kern="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Obecně lze vyjít ze závěru, že pro rozhodování správního orgánu je rozhodující skutkový a právní stav v době vydání rozhodnutí. </a:t>
            </a:r>
            <a:r>
              <a:rPr lang="cs-CZ" sz="2000" kern="100" dirty="0">
                <a:effectLst/>
                <a:latin typeface="Calibri" panose="020F0502020204030204" pitchFamily="34" charset="0"/>
                <a:ea typeface="Calibri" panose="020F0502020204030204" pitchFamily="34" charset="0"/>
                <a:cs typeface="Calibri" panose="020F0502020204030204" pitchFamily="34" charset="0"/>
              </a:rPr>
              <a:t>….“.</a:t>
            </a:r>
          </a:p>
          <a:p>
            <a:pPr>
              <a:buFont typeface="Arial" panose="020B0604020202020204" pitchFamily="34" charset="0"/>
              <a:buChar char="•"/>
            </a:pPr>
            <a:r>
              <a:rPr lang="cs-CZ" sz="2000" kern="100" dirty="0">
                <a:effectLst/>
                <a:latin typeface="Calibri" panose="020F0502020204030204" pitchFamily="34" charset="0"/>
                <a:ea typeface="Calibri" panose="020F0502020204030204" pitchFamily="34" charset="0"/>
                <a:cs typeface="Calibri" panose="020F0502020204030204" pitchFamily="34" charset="0"/>
              </a:rPr>
              <a:t>Ve vztahu k dlouhodobým záměrům je tato zásada potvrzena též </a:t>
            </a:r>
            <a:r>
              <a:rPr lang="cs-CZ" sz="2000" b="1" kern="100" dirty="0">
                <a:effectLst/>
                <a:latin typeface="Calibri" panose="020F0502020204030204" pitchFamily="34" charset="0"/>
                <a:ea typeface="Calibri" panose="020F0502020204030204" pitchFamily="34" charset="0"/>
                <a:cs typeface="Calibri" panose="020F0502020204030204" pitchFamily="34" charset="0"/>
              </a:rPr>
              <a:t>rozhodnutím ministra</a:t>
            </a:r>
            <a:r>
              <a:rPr lang="cs-CZ" sz="2000" kern="100" dirty="0">
                <a:effectLst/>
                <a:latin typeface="Calibri" panose="020F0502020204030204" pitchFamily="34" charset="0"/>
                <a:ea typeface="Calibri" panose="020F0502020204030204" pitchFamily="34" charset="0"/>
                <a:cs typeface="Calibri" panose="020F0502020204030204" pitchFamily="34" charset="0"/>
              </a:rPr>
              <a:t> školství, mládeže a tělovýchovy o rozkladu ze dne 4. 7. 2017, č.j. MSMT-2240/2017-5 ve věci o rozkladu.</a:t>
            </a:r>
            <a:endParaRPr lang="cs-CZ" sz="2000" kern="100" dirty="0">
              <a:latin typeface="Calibri" panose="020F0502020204030204" pitchFamily="34" charset="0"/>
              <a:ea typeface="Calibri" panose="020F0502020204030204" pitchFamily="34" charset="0"/>
              <a:cs typeface="Calibri" panose="020F0502020204030204" pitchFamily="34" charset="0"/>
            </a:endParaRPr>
          </a:p>
          <a:p>
            <a:endParaRPr lang="cs-CZ" sz="2400" dirty="0">
              <a:latin typeface="+mn-lt"/>
            </a:endParaRPr>
          </a:p>
          <a:p>
            <a:endParaRPr lang="cs-CZ" sz="4400" dirty="0">
              <a:latin typeface="+mn-lt"/>
            </a:endParaRPr>
          </a:p>
        </p:txBody>
      </p:sp>
      <p:sp>
        <p:nvSpPr>
          <p:cNvPr id="4" name="Zástupný symbol pro číslo snímku 3">
            <a:extLst>
              <a:ext uri="{FF2B5EF4-FFF2-40B4-BE49-F238E27FC236}">
                <a16:creationId xmlns:a16="http://schemas.microsoft.com/office/drawing/2014/main" id="{1191441C-37F4-B8E0-15F2-0BBAC0B58E75}"/>
              </a:ext>
            </a:extLst>
          </p:cNvPr>
          <p:cNvSpPr>
            <a:spLocks noGrp="1"/>
          </p:cNvSpPr>
          <p:nvPr>
            <p:ph type="sldNum" sz="quarter" idx="12"/>
          </p:nvPr>
        </p:nvSpPr>
        <p:spPr/>
        <p:txBody>
          <a:bodyPr/>
          <a:lstStyle/>
          <a:p>
            <a:fld id="{323BD8D3-A9DD-40CB-A396-ADCE34852C74}" type="slidenum">
              <a:rPr lang="cs-CZ" smtClean="0"/>
              <a:t>4</a:t>
            </a:fld>
            <a:endParaRPr lang="cs-CZ" dirty="0"/>
          </a:p>
        </p:txBody>
      </p:sp>
    </p:spTree>
    <p:extLst>
      <p:ext uri="{BB962C8B-B14F-4D97-AF65-F5344CB8AC3E}">
        <p14:creationId xmlns:p14="http://schemas.microsoft.com/office/powerpoint/2010/main" val="7711414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F115B3-2786-AF54-0616-17413BBC4A1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9A4875D-D614-075E-0284-856B79D7E3C7}"/>
              </a:ext>
            </a:extLst>
          </p:cNvPr>
          <p:cNvSpPr>
            <a:spLocks noGrp="1"/>
          </p:cNvSpPr>
          <p:nvPr>
            <p:ph type="title"/>
          </p:nvPr>
        </p:nvSpPr>
        <p:spPr>
          <a:xfrm>
            <a:off x="729599" y="283780"/>
            <a:ext cx="10838169" cy="622138"/>
          </a:xfrm>
        </p:spPr>
        <p:txBody>
          <a:bodyPr/>
          <a:lstStyle/>
          <a:p>
            <a:r>
              <a:rPr lang="cs-CZ" sz="2400" b="1" dirty="0">
                <a:latin typeface="Calibri"/>
                <a:cs typeface="Calibri"/>
              </a:rPr>
              <a:t>Změny ve struktuře budoucího nařízení vlády</a:t>
            </a:r>
          </a:p>
        </p:txBody>
      </p:sp>
      <p:sp>
        <p:nvSpPr>
          <p:cNvPr id="3" name="Zástupný obsah 2">
            <a:extLst>
              <a:ext uri="{FF2B5EF4-FFF2-40B4-BE49-F238E27FC236}">
                <a16:creationId xmlns:a16="http://schemas.microsoft.com/office/drawing/2014/main" id="{B99334DF-A10F-5E72-31DF-3A0B955FCBC3}"/>
              </a:ext>
            </a:extLst>
          </p:cNvPr>
          <p:cNvSpPr>
            <a:spLocks noGrp="1"/>
          </p:cNvSpPr>
          <p:nvPr>
            <p:ph idx="1"/>
          </p:nvPr>
        </p:nvSpPr>
        <p:spPr>
          <a:xfrm>
            <a:off x="729599" y="751438"/>
            <a:ext cx="10515600" cy="5667469"/>
          </a:xfrm>
        </p:spPr>
        <p:txBody>
          <a:bodyPr>
            <a:normAutofit fontScale="25000" lnSpcReduction="20000"/>
          </a:bodyPr>
          <a:lstStyle/>
          <a:p>
            <a:pPr marL="342900" indent="-342900" algn="just">
              <a:buFont typeface="Wingdings" panose="05000000000000000000" pitchFamily="2" charset="2"/>
              <a:buChar char="§"/>
            </a:pPr>
            <a:r>
              <a:rPr lang="cs-CZ" sz="7200" dirty="0">
                <a:latin typeface="+mn-lt"/>
                <a:ea typeface="Open Sans" panose="020B0606030504020204" pitchFamily="34" charset="0"/>
                <a:cs typeface="Open Sans" panose="020B0606030504020204" pitchFamily="34" charset="0"/>
              </a:rPr>
              <a:t>Odstraňuje se roztříštěnost jednotlivých segmentů nařízení vlády (tj. zvláštní oddíly pro stupně vzdělání kat. E, H, M, K a L) a nahrazuje jej jednou souhrnnou tabulkou pro celou skupinu oborů vzdělání příslušející určité „hospodářské“ oblasti = skupině oborů vzdělání (Stavebnictví, technická zařízení budov, geodézie a kartografie; Gastronomie, cestovní ruch a hotelnictví; Technická chemie; Zdravotnictví; …)</a:t>
            </a:r>
          </a:p>
          <a:p>
            <a:pPr marL="0" indent="0" algn="just">
              <a:buNone/>
            </a:pPr>
            <a:endParaRPr lang="cs-CZ" sz="7200" dirty="0">
              <a:latin typeface="+mn-lt"/>
              <a:ea typeface="Open Sans" panose="020B0606030504020204" pitchFamily="34" charset="0"/>
              <a:cs typeface="Open Sans" panose="020B0606030504020204" pitchFamily="34" charset="0"/>
            </a:endParaRPr>
          </a:p>
          <a:p>
            <a:pPr marL="342900" indent="-342900" algn="just">
              <a:buFont typeface="Wingdings" panose="05000000000000000000" pitchFamily="2" charset="2"/>
              <a:buChar char="§"/>
            </a:pPr>
            <a:r>
              <a:rPr lang="cs-CZ" sz="7200" dirty="0">
                <a:latin typeface="+mn-lt"/>
                <a:ea typeface="Open Sans" panose="020B0606030504020204" pitchFamily="34" charset="0"/>
                <a:cs typeface="Open Sans" panose="020B0606030504020204" pitchFamily="34" charset="0"/>
              </a:rPr>
              <a:t>Nově se doplňují do struktury </a:t>
            </a:r>
            <a:r>
              <a:rPr lang="cs-CZ" sz="7200" b="1" dirty="0">
                <a:latin typeface="+mn-lt"/>
                <a:ea typeface="Open Sans" panose="020B0606030504020204" pitchFamily="34" charset="0"/>
                <a:cs typeface="Open Sans" panose="020B0606030504020204" pitchFamily="34" charset="0"/>
              </a:rPr>
              <a:t>oborové soustavy sloupce s názvem a kódem propojitelných oborů vzdělání </a:t>
            </a:r>
            <a:r>
              <a:rPr lang="cs-CZ" sz="7200" dirty="0">
                <a:latin typeface="+mn-lt"/>
                <a:ea typeface="Open Sans" panose="020B0606030504020204" pitchFamily="34" charset="0"/>
                <a:cs typeface="Open Sans" panose="020B0606030504020204" pitchFamily="34" charset="0"/>
              </a:rPr>
              <a:t>(tam, kde to je vhodné) a spolu se současnými obory vzdělání tzv. nástavbového studia tvoří zřetelně vizualizovaný systém možného pokračujícího vzdělávání pro postupný průchod žáka vzdělávací soustavou.</a:t>
            </a:r>
          </a:p>
          <a:p>
            <a:pPr marL="0" indent="0" algn="just">
              <a:buNone/>
            </a:pPr>
            <a:endParaRPr lang="cs-CZ" sz="7200" dirty="0">
              <a:latin typeface="+mn-lt"/>
              <a:ea typeface="Open Sans" panose="020B0606030504020204" pitchFamily="34" charset="0"/>
              <a:cs typeface="Open Sans" panose="020B0606030504020204" pitchFamily="34" charset="0"/>
            </a:endParaRPr>
          </a:p>
          <a:p>
            <a:pPr marL="342900" indent="-342900" algn="just">
              <a:buFont typeface="Wingdings" panose="05000000000000000000" pitchFamily="2" charset="2"/>
              <a:buChar char="§"/>
            </a:pPr>
            <a:r>
              <a:rPr lang="cs-CZ" sz="7200" dirty="0">
                <a:latin typeface="+mn-lt"/>
                <a:ea typeface="Open Sans" panose="020B0606030504020204" pitchFamily="34" charset="0"/>
                <a:cs typeface="Open Sans" panose="020B0606030504020204" pitchFamily="34" charset="0"/>
              </a:rPr>
              <a:t>Nově zavádí k jednotlivým oborů vzdělání </a:t>
            </a:r>
            <a:r>
              <a:rPr lang="cs-CZ" sz="7200" b="1" dirty="0">
                <a:latin typeface="+mn-lt"/>
                <a:ea typeface="Open Sans" panose="020B0606030504020204" pitchFamily="34" charset="0"/>
                <a:cs typeface="Open Sans" panose="020B0606030504020204" pitchFamily="34" charset="0"/>
              </a:rPr>
              <a:t>klasifikaci navrhovaných oborů vzdělání potřebnou pro mezinárodní porovnání </a:t>
            </a:r>
            <a:r>
              <a:rPr lang="cs-CZ" sz="7200" dirty="0">
                <a:latin typeface="+mn-lt"/>
                <a:ea typeface="Open Sans" panose="020B0606030504020204" pitchFamily="34" charset="0"/>
                <a:cs typeface="Open Sans" panose="020B0606030504020204" pitchFamily="34" charset="0"/>
              </a:rPr>
              <a:t>prostřednictvím Evropského kvalifikačního rámce (EQF) a Mezinárodní standardní klasifikace vzdělávání ISCED.</a:t>
            </a:r>
          </a:p>
          <a:p>
            <a:pPr marL="342900" indent="-342900" algn="just">
              <a:buFont typeface="Wingdings" panose="05000000000000000000" pitchFamily="2" charset="2"/>
              <a:buChar char="§"/>
            </a:pPr>
            <a:endParaRPr lang="cs-CZ" sz="7200" dirty="0">
              <a:latin typeface="+mn-lt"/>
              <a:ea typeface="Open Sans" panose="020B0606030504020204" pitchFamily="34" charset="0"/>
              <a:cs typeface="Open Sans" panose="020B0606030504020204" pitchFamily="34" charset="0"/>
            </a:endParaRPr>
          </a:p>
          <a:p>
            <a:pPr marL="342900" indent="-342900" algn="just">
              <a:buFont typeface="Wingdings" panose="05000000000000000000" pitchFamily="2" charset="2"/>
              <a:buChar char="§"/>
            </a:pPr>
            <a:r>
              <a:rPr lang="cs-CZ" sz="7200" dirty="0">
                <a:latin typeface="+mn-lt"/>
                <a:ea typeface="Open Sans" panose="020B0606030504020204" pitchFamily="34" charset="0"/>
                <a:cs typeface="Open Sans" panose="020B0606030504020204" pitchFamily="34" charset="0"/>
              </a:rPr>
              <a:t>Do struktury nové oborové struktury se také promítne nově navrhovaný prvek – </a:t>
            </a:r>
            <a:r>
              <a:rPr lang="cs-CZ" sz="7200" b="1" dirty="0">
                <a:latin typeface="+mn-lt"/>
                <a:ea typeface="Open Sans" panose="020B0606030504020204" pitchFamily="34" charset="0"/>
                <a:cs typeface="Open Sans" panose="020B0606030504020204" pitchFamily="34" charset="0"/>
              </a:rPr>
              <a:t>zaměření oboru vzdělání (včetně jeho kódu)</a:t>
            </a:r>
            <a:r>
              <a:rPr lang="cs-CZ" sz="7200" dirty="0">
                <a:latin typeface="+mn-lt"/>
                <a:ea typeface="Open Sans" panose="020B0606030504020204" pitchFamily="34" charset="0"/>
                <a:cs typeface="Open Sans" panose="020B0606030504020204" pitchFamily="34" charset="0"/>
              </a:rPr>
              <a:t>, který v celkové systematice současného nařízení vlády není uveden, možnost „zjemnit“ oborovou soustavu o zaměření je předpokladem pro možné propojení části dnešních oborů vzdělání do širšího základu v rámci skupin oborů nově umožňuje zavedení detailnějšího zaměření oboru vzdělání.</a:t>
            </a:r>
          </a:p>
          <a:p>
            <a:pPr marL="342900" indent="-342900" algn="just">
              <a:buFont typeface="Wingdings" panose="05000000000000000000" pitchFamily="2" charset="2"/>
              <a:buChar char="§"/>
            </a:pPr>
            <a:endParaRPr lang="cs-CZ" sz="7200" dirty="0">
              <a:latin typeface="+mn-lt"/>
              <a:ea typeface="Open Sans" panose="020B0606030504020204" pitchFamily="34" charset="0"/>
              <a:cs typeface="Open Sans" panose="020B0606030504020204" pitchFamily="34" charset="0"/>
            </a:endParaRPr>
          </a:p>
          <a:p>
            <a:pPr marL="342900" indent="-342900" algn="just">
              <a:buFont typeface="Wingdings" panose="05000000000000000000" pitchFamily="2" charset="2"/>
              <a:buChar char="§"/>
            </a:pPr>
            <a:r>
              <a:rPr lang="cs-CZ" sz="7200" dirty="0">
                <a:latin typeface="+mn-lt"/>
                <a:ea typeface="Open Sans" panose="020B0606030504020204" pitchFamily="34" charset="0"/>
                <a:cs typeface="Open Sans" panose="020B0606030504020204" pitchFamily="34" charset="0"/>
              </a:rPr>
              <a:t>Z významového hlediska je nově do struktury oborové soustavy doplněn </a:t>
            </a:r>
            <a:r>
              <a:rPr lang="cs-CZ" sz="7200" b="1" dirty="0">
                <a:latin typeface="+mn-lt"/>
                <a:ea typeface="Open Sans" panose="020B0606030504020204" pitchFamily="34" charset="0"/>
                <a:cs typeface="Open Sans" panose="020B0606030504020204" pitchFamily="34" charset="0"/>
              </a:rPr>
              <a:t>sloupec</a:t>
            </a:r>
            <a:r>
              <a:rPr lang="cs-CZ" sz="7200" dirty="0">
                <a:latin typeface="+mn-lt"/>
                <a:ea typeface="Open Sans" panose="020B0606030504020204" pitchFamily="34" charset="0"/>
                <a:cs typeface="Open Sans" panose="020B0606030504020204" pitchFamily="34" charset="0"/>
              </a:rPr>
              <a:t> s poznámkou </a:t>
            </a:r>
            <a:r>
              <a:rPr lang="cs-CZ" sz="7200" b="1" dirty="0">
                <a:latin typeface="+mn-lt"/>
                <a:ea typeface="Open Sans" panose="020B0606030504020204" pitchFamily="34" charset="0"/>
                <a:cs typeface="Open Sans" panose="020B0606030504020204" pitchFamily="34" charset="0"/>
              </a:rPr>
              <a:t>o nezbytné vzdělávací součásti daného oboru vzdělání</a:t>
            </a:r>
            <a:r>
              <a:rPr lang="cs-CZ" sz="7200" dirty="0">
                <a:latin typeface="+mn-lt"/>
                <a:ea typeface="Open Sans" panose="020B0606030504020204" pitchFamily="34" charset="0"/>
                <a:cs typeface="Open Sans" panose="020B0606030504020204" pitchFamily="34" charset="0"/>
              </a:rPr>
              <a:t> (nebo jeho zaměření) s uvedením potřeby řidičského průkazu, způsobilosti v elektrotechnice, práce s motorovou pilou, svářečského průkazu, zdravotního průkazu apod.), což jsou nezbytné údaje pro případné stanovení zvýšení ekonomické náročnosti studia.</a:t>
            </a:r>
          </a:p>
          <a:p>
            <a:endParaRPr lang="cs-CZ" dirty="0"/>
          </a:p>
        </p:txBody>
      </p:sp>
      <p:sp>
        <p:nvSpPr>
          <p:cNvPr id="4" name="Zástupný symbol pro číslo snímku 3">
            <a:extLst>
              <a:ext uri="{FF2B5EF4-FFF2-40B4-BE49-F238E27FC236}">
                <a16:creationId xmlns:a16="http://schemas.microsoft.com/office/drawing/2014/main" id="{C98A0DF2-FA6D-7FB5-1215-CA029FC042AA}"/>
              </a:ext>
            </a:extLst>
          </p:cNvPr>
          <p:cNvSpPr>
            <a:spLocks noGrp="1"/>
          </p:cNvSpPr>
          <p:nvPr>
            <p:ph type="sldNum" sz="quarter" idx="12"/>
          </p:nvPr>
        </p:nvSpPr>
        <p:spPr/>
        <p:txBody>
          <a:bodyPr/>
          <a:lstStyle/>
          <a:p>
            <a:fld id="{5EB70F08-41D3-4C49-9139-1BF5B9A15634}" type="slidenum">
              <a:rPr lang="cs-CZ" smtClean="0"/>
              <a:t>40</a:t>
            </a:fld>
            <a:endParaRPr lang="cs-CZ"/>
          </a:p>
        </p:txBody>
      </p:sp>
    </p:spTree>
    <p:extLst>
      <p:ext uri="{BB962C8B-B14F-4D97-AF65-F5344CB8AC3E}">
        <p14:creationId xmlns:p14="http://schemas.microsoft.com/office/powerpoint/2010/main" val="12639379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F2AECD-10E1-A2F9-0C90-764A783C1BB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82E4D96-4AAD-3CF3-0B21-5953301A544B}"/>
              </a:ext>
            </a:extLst>
          </p:cNvPr>
          <p:cNvSpPr>
            <a:spLocks noGrp="1"/>
          </p:cNvSpPr>
          <p:nvPr>
            <p:ph type="title"/>
          </p:nvPr>
        </p:nvSpPr>
        <p:spPr>
          <a:xfrm>
            <a:off x="729600" y="283780"/>
            <a:ext cx="10838169" cy="622138"/>
          </a:xfrm>
        </p:spPr>
        <p:txBody>
          <a:bodyPr/>
          <a:lstStyle/>
          <a:p>
            <a:r>
              <a:rPr lang="cs-CZ" sz="2400" b="1" dirty="0">
                <a:latin typeface="Calibri"/>
                <a:cs typeface="Calibri"/>
              </a:rPr>
              <a:t>Zavedení zaměření oboru vzdělání </a:t>
            </a:r>
          </a:p>
        </p:txBody>
      </p:sp>
      <p:sp>
        <p:nvSpPr>
          <p:cNvPr id="3" name="Zástupný obsah 2">
            <a:extLst>
              <a:ext uri="{FF2B5EF4-FFF2-40B4-BE49-F238E27FC236}">
                <a16:creationId xmlns:a16="http://schemas.microsoft.com/office/drawing/2014/main" id="{0CAB59E4-0EAE-C928-8AB6-61613C6B4B07}"/>
              </a:ext>
            </a:extLst>
          </p:cNvPr>
          <p:cNvSpPr>
            <a:spLocks noGrp="1"/>
          </p:cNvSpPr>
          <p:nvPr>
            <p:ph idx="1"/>
          </p:nvPr>
        </p:nvSpPr>
        <p:spPr>
          <a:xfrm>
            <a:off x="729600" y="905918"/>
            <a:ext cx="10515600" cy="5405236"/>
          </a:xfrm>
        </p:spPr>
        <p:txBody>
          <a:bodyPr>
            <a:noAutofit/>
          </a:bodyPr>
          <a:lstStyle/>
          <a:p>
            <a:pPr algn="just"/>
            <a:r>
              <a:rPr lang="cs-CZ" sz="2000" dirty="0">
                <a:latin typeface="+mn-lt"/>
                <a:ea typeface="Open Sans" panose="020B0606030504020204" pitchFamily="34" charset="0"/>
                <a:cs typeface="Open Sans" panose="020B0606030504020204" pitchFamily="34" charset="0"/>
              </a:rPr>
              <a:t>Je jedním z opatření DZ ČR 2023 – 2027</a:t>
            </a:r>
          </a:p>
          <a:p>
            <a:pPr algn="just"/>
            <a:r>
              <a:rPr lang="cs-CZ" sz="2000" b="1" dirty="0">
                <a:latin typeface="+mn-lt"/>
                <a:ea typeface="Open Sans" panose="020B0606030504020204" pitchFamily="34" charset="0"/>
                <a:cs typeface="Open Sans" panose="020B0606030504020204" pitchFamily="34" charset="0"/>
              </a:rPr>
              <a:t>Příležitosti:</a:t>
            </a:r>
          </a:p>
          <a:p>
            <a:pPr marL="800100" lvl="1" indent="-342900" algn="just">
              <a:buFont typeface="Wingdings" panose="05000000000000000000" pitchFamily="2" charset="2"/>
              <a:buChar char="§"/>
            </a:pPr>
            <a:r>
              <a:rPr lang="cs-CZ" sz="2000" dirty="0">
                <a:latin typeface="+mn-lt"/>
                <a:ea typeface="Open Sans" panose="020B0606030504020204" pitchFamily="34" charset="0"/>
                <a:cs typeface="Open Sans" panose="020B0606030504020204" pitchFamily="34" charset="0"/>
              </a:rPr>
              <a:t>zvýšení relevance odborného vzdělávání,</a:t>
            </a:r>
          </a:p>
          <a:p>
            <a:pPr marL="800100" lvl="1" indent="-342900" algn="just">
              <a:buFont typeface="Wingdings" panose="05000000000000000000" pitchFamily="2" charset="2"/>
              <a:buChar char="§"/>
            </a:pPr>
            <a:r>
              <a:rPr lang="cs-CZ" sz="2000" dirty="0">
                <a:latin typeface="+mn-lt"/>
                <a:ea typeface="Open Sans" panose="020B0606030504020204" pitchFamily="34" charset="0"/>
                <a:cs typeface="Open Sans" panose="020B0606030504020204" pitchFamily="34" charset="0"/>
              </a:rPr>
              <a:t>zjednodušení a zpřehlednění soustavy,</a:t>
            </a:r>
          </a:p>
          <a:p>
            <a:pPr marL="800100" lvl="1" indent="-342900" algn="just">
              <a:buFont typeface="Wingdings" panose="05000000000000000000" pitchFamily="2" charset="2"/>
              <a:buChar char="§"/>
            </a:pPr>
            <a:r>
              <a:rPr lang="cs-CZ" sz="2000" dirty="0">
                <a:latin typeface="+mn-lt"/>
                <a:ea typeface="Open Sans" panose="020B0606030504020204" pitchFamily="34" charset="0"/>
                <a:cs typeface="Open Sans" panose="020B0606030504020204" pitchFamily="34" charset="0"/>
              </a:rPr>
              <a:t>podpora profilace školy,</a:t>
            </a:r>
          </a:p>
          <a:p>
            <a:pPr marL="800100" lvl="1" indent="-342900" algn="just">
              <a:buFont typeface="Wingdings" panose="05000000000000000000" pitchFamily="2" charset="2"/>
              <a:buChar char="§"/>
            </a:pPr>
            <a:r>
              <a:rPr lang="cs-CZ" sz="2000" dirty="0">
                <a:latin typeface="+mn-lt"/>
                <a:ea typeface="Open Sans" panose="020B0606030504020204" pitchFamily="34" charset="0"/>
                <a:cs typeface="Open Sans" panose="020B0606030504020204" pitchFamily="34" charset="0"/>
              </a:rPr>
              <a:t>Snížení přílišné profilace škol („byznys s názvy ŠVP“).</a:t>
            </a:r>
          </a:p>
          <a:p>
            <a:pPr marL="457200" lvl="1" algn="just"/>
            <a:endParaRPr lang="cs-CZ" sz="2000" dirty="0">
              <a:latin typeface="+mn-lt"/>
              <a:ea typeface="Open Sans" panose="020B0606030504020204" pitchFamily="34" charset="0"/>
              <a:cs typeface="Open Sans" panose="020B0606030504020204" pitchFamily="34" charset="0"/>
            </a:endParaRPr>
          </a:p>
          <a:p>
            <a:pPr algn="just"/>
            <a:r>
              <a:rPr lang="cs-CZ" sz="2000" b="1" dirty="0">
                <a:latin typeface="+mn-lt"/>
                <a:ea typeface="Open Sans" panose="020B0606030504020204" pitchFamily="34" charset="0"/>
                <a:cs typeface="Open Sans" panose="020B0606030504020204" pitchFamily="34" charset="0"/>
              </a:rPr>
              <a:t>Zavedení zaměření má smysl v následujících případech:</a:t>
            </a:r>
          </a:p>
          <a:p>
            <a:pPr marL="800100" lvl="1" indent="-342900" algn="just">
              <a:buFont typeface="Wingdings" panose="05000000000000000000" pitchFamily="2" charset="2"/>
              <a:buChar char="§"/>
            </a:pPr>
            <a:r>
              <a:rPr lang="cs-CZ" sz="2000" dirty="0">
                <a:latin typeface="+mn-lt"/>
                <a:ea typeface="Open Sans" panose="020B0606030504020204" pitchFamily="34" charset="0"/>
                <a:cs typeface="Open Sans" panose="020B0606030504020204" pitchFamily="34" charset="0"/>
              </a:rPr>
              <a:t>kde má zaměření smysl ve vztahu přirozené a potřebné vazby na trh práce,</a:t>
            </a:r>
          </a:p>
          <a:p>
            <a:pPr marL="800100" lvl="1" indent="-342900" algn="just">
              <a:buFont typeface="Wingdings" panose="05000000000000000000" pitchFamily="2" charset="2"/>
              <a:buChar char="§"/>
            </a:pPr>
            <a:r>
              <a:rPr lang="cs-CZ" sz="2000" dirty="0">
                <a:latin typeface="+mn-lt"/>
                <a:ea typeface="Open Sans" panose="020B0606030504020204" pitchFamily="34" charset="0"/>
                <a:cs typeface="Open Sans" panose="020B0606030504020204" pitchFamily="34" charset="0"/>
              </a:rPr>
              <a:t>kde je potřeba rozlišit rozdílnost zdravotních omezení,,</a:t>
            </a:r>
          </a:p>
          <a:p>
            <a:pPr marL="800100" lvl="1" indent="-342900" algn="just">
              <a:buFont typeface="Wingdings" panose="05000000000000000000" pitchFamily="2" charset="2"/>
              <a:buChar char="§"/>
            </a:pPr>
            <a:r>
              <a:rPr lang="cs-CZ" sz="2000" dirty="0">
                <a:latin typeface="+mn-lt"/>
                <a:ea typeface="Open Sans" panose="020B0606030504020204" pitchFamily="34" charset="0"/>
                <a:cs typeface="Open Sans" panose="020B0606030504020204" pitchFamily="34" charset="0"/>
              </a:rPr>
              <a:t>kde je potřeba realizovat (a financovat) odbornou přípravu k získání řidičského a svářečského oprávnění,</a:t>
            </a:r>
          </a:p>
          <a:p>
            <a:pPr marL="800100" lvl="1" indent="-342900" algn="just">
              <a:buFont typeface="Wingdings" panose="05000000000000000000" pitchFamily="2" charset="2"/>
              <a:buChar char="§"/>
            </a:pPr>
            <a:r>
              <a:rPr lang="cs-CZ" sz="2000" dirty="0">
                <a:latin typeface="+mn-lt"/>
                <a:ea typeface="Open Sans" panose="020B0606030504020204" pitchFamily="34" charset="0"/>
                <a:cs typeface="Open Sans" panose="020B0606030504020204" pitchFamily="34" charset="0"/>
              </a:rPr>
              <a:t>potřeba odlišit rozsah pedagogické práce, </a:t>
            </a:r>
            <a:r>
              <a:rPr lang="cs-CZ" sz="2000" dirty="0" err="1">
                <a:latin typeface="+mn-lt"/>
                <a:ea typeface="Open Sans" panose="020B0606030504020204" pitchFamily="34" charset="0"/>
                <a:cs typeface="Open Sans" panose="020B0606030504020204" pitchFamily="34" charset="0"/>
              </a:rPr>
              <a:t>PHmax</a:t>
            </a:r>
            <a:r>
              <a:rPr lang="cs-CZ" sz="2000" dirty="0">
                <a:latin typeface="+mn-lt"/>
                <a:ea typeface="Open Sans" panose="020B0606030504020204" pitchFamily="34" charset="0"/>
                <a:cs typeface="Open Sans" panose="020B0606030504020204" pitchFamily="34" charset="0"/>
              </a:rPr>
              <a:t>. </a:t>
            </a:r>
          </a:p>
          <a:p>
            <a:pPr marL="800100" lvl="1" indent="-342900" algn="just">
              <a:buFont typeface="Wingdings" panose="05000000000000000000" pitchFamily="2" charset="2"/>
              <a:buChar char="§"/>
            </a:pPr>
            <a:r>
              <a:rPr lang="cs-CZ" sz="2000" dirty="0">
                <a:latin typeface="+mn-lt"/>
                <a:ea typeface="Open Sans" panose="020B0606030504020204" pitchFamily="34" charset="0"/>
                <a:cs typeface="Open Sans" panose="020B0606030504020204" pitchFamily="34" charset="0"/>
              </a:rPr>
              <a:t>U oborů vzdělání, které nebudou mít zaměření v nařízení vlády, si budou moci školy vytvořit vlastní profilaci podle pravidel v RVP. </a:t>
            </a:r>
          </a:p>
        </p:txBody>
      </p:sp>
      <p:sp>
        <p:nvSpPr>
          <p:cNvPr id="4" name="Zástupný symbol pro číslo snímku 3">
            <a:extLst>
              <a:ext uri="{FF2B5EF4-FFF2-40B4-BE49-F238E27FC236}">
                <a16:creationId xmlns:a16="http://schemas.microsoft.com/office/drawing/2014/main" id="{387982AF-CEED-D030-CAED-08040509A80A}"/>
              </a:ext>
            </a:extLst>
          </p:cNvPr>
          <p:cNvSpPr>
            <a:spLocks noGrp="1"/>
          </p:cNvSpPr>
          <p:nvPr>
            <p:ph type="sldNum" sz="quarter" idx="12"/>
          </p:nvPr>
        </p:nvSpPr>
        <p:spPr/>
        <p:txBody>
          <a:bodyPr/>
          <a:lstStyle/>
          <a:p>
            <a:fld id="{5EB70F08-41D3-4C49-9139-1BF5B9A15634}" type="slidenum">
              <a:rPr lang="cs-CZ" smtClean="0"/>
              <a:t>41</a:t>
            </a:fld>
            <a:endParaRPr lang="cs-CZ"/>
          </a:p>
        </p:txBody>
      </p:sp>
    </p:spTree>
    <p:extLst>
      <p:ext uri="{BB962C8B-B14F-4D97-AF65-F5344CB8AC3E}">
        <p14:creationId xmlns:p14="http://schemas.microsoft.com/office/powerpoint/2010/main" val="37464056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E8BA7-60E7-9F73-27E4-9FF42F64D28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0A851B8-32F1-9F28-62E3-4F1CDACDC31B}"/>
              </a:ext>
            </a:extLst>
          </p:cNvPr>
          <p:cNvSpPr>
            <a:spLocks noGrp="1"/>
          </p:cNvSpPr>
          <p:nvPr>
            <p:ph type="title"/>
          </p:nvPr>
        </p:nvSpPr>
        <p:spPr>
          <a:xfrm>
            <a:off x="729599" y="466343"/>
            <a:ext cx="10838169" cy="622138"/>
          </a:xfrm>
        </p:spPr>
        <p:txBody>
          <a:bodyPr/>
          <a:lstStyle/>
          <a:p>
            <a:r>
              <a:rPr lang="cs-CZ" sz="2400" b="1" dirty="0">
                <a:latin typeface="Calibri"/>
                <a:cs typeface="Calibri"/>
              </a:rPr>
              <a:t>Představení návrhu – porovnání</a:t>
            </a:r>
          </a:p>
        </p:txBody>
      </p:sp>
      <p:sp>
        <p:nvSpPr>
          <p:cNvPr id="3" name="Zástupný obsah 2">
            <a:extLst>
              <a:ext uri="{FF2B5EF4-FFF2-40B4-BE49-F238E27FC236}">
                <a16:creationId xmlns:a16="http://schemas.microsoft.com/office/drawing/2014/main" id="{2A37034D-7E5E-9C15-C087-9A91D57862DF}"/>
              </a:ext>
            </a:extLst>
          </p:cNvPr>
          <p:cNvSpPr>
            <a:spLocks noGrp="1"/>
          </p:cNvSpPr>
          <p:nvPr>
            <p:ph idx="1"/>
          </p:nvPr>
        </p:nvSpPr>
        <p:spPr>
          <a:xfrm>
            <a:off x="729599" y="1088481"/>
            <a:ext cx="10515600" cy="5095036"/>
          </a:xfrm>
        </p:spPr>
        <p:txBody>
          <a:bodyPr>
            <a:normAutofit fontScale="77500" lnSpcReduction="20000"/>
          </a:bodyPr>
          <a:lstStyle/>
          <a:p>
            <a:r>
              <a:rPr lang="cs-CZ" sz="2600" b="1" dirty="0">
                <a:latin typeface="+mn-lt"/>
                <a:ea typeface="Open Sans" panose="020B0606030504020204" pitchFamily="34" charset="0"/>
                <a:cs typeface="Open Sans" panose="020B0606030504020204" pitchFamily="34" charset="0"/>
              </a:rPr>
              <a:t>Statistika současných oborů vzdělání SV/SOV:</a:t>
            </a:r>
          </a:p>
          <a:p>
            <a:pPr lvl="2">
              <a:spcAft>
                <a:spcPts val="600"/>
              </a:spcAft>
            </a:pPr>
            <a:r>
              <a:rPr lang="cs-CZ" sz="2600" dirty="0">
                <a:latin typeface="+mn-lt"/>
                <a:ea typeface="Open Sans" panose="020B0606030504020204" pitchFamily="34" charset="0"/>
                <a:cs typeface="Open Sans" panose="020B0606030504020204" pitchFamily="34" charset="0"/>
              </a:rPr>
              <a:t>SOV – 281 OV</a:t>
            </a:r>
          </a:p>
          <a:p>
            <a:pPr lvl="2">
              <a:spcAft>
                <a:spcPts val="600"/>
              </a:spcAft>
            </a:pPr>
            <a:r>
              <a:rPr lang="cs-CZ" sz="2600" dirty="0">
                <a:latin typeface="+mn-lt"/>
                <a:ea typeface="Open Sans" panose="020B0606030504020204" pitchFamily="34" charset="0"/>
                <a:cs typeface="Open Sans" panose="020B0606030504020204" pitchFamily="34" charset="0"/>
              </a:rPr>
              <a:t>27 skupin oborů vzdělání SOV, </a:t>
            </a:r>
          </a:p>
          <a:p>
            <a:pPr lvl="2">
              <a:spcAft>
                <a:spcPts val="600"/>
              </a:spcAft>
            </a:pPr>
            <a:r>
              <a:rPr lang="cs-CZ" sz="2600" dirty="0">
                <a:latin typeface="+mn-lt"/>
                <a:ea typeface="Open Sans" panose="020B0606030504020204" pitchFamily="34" charset="0"/>
                <a:cs typeface="Open Sans" panose="020B0606030504020204" pitchFamily="34" charset="0"/>
              </a:rPr>
              <a:t>kategorie dosaženého vzdělání: J, E, H, M, L0, L5, (P) = odp. EQF 2, 3, 4, (6);                        </a:t>
            </a:r>
          </a:p>
          <a:p>
            <a:pPr marL="432000" lvl="2" indent="0">
              <a:spcAft>
                <a:spcPts val="600"/>
              </a:spcAft>
              <a:buNone/>
            </a:pPr>
            <a:r>
              <a:rPr lang="cs-CZ" sz="2600" dirty="0">
                <a:latin typeface="+mn-lt"/>
                <a:ea typeface="Open Sans" panose="020B0606030504020204" pitchFamily="34" charset="0"/>
                <a:cs typeface="Open Sans" panose="020B0606030504020204" pitchFamily="34" charset="0"/>
              </a:rPr>
              <a:t>    součástí M jsou i lycea (7 + 1 nové)</a:t>
            </a:r>
          </a:p>
          <a:p>
            <a:pPr lvl="2">
              <a:spcAft>
                <a:spcPts val="600"/>
              </a:spcAft>
            </a:pPr>
            <a:r>
              <a:rPr lang="cs-CZ" sz="2600" dirty="0">
                <a:latin typeface="+mn-lt"/>
                <a:ea typeface="Open Sans" panose="020B0606030504020204" pitchFamily="34" charset="0"/>
                <a:cs typeface="Open Sans" panose="020B0606030504020204" pitchFamily="34" charset="0"/>
              </a:rPr>
              <a:t>gymnasia K (7)</a:t>
            </a:r>
          </a:p>
          <a:p>
            <a:pPr lvl="2">
              <a:spcAft>
                <a:spcPts val="600"/>
              </a:spcAft>
            </a:pPr>
            <a:r>
              <a:rPr lang="cs-CZ" sz="2600" dirty="0">
                <a:latin typeface="+mn-lt"/>
                <a:ea typeface="Open Sans" panose="020B0606030504020204" pitchFamily="34" charset="0"/>
                <a:cs typeface="Open Sans" panose="020B0606030504020204" pitchFamily="34" charset="0"/>
              </a:rPr>
              <a:t>praktická škola jednoletá, dvouletá - C</a:t>
            </a:r>
          </a:p>
          <a:p>
            <a:endParaRPr lang="cs-CZ" sz="2600" b="1" dirty="0">
              <a:latin typeface="+mn-lt"/>
              <a:ea typeface="Open Sans" panose="020B0606030504020204" pitchFamily="34" charset="0"/>
              <a:cs typeface="Open Sans" panose="020B0606030504020204" pitchFamily="34" charset="0"/>
            </a:endParaRPr>
          </a:p>
          <a:p>
            <a:r>
              <a:rPr lang="cs-CZ" sz="2600" b="1" dirty="0">
                <a:latin typeface="+mn-lt"/>
                <a:ea typeface="Open Sans" panose="020B0606030504020204" pitchFamily="34" charset="0"/>
                <a:cs typeface="Open Sans" panose="020B0606030504020204" pitchFamily="34" charset="0"/>
              </a:rPr>
              <a:t>Návrh nové soustavy OV </a:t>
            </a:r>
          </a:p>
          <a:p>
            <a:pPr lvl="2">
              <a:spcAft>
                <a:spcPts val="600"/>
              </a:spcAft>
            </a:pPr>
            <a:r>
              <a:rPr lang="cs-CZ" sz="2600" dirty="0">
                <a:latin typeface="+mn-lt"/>
                <a:ea typeface="Open Sans" panose="020B0606030504020204" pitchFamily="34" charset="0"/>
                <a:cs typeface="Open Sans" panose="020B0606030504020204" pitchFamily="34" charset="0"/>
              </a:rPr>
              <a:t>SOV – cca 190 OV (snížení cca o 1/3)</a:t>
            </a:r>
          </a:p>
          <a:p>
            <a:pPr lvl="2">
              <a:spcAft>
                <a:spcPts val="600"/>
              </a:spcAft>
            </a:pPr>
            <a:r>
              <a:rPr lang="cs-CZ" sz="2600" dirty="0">
                <a:latin typeface="+mn-lt"/>
                <a:ea typeface="Open Sans" panose="020B0606030504020204" pitchFamily="34" charset="0"/>
                <a:cs typeface="Open Sans" panose="020B0606030504020204" pitchFamily="34" charset="0"/>
              </a:rPr>
              <a:t>27 skupin oborů vzdělání (počet zachován, ale vnitřní transformace)</a:t>
            </a:r>
          </a:p>
          <a:p>
            <a:pPr lvl="2">
              <a:spcAft>
                <a:spcPts val="600"/>
              </a:spcAft>
            </a:pPr>
            <a:r>
              <a:rPr lang="cs-CZ" sz="2600" dirty="0">
                <a:latin typeface="+mn-lt"/>
                <a:ea typeface="Open Sans" panose="020B0606030504020204" pitchFamily="34" charset="0"/>
                <a:cs typeface="Open Sans" panose="020B0606030504020204" pitchFamily="34" charset="0"/>
              </a:rPr>
              <a:t>kategorie dosaženého vzdělání: E, H, M, L0, L5, (P) = odp. EQF 2, 3, 4, (6);                             </a:t>
            </a:r>
          </a:p>
          <a:p>
            <a:pPr marL="432000" lvl="2" indent="0">
              <a:spcAft>
                <a:spcPts val="600"/>
              </a:spcAft>
              <a:buNone/>
            </a:pPr>
            <a:r>
              <a:rPr lang="cs-CZ" sz="2600" dirty="0">
                <a:latin typeface="+mn-lt"/>
                <a:ea typeface="Open Sans" panose="020B0606030504020204" pitchFamily="34" charset="0"/>
                <a:cs typeface="Open Sans" panose="020B0606030504020204" pitchFamily="34" charset="0"/>
              </a:rPr>
              <a:t>   součástí M jsou i lycea (7 + 1 nové)</a:t>
            </a:r>
          </a:p>
          <a:p>
            <a:pPr lvl="2">
              <a:spcAft>
                <a:spcPts val="600"/>
              </a:spcAft>
            </a:pPr>
            <a:r>
              <a:rPr lang="cs-CZ" sz="2600" dirty="0">
                <a:latin typeface="+mn-lt"/>
                <a:ea typeface="Open Sans" panose="020B0606030504020204" pitchFamily="34" charset="0"/>
                <a:cs typeface="Open Sans" panose="020B0606030504020204" pitchFamily="34" charset="0"/>
              </a:rPr>
              <a:t>gymnázia K (7)</a:t>
            </a:r>
          </a:p>
          <a:p>
            <a:pPr lvl="2">
              <a:spcAft>
                <a:spcPts val="600"/>
              </a:spcAft>
            </a:pPr>
            <a:r>
              <a:rPr lang="cs-CZ" sz="2600" dirty="0">
                <a:latin typeface="+mn-lt"/>
                <a:ea typeface="Open Sans" panose="020B0606030504020204" pitchFamily="34" charset="0"/>
                <a:cs typeface="Open Sans" panose="020B0606030504020204" pitchFamily="34" charset="0"/>
              </a:rPr>
              <a:t>praktická škola jednoletá, dvouletá - C</a:t>
            </a:r>
          </a:p>
        </p:txBody>
      </p:sp>
      <p:sp>
        <p:nvSpPr>
          <p:cNvPr id="4" name="Zástupný symbol pro číslo snímku 3">
            <a:extLst>
              <a:ext uri="{FF2B5EF4-FFF2-40B4-BE49-F238E27FC236}">
                <a16:creationId xmlns:a16="http://schemas.microsoft.com/office/drawing/2014/main" id="{FA7E7C31-10B6-957F-8889-915066C3A3ED}"/>
              </a:ext>
            </a:extLst>
          </p:cNvPr>
          <p:cNvSpPr>
            <a:spLocks noGrp="1"/>
          </p:cNvSpPr>
          <p:nvPr>
            <p:ph type="sldNum" sz="quarter" idx="12"/>
          </p:nvPr>
        </p:nvSpPr>
        <p:spPr/>
        <p:txBody>
          <a:bodyPr/>
          <a:lstStyle/>
          <a:p>
            <a:fld id="{5EB70F08-41D3-4C49-9139-1BF5B9A15634}" type="slidenum">
              <a:rPr lang="cs-CZ" smtClean="0"/>
              <a:t>42</a:t>
            </a:fld>
            <a:endParaRPr lang="cs-CZ"/>
          </a:p>
        </p:txBody>
      </p:sp>
      <p:sp>
        <p:nvSpPr>
          <p:cNvPr id="5" name="Obdélník: se zakulacenými rohy 4">
            <a:extLst>
              <a:ext uri="{FF2B5EF4-FFF2-40B4-BE49-F238E27FC236}">
                <a16:creationId xmlns:a16="http://schemas.microsoft.com/office/drawing/2014/main" id="{F754A7E2-95A6-C2D9-711B-9D35293B32F3}"/>
              </a:ext>
            </a:extLst>
          </p:cNvPr>
          <p:cNvSpPr/>
          <p:nvPr/>
        </p:nvSpPr>
        <p:spPr>
          <a:xfrm>
            <a:off x="9100424" y="2480164"/>
            <a:ext cx="2029030" cy="2711918"/>
          </a:xfrm>
          <a:prstGeom prst="roundRect">
            <a:avLst/>
          </a:prstGeom>
          <a:solidFill>
            <a:srgbClr val="4689E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cs-CZ" dirty="0"/>
              <a:t>Počet OV</a:t>
            </a:r>
          </a:p>
          <a:p>
            <a:pPr lvl="0"/>
            <a:r>
              <a:rPr lang="cs-CZ" dirty="0"/>
              <a:t>kat. E  = 25 OV</a:t>
            </a:r>
          </a:p>
          <a:p>
            <a:pPr lvl="0"/>
            <a:r>
              <a:rPr lang="cs-CZ" dirty="0"/>
              <a:t>kat. H  = 57 OV</a:t>
            </a:r>
          </a:p>
          <a:p>
            <a:pPr lvl="0"/>
            <a:r>
              <a:rPr lang="cs-CZ" dirty="0"/>
              <a:t>kat. L0 = 30 OV</a:t>
            </a:r>
          </a:p>
          <a:p>
            <a:pPr lvl="0"/>
            <a:r>
              <a:rPr lang="cs-CZ" dirty="0"/>
              <a:t>kat. L5 =   7 OV</a:t>
            </a:r>
          </a:p>
          <a:p>
            <a:pPr lvl="0"/>
            <a:r>
              <a:rPr lang="cs-CZ" dirty="0"/>
              <a:t>kat. M  = 62 OV</a:t>
            </a:r>
          </a:p>
          <a:p>
            <a:pPr lvl="0"/>
            <a:r>
              <a:rPr lang="cs-CZ" dirty="0"/>
              <a:t>kat. P   =   5 OV</a:t>
            </a:r>
          </a:p>
          <a:p>
            <a:pPr algn="ctr"/>
            <a:endParaRPr lang="cs-CZ" dirty="0"/>
          </a:p>
        </p:txBody>
      </p:sp>
    </p:spTree>
    <p:extLst>
      <p:ext uri="{BB962C8B-B14F-4D97-AF65-F5344CB8AC3E}">
        <p14:creationId xmlns:p14="http://schemas.microsoft.com/office/powerpoint/2010/main" val="42523733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5E124-DA4C-8897-1D6D-4A5DB39A830F}"/>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B3BC43C2-1E16-3620-A64E-AE2D6A4713D3}"/>
              </a:ext>
            </a:extLst>
          </p:cNvPr>
          <p:cNvSpPr>
            <a:spLocks noGrp="1"/>
          </p:cNvSpPr>
          <p:nvPr>
            <p:ph idx="1"/>
          </p:nvPr>
        </p:nvSpPr>
        <p:spPr>
          <a:xfrm>
            <a:off x="587405" y="1412341"/>
            <a:ext cx="11017189" cy="2290526"/>
          </a:xfrm>
        </p:spPr>
        <p:txBody>
          <a:bodyPr/>
          <a:lstStyle/>
          <a:p>
            <a:pPr marL="108000" indent="0" algn="ctr">
              <a:buNone/>
            </a:pPr>
            <a:r>
              <a:rPr lang="cs-CZ" sz="6000" b="1" dirty="0">
                <a:solidFill>
                  <a:schemeClr val="accent1"/>
                </a:solidFill>
                <a:latin typeface="+mn-lt"/>
              </a:rPr>
              <a:t>Hlavní směry tvorby RVP SV</a:t>
            </a:r>
          </a:p>
        </p:txBody>
      </p:sp>
      <p:sp>
        <p:nvSpPr>
          <p:cNvPr id="4" name="Zástupný symbol pro číslo snímku 3">
            <a:extLst>
              <a:ext uri="{FF2B5EF4-FFF2-40B4-BE49-F238E27FC236}">
                <a16:creationId xmlns:a16="http://schemas.microsoft.com/office/drawing/2014/main" id="{BF8B6D7D-69C7-58DF-265C-A18622E00F3C}"/>
              </a:ext>
            </a:extLst>
          </p:cNvPr>
          <p:cNvSpPr>
            <a:spLocks noGrp="1"/>
          </p:cNvSpPr>
          <p:nvPr>
            <p:ph type="sldNum" sz="quarter" idx="12"/>
          </p:nvPr>
        </p:nvSpPr>
        <p:spPr/>
        <p:txBody>
          <a:bodyPr/>
          <a:lstStyle/>
          <a:p>
            <a:fld id="{323BD8D3-A9DD-40CB-A396-ADCE34852C74}" type="slidenum">
              <a:rPr lang="cs-CZ" smtClean="0"/>
              <a:t>43</a:t>
            </a:fld>
            <a:endParaRPr lang="cs-CZ" dirty="0"/>
          </a:p>
        </p:txBody>
      </p:sp>
    </p:spTree>
    <p:extLst>
      <p:ext uri="{BB962C8B-B14F-4D97-AF65-F5344CB8AC3E}">
        <p14:creationId xmlns:p14="http://schemas.microsoft.com/office/powerpoint/2010/main" val="30158138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96557-832E-F33B-37A8-06CEAE18A44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C882F81-8718-7926-127C-5B30122B4ED2}"/>
              </a:ext>
            </a:extLst>
          </p:cNvPr>
          <p:cNvSpPr>
            <a:spLocks noGrp="1"/>
          </p:cNvSpPr>
          <p:nvPr>
            <p:ph type="title"/>
          </p:nvPr>
        </p:nvSpPr>
        <p:spPr>
          <a:xfrm>
            <a:off x="729599" y="580894"/>
            <a:ext cx="10838170" cy="539246"/>
          </a:xfrm>
        </p:spPr>
        <p:txBody>
          <a:bodyPr>
            <a:normAutofit fontScale="90000"/>
          </a:bodyPr>
          <a:lstStyle/>
          <a:p>
            <a:r>
              <a:rPr lang="cs-CZ" sz="3200" b="1" dirty="0">
                <a:latin typeface="+mn-lt"/>
              </a:rPr>
              <a:t>Uchopení hlavních směrů tvorby RVP SV</a:t>
            </a:r>
            <a:br>
              <a:rPr lang="cs-CZ" sz="2400" dirty="0">
                <a:latin typeface="+mn-lt"/>
              </a:rPr>
            </a:br>
            <a:endParaRPr lang="cs-CZ" dirty="0"/>
          </a:p>
        </p:txBody>
      </p:sp>
      <p:sp>
        <p:nvSpPr>
          <p:cNvPr id="3" name="Zástupný obsah 2">
            <a:extLst>
              <a:ext uri="{FF2B5EF4-FFF2-40B4-BE49-F238E27FC236}">
                <a16:creationId xmlns:a16="http://schemas.microsoft.com/office/drawing/2014/main" id="{2BABDA5D-F7B4-0220-3F92-6AA64D831F30}"/>
              </a:ext>
            </a:extLst>
          </p:cNvPr>
          <p:cNvSpPr>
            <a:spLocks noGrp="1"/>
          </p:cNvSpPr>
          <p:nvPr>
            <p:ph idx="1"/>
          </p:nvPr>
        </p:nvSpPr>
        <p:spPr>
          <a:xfrm>
            <a:off x="729599" y="1120140"/>
            <a:ext cx="10515600" cy="5271607"/>
          </a:xfrm>
        </p:spPr>
        <p:txBody>
          <a:bodyPr/>
          <a:lstStyle/>
          <a:p>
            <a:r>
              <a:rPr lang="cs-CZ" sz="2000" dirty="0">
                <a:latin typeface="+mn-lt"/>
              </a:rPr>
              <a:t>Soubor konkrétních hodnoticích kritérií, která budou ověřitelná.</a:t>
            </a:r>
          </a:p>
          <a:p>
            <a:r>
              <a:rPr lang="cs-CZ" sz="2000" dirty="0">
                <a:latin typeface="+mn-lt"/>
              </a:rPr>
              <a:t>Popis kritérií včetně zdůvodnění, indikátorů a hodnoticí škály („nenaplněno – částečně – plně“).</a:t>
            </a:r>
          </a:p>
          <a:p>
            <a:r>
              <a:rPr lang="cs-CZ" sz="2000" dirty="0">
                <a:latin typeface="+mn-lt"/>
              </a:rPr>
              <a:t>Tento postup umožní MŠMT i odborné veřejnosti průběžně vyhodnocovat kvalitu přípravy RVP.</a:t>
            </a:r>
          </a:p>
          <a:p>
            <a:pPr marL="108000" indent="0">
              <a:buNone/>
            </a:pPr>
            <a:endParaRPr lang="cs-CZ" sz="2000" dirty="0">
              <a:latin typeface="+mn-lt"/>
            </a:endParaRPr>
          </a:p>
          <a:p>
            <a:r>
              <a:rPr lang="cs-CZ" sz="2000" b="1" u="sng" dirty="0">
                <a:latin typeface="+mn-lt"/>
              </a:rPr>
              <a:t>Kritéria:</a:t>
            </a:r>
          </a:p>
          <a:p>
            <a:pPr lvl="2">
              <a:buFont typeface="Courier New" panose="02070309020205020404" pitchFamily="49" charset="0"/>
              <a:buChar char="o"/>
            </a:pPr>
            <a:r>
              <a:rPr lang="cs-CZ" sz="2000" dirty="0">
                <a:latin typeface="+mn-lt"/>
              </a:rPr>
              <a:t>Zajištění návaznosti mezi Rámcovým vzdělávacím programem pro základní vzdělání a rámcovými vzdělávacími programy středního vzdělávání.</a:t>
            </a:r>
          </a:p>
          <a:p>
            <a:pPr lvl="2">
              <a:buFont typeface="Courier New" panose="02070309020205020404" pitchFamily="49" charset="0"/>
              <a:buChar char="o"/>
            </a:pPr>
            <a:r>
              <a:rPr lang="cs-CZ" sz="2000" dirty="0">
                <a:latin typeface="+mn-lt"/>
              </a:rPr>
              <a:t>Stanovení minimálních úrovní kompetencí a gramotností.</a:t>
            </a:r>
          </a:p>
          <a:p>
            <a:pPr lvl="2">
              <a:buFont typeface="Courier New" panose="02070309020205020404" pitchFamily="49" charset="0"/>
              <a:buChar char="o"/>
            </a:pPr>
            <a:r>
              <a:rPr lang="cs-CZ" sz="2000" dirty="0">
                <a:latin typeface="+mn-lt"/>
              </a:rPr>
              <a:t>Srozumitelný profil absolventa.</a:t>
            </a:r>
          </a:p>
          <a:p>
            <a:pPr lvl="2">
              <a:buFont typeface="Courier New" panose="02070309020205020404" pitchFamily="49" charset="0"/>
              <a:buChar char="o"/>
            </a:pPr>
            <a:r>
              <a:rPr lang="cs-CZ" sz="2000" dirty="0">
                <a:latin typeface="+mn-lt"/>
              </a:rPr>
              <a:t>Propojení všeobecné a odborné složky vzdělávání, aplikace učiva do praxe a reálných životních situací.</a:t>
            </a:r>
          </a:p>
          <a:p>
            <a:pPr lvl="2">
              <a:buFont typeface="Courier New" panose="02070309020205020404" pitchFamily="49" charset="0"/>
              <a:buChar char="o"/>
            </a:pPr>
            <a:r>
              <a:rPr lang="cs-CZ" sz="2000" dirty="0">
                <a:latin typeface="+mn-lt"/>
              </a:rPr>
              <a:t>Podpora různorodosti žáků.</a:t>
            </a:r>
          </a:p>
          <a:p>
            <a:pPr lvl="2">
              <a:buFont typeface="Courier New" panose="02070309020205020404" pitchFamily="49" charset="0"/>
              <a:buChar char="o"/>
            </a:pPr>
            <a:r>
              <a:rPr lang="cs-CZ" sz="2000" dirty="0">
                <a:latin typeface="+mn-lt"/>
              </a:rPr>
              <a:t>Srozumitelnost a použitelnost dokumentu pro tvorbu moderního školního vzdělávacího programu.</a:t>
            </a:r>
          </a:p>
          <a:p>
            <a:pPr lvl="2">
              <a:buFont typeface="Courier New" panose="02070309020205020404" pitchFamily="49" charset="0"/>
              <a:buChar char="o"/>
            </a:pPr>
            <a:r>
              <a:rPr lang="cs-CZ" sz="2000" dirty="0">
                <a:latin typeface="+mn-lt"/>
              </a:rPr>
              <a:t>Implementační připravenost.</a:t>
            </a:r>
          </a:p>
        </p:txBody>
      </p:sp>
      <p:sp>
        <p:nvSpPr>
          <p:cNvPr id="4" name="Zástupný symbol pro číslo snímku 3">
            <a:extLst>
              <a:ext uri="{FF2B5EF4-FFF2-40B4-BE49-F238E27FC236}">
                <a16:creationId xmlns:a16="http://schemas.microsoft.com/office/drawing/2014/main" id="{4CBC7D38-EDB0-81C7-9AC2-34A3CB3861B9}"/>
              </a:ext>
            </a:extLst>
          </p:cNvPr>
          <p:cNvSpPr>
            <a:spLocks noGrp="1"/>
          </p:cNvSpPr>
          <p:nvPr>
            <p:ph type="sldNum" sz="quarter" idx="12"/>
          </p:nvPr>
        </p:nvSpPr>
        <p:spPr/>
        <p:txBody>
          <a:bodyPr/>
          <a:lstStyle/>
          <a:p>
            <a:fld id="{323BD8D3-A9DD-40CB-A396-ADCE34852C74}" type="slidenum">
              <a:rPr lang="cs-CZ" smtClean="0"/>
              <a:t>44</a:t>
            </a:fld>
            <a:endParaRPr lang="cs-CZ" dirty="0"/>
          </a:p>
        </p:txBody>
      </p:sp>
    </p:spTree>
    <p:extLst>
      <p:ext uri="{BB962C8B-B14F-4D97-AF65-F5344CB8AC3E}">
        <p14:creationId xmlns:p14="http://schemas.microsoft.com/office/powerpoint/2010/main" val="863139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18B92-7663-C125-1C87-3CE2B7EABF29}"/>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7A90D498-E796-2AC6-5355-56E967A58D74}"/>
              </a:ext>
            </a:extLst>
          </p:cNvPr>
          <p:cNvSpPr>
            <a:spLocks noGrp="1"/>
          </p:cNvSpPr>
          <p:nvPr>
            <p:ph idx="1"/>
          </p:nvPr>
        </p:nvSpPr>
        <p:spPr>
          <a:xfrm>
            <a:off x="587405" y="1412340"/>
            <a:ext cx="11017189" cy="3567065"/>
          </a:xfrm>
        </p:spPr>
        <p:txBody>
          <a:bodyPr/>
          <a:lstStyle/>
          <a:p>
            <a:pPr marL="108000" indent="0" algn="ctr">
              <a:buNone/>
            </a:pPr>
            <a:r>
              <a:rPr lang="cs-CZ" sz="5400" b="1" dirty="0">
                <a:solidFill>
                  <a:schemeClr val="accent1"/>
                </a:solidFill>
                <a:latin typeface="+mn-lt"/>
              </a:rPr>
              <a:t>Podmínky zdravotní způsobilosti pro studium některých oborů vzdělání</a:t>
            </a:r>
          </a:p>
        </p:txBody>
      </p:sp>
      <p:sp>
        <p:nvSpPr>
          <p:cNvPr id="4" name="Zástupný symbol pro číslo snímku 3">
            <a:extLst>
              <a:ext uri="{FF2B5EF4-FFF2-40B4-BE49-F238E27FC236}">
                <a16:creationId xmlns:a16="http://schemas.microsoft.com/office/drawing/2014/main" id="{8DC52C9D-1668-1DAD-2EFD-01BE136C9D5C}"/>
              </a:ext>
            </a:extLst>
          </p:cNvPr>
          <p:cNvSpPr>
            <a:spLocks noGrp="1"/>
          </p:cNvSpPr>
          <p:nvPr>
            <p:ph type="sldNum" sz="quarter" idx="12"/>
          </p:nvPr>
        </p:nvSpPr>
        <p:spPr/>
        <p:txBody>
          <a:bodyPr/>
          <a:lstStyle/>
          <a:p>
            <a:fld id="{323BD8D3-A9DD-40CB-A396-ADCE34852C74}" type="slidenum">
              <a:rPr lang="cs-CZ" smtClean="0"/>
              <a:t>45</a:t>
            </a:fld>
            <a:endParaRPr lang="cs-CZ" dirty="0"/>
          </a:p>
        </p:txBody>
      </p:sp>
    </p:spTree>
    <p:extLst>
      <p:ext uri="{BB962C8B-B14F-4D97-AF65-F5344CB8AC3E}">
        <p14:creationId xmlns:p14="http://schemas.microsoft.com/office/powerpoint/2010/main" val="41206709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9E879C-5A1B-C7A3-9307-B7A42AEC47F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255A10F-9C0C-F66E-0D28-283104727A16}"/>
              </a:ext>
            </a:extLst>
          </p:cNvPr>
          <p:cNvSpPr>
            <a:spLocks noGrp="1"/>
          </p:cNvSpPr>
          <p:nvPr>
            <p:ph type="title"/>
          </p:nvPr>
        </p:nvSpPr>
        <p:spPr>
          <a:xfrm>
            <a:off x="729599" y="283780"/>
            <a:ext cx="10838170" cy="539246"/>
          </a:xfrm>
        </p:spPr>
        <p:txBody>
          <a:bodyPr>
            <a:normAutofit fontScale="90000"/>
          </a:bodyPr>
          <a:lstStyle/>
          <a:p>
            <a:r>
              <a:rPr lang="cs-CZ" sz="3200" b="1" dirty="0">
                <a:latin typeface="+mn-lt"/>
              </a:rPr>
              <a:t>Aktuální stav řešení</a:t>
            </a:r>
            <a:br>
              <a:rPr lang="cs-CZ" sz="2400" dirty="0">
                <a:latin typeface="+mn-lt"/>
              </a:rPr>
            </a:br>
            <a:endParaRPr lang="cs-CZ" dirty="0"/>
          </a:p>
        </p:txBody>
      </p:sp>
      <p:sp>
        <p:nvSpPr>
          <p:cNvPr id="3" name="Zástupný obsah 2">
            <a:extLst>
              <a:ext uri="{FF2B5EF4-FFF2-40B4-BE49-F238E27FC236}">
                <a16:creationId xmlns:a16="http://schemas.microsoft.com/office/drawing/2014/main" id="{44FAB3CD-A4E6-C60D-68DC-F4AC7E3A8742}"/>
              </a:ext>
            </a:extLst>
          </p:cNvPr>
          <p:cNvSpPr>
            <a:spLocks noGrp="1"/>
          </p:cNvSpPr>
          <p:nvPr>
            <p:ph idx="1"/>
          </p:nvPr>
        </p:nvSpPr>
        <p:spPr>
          <a:xfrm>
            <a:off x="729599" y="823026"/>
            <a:ext cx="10838170" cy="5568721"/>
          </a:xfrm>
        </p:spPr>
        <p:txBody>
          <a:bodyPr/>
          <a:lstStyle/>
          <a:p>
            <a:pPr marL="108000" indent="0">
              <a:buNone/>
            </a:pPr>
            <a:r>
              <a:rPr lang="cs-CZ" sz="2000" b="1" dirty="0">
                <a:latin typeface="+mn-lt"/>
              </a:rPr>
              <a:t>Projednání v rámci Rady pro odborné vzdělávání </a:t>
            </a:r>
            <a:r>
              <a:rPr lang="cs-CZ" sz="2000" dirty="0">
                <a:latin typeface="+mn-lt"/>
              </a:rPr>
              <a:t>(dne 16. září 2025):</a:t>
            </a:r>
          </a:p>
          <a:p>
            <a:r>
              <a:rPr lang="cs-CZ" sz="2000" dirty="0">
                <a:latin typeface="+mn-lt"/>
              </a:rPr>
              <a:t>Účast MŠMT, MZDR, SPLDD, CZESHA, AVOŠ a SUZ.</a:t>
            </a:r>
          </a:p>
          <a:p>
            <a:r>
              <a:rPr lang="cs-CZ" sz="2000" dirty="0">
                <a:latin typeface="+mn-lt"/>
              </a:rPr>
              <a:t>Předmětem bylo projednání návrhů SUZ, rozbor ze strany SPLDD.</a:t>
            </a:r>
          </a:p>
          <a:p>
            <a:r>
              <a:rPr lang="cs-CZ" sz="2000" dirty="0">
                <a:latin typeface="+mn-lt"/>
              </a:rPr>
              <a:t>Dvě roviny úprav nastavení podmínek zdravotní způsobilosti:</a:t>
            </a:r>
          </a:p>
          <a:p>
            <a:pPr marL="954900" lvl="2" indent="-342900">
              <a:buFont typeface="Courier New" panose="02070309020205020404" pitchFamily="49" charset="0"/>
              <a:buChar char="o"/>
            </a:pPr>
            <a:r>
              <a:rPr lang="cs-CZ" sz="2000" dirty="0">
                <a:latin typeface="+mn-lt"/>
              </a:rPr>
              <a:t>Nalezení shody nad nastavením zdravotní způsobilosti (MŠMT x SPLDD x MZDR).</a:t>
            </a:r>
          </a:p>
          <a:p>
            <a:pPr marL="954900" lvl="2" indent="-342900">
              <a:buFont typeface="Courier New" panose="02070309020205020404" pitchFamily="49" charset="0"/>
              <a:buChar char="o"/>
            </a:pPr>
            <a:r>
              <a:rPr lang="cs-CZ" sz="2000" dirty="0">
                <a:latin typeface="+mn-lt"/>
              </a:rPr>
              <a:t>Revize přílohy č. 2 NV 211/2005 Sb. – kategorizace onemocnění nebo zdravotních obtíží.</a:t>
            </a:r>
          </a:p>
          <a:p>
            <a:pPr marL="450900" lvl="1" indent="-342900">
              <a:buFont typeface="Symbol" panose="05050102010706020507" pitchFamily="18" charset="2"/>
              <a:buChar char="Þ"/>
            </a:pPr>
            <a:r>
              <a:rPr lang="cs-CZ" sz="2000" dirty="0">
                <a:latin typeface="+mn-lt"/>
              </a:rPr>
              <a:t>Vznik společné pracovní skupiny: koordinace MZDR.</a:t>
            </a:r>
          </a:p>
          <a:p>
            <a:pPr marL="108000" indent="0">
              <a:buNone/>
            </a:pPr>
            <a:endParaRPr lang="cs-CZ" sz="2000" dirty="0">
              <a:latin typeface="+mn-lt"/>
            </a:endParaRPr>
          </a:p>
          <a:p>
            <a:pPr marL="108000" indent="0">
              <a:buNone/>
            </a:pPr>
            <a:r>
              <a:rPr lang="cs-CZ" sz="2000" b="1" dirty="0">
                <a:latin typeface="+mn-lt"/>
              </a:rPr>
              <a:t>Novela zákona č. 372/2011 Sb., o zdravotních službách</a:t>
            </a:r>
          </a:p>
          <a:p>
            <a:r>
              <a:rPr lang="cs-CZ" sz="2000" dirty="0">
                <a:latin typeface="+mn-lt"/>
              </a:rPr>
              <a:t>S účinností od 1. ledna 2025 odpadají prohlídky před praktickým vyučování u prací v 1. kategorii.</a:t>
            </a:r>
          </a:p>
          <a:p>
            <a:r>
              <a:rPr lang="cs-CZ" sz="2000" dirty="0">
                <a:latin typeface="+mn-lt"/>
              </a:rPr>
              <a:t>Příprava společného výkladu MZDR + MŠMT.</a:t>
            </a:r>
          </a:p>
          <a:p>
            <a:pPr marL="108000" indent="0">
              <a:buNone/>
            </a:pPr>
            <a:endParaRPr lang="cs-CZ" sz="2000" dirty="0">
              <a:latin typeface="+mn-lt"/>
            </a:endParaRPr>
          </a:p>
          <a:p>
            <a:pPr marL="108000" indent="0">
              <a:buNone/>
            </a:pPr>
            <a:r>
              <a:rPr lang="cs-CZ" sz="2000" b="1" dirty="0">
                <a:latin typeface="+mn-lt"/>
              </a:rPr>
              <a:t>Stanovisko k pozbytí zdravotní způsobilosti v průběhu vzdělávání </a:t>
            </a:r>
            <a:r>
              <a:rPr lang="cs-CZ" sz="2000" dirty="0">
                <a:latin typeface="+mn-lt"/>
              </a:rPr>
              <a:t>(dlužíme)</a:t>
            </a:r>
            <a:endParaRPr lang="cs-CZ" sz="2000" b="1" dirty="0">
              <a:latin typeface="+mn-lt"/>
            </a:endParaRPr>
          </a:p>
          <a:p>
            <a:r>
              <a:rPr lang="cs-CZ" sz="2000" dirty="0">
                <a:latin typeface="+mn-lt"/>
              </a:rPr>
              <a:t>Podnět k budoucí úpravě ve školském zákoně.</a:t>
            </a:r>
          </a:p>
          <a:p>
            <a:pPr marL="108000" indent="0">
              <a:buNone/>
            </a:pPr>
            <a:endParaRPr lang="cs-CZ" sz="2000" dirty="0">
              <a:latin typeface="+mn-lt"/>
            </a:endParaRPr>
          </a:p>
        </p:txBody>
      </p:sp>
      <p:sp>
        <p:nvSpPr>
          <p:cNvPr id="4" name="Zástupný symbol pro číslo snímku 3">
            <a:extLst>
              <a:ext uri="{FF2B5EF4-FFF2-40B4-BE49-F238E27FC236}">
                <a16:creationId xmlns:a16="http://schemas.microsoft.com/office/drawing/2014/main" id="{DFEF696A-B3B7-85CE-F508-C91E7A1B9E69}"/>
              </a:ext>
            </a:extLst>
          </p:cNvPr>
          <p:cNvSpPr>
            <a:spLocks noGrp="1"/>
          </p:cNvSpPr>
          <p:nvPr>
            <p:ph type="sldNum" sz="quarter" idx="12"/>
          </p:nvPr>
        </p:nvSpPr>
        <p:spPr/>
        <p:txBody>
          <a:bodyPr/>
          <a:lstStyle/>
          <a:p>
            <a:fld id="{323BD8D3-A9DD-40CB-A396-ADCE34852C74}" type="slidenum">
              <a:rPr lang="cs-CZ" smtClean="0"/>
              <a:t>46</a:t>
            </a:fld>
            <a:endParaRPr lang="cs-CZ" dirty="0"/>
          </a:p>
        </p:txBody>
      </p:sp>
    </p:spTree>
    <p:extLst>
      <p:ext uri="{BB962C8B-B14F-4D97-AF65-F5344CB8AC3E}">
        <p14:creationId xmlns:p14="http://schemas.microsoft.com/office/powerpoint/2010/main" val="210284212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B8308-FC9D-6ADB-79FF-82655AE97292}"/>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85D1B22B-D6FF-BF73-4A00-7FA7BA651F63}"/>
              </a:ext>
            </a:extLst>
          </p:cNvPr>
          <p:cNvSpPr>
            <a:spLocks noGrp="1"/>
          </p:cNvSpPr>
          <p:nvPr>
            <p:ph idx="1"/>
          </p:nvPr>
        </p:nvSpPr>
        <p:spPr>
          <a:xfrm>
            <a:off x="587405" y="1412340"/>
            <a:ext cx="11017189" cy="3567065"/>
          </a:xfrm>
        </p:spPr>
        <p:txBody>
          <a:bodyPr/>
          <a:lstStyle/>
          <a:p>
            <a:pPr marL="108000" indent="0" algn="ctr">
              <a:buNone/>
            </a:pPr>
            <a:r>
              <a:rPr lang="cs-CZ" sz="5400" b="1" dirty="0">
                <a:solidFill>
                  <a:schemeClr val="accent1"/>
                </a:solidFill>
                <a:latin typeface="+mn-lt"/>
              </a:rPr>
              <a:t>Připravované změny v oblasti přijímacích, maturitních a závěrečných zkoušek</a:t>
            </a:r>
          </a:p>
        </p:txBody>
      </p:sp>
      <p:sp>
        <p:nvSpPr>
          <p:cNvPr id="4" name="Zástupný symbol pro číslo snímku 3">
            <a:extLst>
              <a:ext uri="{FF2B5EF4-FFF2-40B4-BE49-F238E27FC236}">
                <a16:creationId xmlns:a16="http://schemas.microsoft.com/office/drawing/2014/main" id="{FEC11385-9056-042B-0883-1CF3E6B180C2}"/>
              </a:ext>
            </a:extLst>
          </p:cNvPr>
          <p:cNvSpPr>
            <a:spLocks noGrp="1"/>
          </p:cNvSpPr>
          <p:nvPr>
            <p:ph type="sldNum" sz="quarter" idx="12"/>
          </p:nvPr>
        </p:nvSpPr>
        <p:spPr/>
        <p:txBody>
          <a:bodyPr/>
          <a:lstStyle/>
          <a:p>
            <a:fld id="{323BD8D3-A9DD-40CB-A396-ADCE34852C74}" type="slidenum">
              <a:rPr lang="cs-CZ" smtClean="0"/>
              <a:t>47</a:t>
            </a:fld>
            <a:endParaRPr lang="cs-CZ" dirty="0"/>
          </a:p>
        </p:txBody>
      </p:sp>
    </p:spTree>
    <p:extLst>
      <p:ext uri="{BB962C8B-B14F-4D97-AF65-F5344CB8AC3E}">
        <p14:creationId xmlns:p14="http://schemas.microsoft.com/office/powerpoint/2010/main" val="190846878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C6C64-23A0-8388-8B82-804310BAFF6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EA8AE29-28CA-F17F-8D67-DA7955C168DB}"/>
              </a:ext>
            </a:extLst>
          </p:cNvPr>
          <p:cNvSpPr>
            <a:spLocks noGrp="1"/>
          </p:cNvSpPr>
          <p:nvPr>
            <p:ph type="title"/>
          </p:nvPr>
        </p:nvSpPr>
        <p:spPr>
          <a:xfrm>
            <a:off x="729599" y="283780"/>
            <a:ext cx="10838170" cy="539246"/>
          </a:xfrm>
        </p:spPr>
        <p:txBody>
          <a:bodyPr>
            <a:normAutofit fontScale="90000"/>
          </a:bodyPr>
          <a:lstStyle/>
          <a:p>
            <a:r>
              <a:rPr lang="cs-CZ" sz="3200" b="1" dirty="0">
                <a:latin typeface="+mn-lt"/>
              </a:rPr>
              <a:t>Co plánujeme dalšího nad rámec legislativní změn</a:t>
            </a:r>
            <a:br>
              <a:rPr lang="cs-CZ" sz="2400" dirty="0">
                <a:latin typeface="+mn-lt"/>
              </a:rPr>
            </a:br>
            <a:endParaRPr lang="cs-CZ" dirty="0"/>
          </a:p>
        </p:txBody>
      </p:sp>
      <p:sp>
        <p:nvSpPr>
          <p:cNvPr id="3" name="Zástupný obsah 2">
            <a:extLst>
              <a:ext uri="{FF2B5EF4-FFF2-40B4-BE49-F238E27FC236}">
                <a16:creationId xmlns:a16="http://schemas.microsoft.com/office/drawing/2014/main" id="{5BA59EEF-8C73-C301-9BA0-981E11E39A57}"/>
              </a:ext>
            </a:extLst>
          </p:cNvPr>
          <p:cNvSpPr>
            <a:spLocks noGrp="1"/>
          </p:cNvSpPr>
          <p:nvPr>
            <p:ph idx="1"/>
          </p:nvPr>
        </p:nvSpPr>
        <p:spPr>
          <a:xfrm>
            <a:off x="729599" y="823026"/>
            <a:ext cx="10838170" cy="5568721"/>
          </a:xfrm>
        </p:spPr>
        <p:txBody>
          <a:bodyPr/>
          <a:lstStyle/>
          <a:p>
            <a:pPr marL="108000" indent="0">
              <a:buNone/>
            </a:pPr>
            <a:r>
              <a:rPr lang="cs-CZ" sz="1600" b="1" dirty="0">
                <a:latin typeface="+mn-lt"/>
              </a:rPr>
              <a:t>Výzva CZZV k možnosti zapojení se do pilotáží úloh </a:t>
            </a:r>
          </a:p>
          <a:p>
            <a:pPr marL="108000" indent="0">
              <a:buNone/>
            </a:pPr>
            <a:endParaRPr lang="cs-CZ" sz="1600" b="1" dirty="0">
              <a:latin typeface="+mn-lt"/>
            </a:endParaRPr>
          </a:p>
          <a:p>
            <a:pPr marL="108000" indent="0">
              <a:buNone/>
            </a:pPr>
            <a:r>
              <a:rPr lang="cs-CZ" sz="1600" b="1" dirty="0">
                <a:latin typeface="+mn-lt"/>
              </a:rPr>
              <a:t>Přijímací zkoušky</a:t>
            </a:r>
          </a:p>
          <a:p>
            <a:r>
              <a:rPr lang="cs-CZ" sz="1600" dirty="0">
                <a:latin typeface="+mn-lt"/>
              </a:rPr>
              <a:t>Pokračování projektu „Přijímačky nanečisto“ v základních školách, uskuteční se ve středu 28. ledna 2026; nově se bude PILOTOVAT ANG, NEBUDE zatím zařazen v ostrém testování; CZVV připravuje SW podporu pro vyhodnocování.</a:t>
            </a:r>
          </a:p>
          <a:p>
            <a:r>
              <a:rPr lang="cs-CZ" sz="1600" dirty="0">
                <a:latin typeface="+mn-lt"/>
              </a:rPr>
              <a:t>Nové RVP ZV =&gt; Specifikace požadavků k JPZ =&gt; tvorba ověřovacích úloh.</a:t>
            </a:r>
          </a:p>
          <a:p>
            <a:r>
              <a:rPr lang="cs-CZ" sz="1600" dirty="0">
                <a:latin typeface="+mn-lt"/>
              </a:rPr>
              <a:t>Dne 18. června 2025 se uskutečnil panel k PZ vs. téma „převrácený model JPZ“.</a:t>
            </a:r>
          </a:p>
          <a:p>
            <a:r>
              <a:rPr lang="cs-CZ" sz="1600" dirty="0">
                <a:latin typeface="+mn-lt"/>
              </a:rPr>
              <a:t>Dne 23. září 2025 se uskutečnil panel k PZ vs. uchazeči podle § 20 (</a:t>
            </a:r>
            <a:r>
              <a:rPr lang="cs-CZ" sz="1600" i="1" dirty="0">
                <a:latin typeface="+mn-lt"/>
              </a:rPr>
              <a:t>viz další snímek</a:t>
            </a:r>
            <a:r>
              <a:rPr lang="cs-CZ" sz="1600" dirty="0">
                <a:latin typeface="+mn-lt"/>
              </a:rPr>
              <a:t>).</a:t>
            </a:r>
          </a:p>
          <a:p>
            <a:pPr marL="108000" indent="0">
              <a:buNone/>
            </a:pPr>
            <a:endParaRPr lang="cs-CZ" sz="1600" dirty="0">
              <a:latin typeface="+mn-lt"/>
            </a:endParaRPr>
          </a:p>
          <a:p>
            <a:pPr marL="108000" indent="0">
              <a:buNone/>
            </a:pPr>
            <a:r>
              <a:rPr lang="cs-CZ" sz="1600" b="1" dirty="0">
                <a:latin typeface="+mn-lt"/>
              </a:rPr>
              <a:t>Maturitní zkoušky</a:t>
            </a:r>
          </a:p>
          <a:p>
            <a:r>
              <a:rPr lang="cs-CZ" sz="1600" dirty="0">
                <a:latin typeface="+mn-lt"/>
              </a:rPr>
              <a:t>Revize nastavení uzpůsobení podmínek konání maturitních zkoušek, včetně žáků podle § 20.</a:t>
            </a:r>
          </a:p>
          <a:p>
            <a:pPr marL="108000" indent="0">
              <a:buNone/>
            </a:pPr>
            <a:endParaRPr lang="cs-CZ" sz="1600" dirty="0">
              <a:latin typeface="+mn-lt"/>
            </a:endParaRPr>
          </a:p>
          <a:p>
            <a:pPr marL="108000" indent="0">
              <a:buNone/>
            </a:pPr>
            <a:r>
              <a:rPr lang="cs-CZ" sz="1600" b="1" dirty="0">
                <a:latin typeface="+mn-lt"/>
              </a:rPr>
              <a:t>Závěrečné zkoušky</a:t>
            </a:r>
          </a:p>
          <a:p>
            <a:r>
              <a:rPr lang="cs-CZ" sz="1600" dirty="0">
                <a:latin typeface="+mn-lt"/>
              </a:rPr>
              <a:t>Podnět ze strany SUZ ve věci závěrečné zkoušky v obdobě „komplexní profilové práce“.</a:t>
            </a:r>
          </a:p>
          <a:p>
            <a:r>
              <a:rPr lang="cs-CZ" sz="1600" dirty="0">
                <a:latin typeface="+mn-lt"/>
              </a:rPr>
              <a:t>Revize obsahu ZZ.</a:t>
            </a:r>
          </a:p>
          <a:p>
            <a:r>
              <a:rPr lang="cs-CZ" sz="1600" dirty="0">
                <a:latin typeface="+mn-lt"/>
              </a:rPr>
              <a:t>Závěrečné zkoušky vs. podpora z </a:t>
            </a:r>
            <a:r>
              <a:rPr lang="cs-CZ" sz="1600" dirty="0" err="1">
                <a:latin typeface="+mn-lt"/>
              </a:rPr>
              <a:t>Certisu</a:t>
            </a:r>
            <a:r>
              <a:rPr lang="cs-CZ" sz="1600" dirty="0">
                <a:latin typeface="+mn-lt"/>
              </a:rPr>
              <a:t>, sběr dat o ZZ =&gt; námět do budoucna.</a:t>
            </a:r>
          </a:p>
        </p:txBody>
      </p:sp>
      <p:sp>
        <p:nvSpPr>
          <p:cNvPr id="4" name="Zástupný symbol pro číslo snímku 3">
            <a:extLst>
              <a:ext uri="{FF2B5EF4-FFF2-40B4-BE49-F238E27FC236}">
                <a16:creationId xmlns:a16="http://schemas.microsoft.com/office/drawing/2014/main" id="{47C91F35-6B82-AC16-1BEE-E78E2A099881}"/>
              </a:ext>
            </a:extLst>
          </p:cNvPr>
          <p:cNvSpPr>
            <a:spLocks noGrp="1"/>
          </p:cNvSpPr>
          <p:nvPr>
            <p:ph type="sldNum" sz="quarter" idx="12"/>
          </p:nvPr>
        </p:nvSpPr>
        <p:spPr/>
        <p:txBody>
          <a:bodyPr/>
          <a:lstStyle/>
          <a:p>
            <a:fld id="{323BD8D3-A9DD-40CB-A396-ADCE34852C74}" type="slidenum">
              <a:rPr lang="cs-CZ" smtClean="0"/>
              <a:t>48</a:t>
            </a:fld>
            <a:endParaRPr lang="cs-CZ" dirty="0"/>
          </a:p>
        </p:txBody>
      </p:sp>
    </p:spTree>
    <p:extLst>
      <p:ext uri="{BB962C8B-B14F-4D97-AF65-F5344CB8AC3E}">
        <p14:creationId xmlns:p14="http://schemas.microsoft.com/office/powerpoint/2010/main" val="30149140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A2AD5-769A-72FD-A09E-DF75A516F08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4918BCA-AE11-2061-4BF4-73A9DBC7C45D}"/>
              </a:ext>
            </a:extLst>
          </p:cNvPr>
          <p:cNvSpPr>
            <a:spLocks noGrp="1"/>
          </p:cNvSpPr>
          <p:nvPr>
            <p:ph type="title"/>
          </p:nvPr>
        </p:nvSpPr>
        <p:spPr>
          <a:xfrm>
            <a:off x="729599" y="346156"/>
            <a:ext cx="10838169" cy="365125"/>
          </a:xfrm>
        </p:spPr>
        <p:txBody>
          <a:bodyPr>
            <a:normAutofit fontScale="90000"/>
          </a:bodyPr>
          <a:lstStyle/>
          <a:p>
            <a:r>
              <a:rPr lang="cs-CZ" sz="2400" b="1" dirty="0">
                <a:latin typeface="+mn-lt"/>
              </a:rPr>
              <a:t>Přijímací zkoušky vs. uchazeči podle § 20</a:t>
            </a:r>
            <a:br>
              <a:rPr lang="cs-CZ" sz="2400" dirty="0">
                <a:latin typeface="+mn-lt"/>
              </a:rPr>
            </a:br>
            <a:endParaRPr lang="cs-CZ" dirty="0"/>
          </a:p>
        </p:txBody>
      </p:sp>
      <p:sp>
        <p:nvSpPr>
          <p:cNvPr id="4" name="Zástupný symbol pro číslo snímku 3">
            <a:extLst>
              <a:ext uri="{FF2B5EF4-FFF2-40B4-BE49-F238E27FC236}">
                <a16:creationId xmlns:a16="http://schemas.microsoft.com/office/drawing/2014/main" id="{047FD0B6-2459-7405-78B2-B16911B8EEDE}"/>
              </a:ext>
            </a:extLst>
          </p:cNvPr>
          <p:cNvSpPr>
            <a:spLocks noGrp="1"/>
          </p:cNvSpPr>
          <p:nvPr>
            <p:ph type="sldNum" sz="quarter" idx="12"/>
          </p:nvPr>
        </p:nvSpPr>
        <p:spPr/>
        <p:txBody>
          <a:bodyPr/>
          <a:lstStyle/>
          <a:p>
            <a:fld id="{323BD8D3-A9DD-40CB-A396-ADCE34852C74}" type="slidenum">
              <a:rPr lang="cs-CZ" smtClean="0"/>
              <a:t>49</a:t>
            </a:fld>
            <a:endParaRPr lang="cs-CZ" dirty="0"/>
          </a:p>
        </p:txBody>
      </p:sp>
      <p:graphicFrame>
        <p:nvGraphicFramePr>
          <p:cNvPr id="3" name="Tabulka 2">
            <a:extLst>
              <a:ext uri="{FF2B5EF4-FFF2-40B4-BE49-F238E27FC236}">
                <a16:creationId xmlns:a16="http://schemas.microsoft.com/office/drawing/2014/main" id="{6F91B333-CD29-791A-69C2-D25A82C2EEFA}"/>
              </a:ext>
            </a:extLst>
          </p:cNvPr>
          <p:cNvGraphicFramePr>
            <a:graphicFrameLocks noGrp="1"/>
          </p:cNvGraphicFramePr>
          <p:nvPr/>
        </p:nvGraphicFramePr>
        <p:xfrm>
          <a:off x="792998" y="1074179"/>
          <a:ext cx="10838169" cy="4963138"/>
        </p:xfrm>
        <a:graphic>
          <a:graphicData uri="http://schemas.openxmlformats.org/drawingml/2006/table">
            <a:tbl>
              <a:tblPr firstRow="1" bandRow="1">
                <a:tableStyleId>{5C22544A-7EE6-4342-B048-85BDC9FD1C3A}</a:tableStyleId>
              </a:tblPr>
              <a:tblGrid>
                <a:gridCol w="2389617">
                  <a:extLst>
                    <a:ext uri="{9D8B030D-6E8A-4147-A177-3AD203B41FA5}">
                      <a16:colId xmlns:a16="http://schemas.microsoft.com/office/drawing/2014/main" val="3938336617"/>
                    </a:ext>
                  </a:extLst>
                </a:gridCol>
                <a:gridCol w="3999432">
                  <a:extLst>
                    <a:ext uri="{9D8B030D-6E8A-4147-A177-3AD203B41FA5}">
                      <a16:colId xmlns:a16="http://schemas.microsoft.com/office/drawing/2014/main" val="3307080848"/>
                    </a:ext>
                  </a:extLst>
                </a:gridCol>
                <a:gridCol w="4449120">
                  <a:extLst>
                    <a:ext uri="{9D8B030D-6E8A-4147-A177-3AD203B41FA5}">
                      <a16:colId xmlns:a16="http://schemas.microsoft.com/office/drawing/2014/main" val="1315090662"/>
                    </a:ext>
                  </a:extLst>
                </a:gridCol>
              </a:tblGrid>
              <a:tr h="800775">
                <a:tc>
                  <a:txBody>
                    <a:bodyPr/>
                    <a:lstStyle/>
                    <a:p>
                      <a:pPr algn="ctr"/>
                      <a:r>
                        <a:rPr lang="cs-CZ" sz="2400" dirty="0"/>
                        <a:t>Posuzovaný atribut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cs-CZ" sz="2400" dirty="0"/>
                        <a:t>Test z Českého jazyka </a:t>
                      </a:r>
                      <a:br>
                        <a:rPr lang="cs-CZ" sz="2400" dirty="0"/>
                      </a:br>
                      <a:r>
                        <a:rPr lang="cs-CZ" sz="2400" dirty="0"/>
                        <a:t>a literatury</a:t>
                      </a:r>
                    </a:p>
                  </a:txBody>
                  <a:tcPr anchor="ctr"/>
                </a:tc>
                <a:tc>
                  <a:txBody>
                    <a:bodyPr/>
                    <a:lstStyle/>
                    <a:p>
                      <a:pPr algn="ctr"/>
                      <a:r>
                        <a:rPr lang="cs-CZ" sz="2400" dirty="0"/>
                        <a:t>Ověřovací rozhovor</a:t>
                      </a:r>
                    </a:p>
                  </a:txBody>
                  <a:tcPr anchor="ctr"/>
                </a:tc>
                <a:extLst>
                  <a:ext uri="{0D108BD9-81ED-4DB2-BD59-A6C34878D82A}">
                    <a16:rowId xmlns:a16="http://schemas.microsoft.com/office/drawing/2014/main" val="3963165657"/>
                  </a:ext>
                </a:extLst>
              </a:tr>
              <a:tr h="550279">
                <a:tc>
                  <a:txBody>
                    <a:bodyPr/>
                    <a:lstStyle/>
                    <a:p>
                      <a:r>
                        <a:rPr lang="cs-CZ" sz="1500" b="1" dirty="0"/>
                        <a:t>Zadání a hodnocení</a:t>
                      </a:r>
                    </a:p>
                  </a:txBody>
                  <a:tcPr anchor="ct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cs-CZ" sz="1500" dirty="0"/>
                        <a:t>centrálně zadávaný a hodnocený</a:t>
                      </a:r>
                    </a:p>
                  </a:txBody>
                  <a:tcPr/>
                </a:tc>
                <a:tc>
                  <a:txBody>
                    <a:bodyPr/>
                    <a:lstStyle/>
                    <a:p>
                      <a:pPr marL="285750" indent="-285750">
                        <a:buFont typeface="Arial" panose="020B0604020202020204" pitchFamily="34" charset="0"/>
                        <a:buChar char="•"/>
                      </a:pPr>
                      <a:r>
                        <a:rPr lang="cs-CZ" sz="1500" dirty="0"/>
                        <a:t>v kompetenci ředitele školy</a:t>
                      </a:r>
                    </a:p>
                    <a:p>
                      <a:pPr marL="285750" indent="-285750">
                        <a:buFont typeface="Arial" panose="020B0604020202020204" pitchFamily="34" charset="0"/>
                        <a:buChar char="•"/>
                      </a:pPr>
                      <a:r>
                        <a:rPr lang="cs-CZ" sz="1500" dirty="0"/>
                        <a:t>doporučení jak dělat, není právně závazné</a:t>
                      </a:r>
                    </a:p>
                  </a:txBody>
                  <a:tcPr/>
                </a:tc>
                <a:extLst>
                  <a:ext uri="{0D108BD9-81ED-4DB2-BD59-A6C34878D82A}">
                    <a16:rowId xmlns:a16="http://schemas.microsoft.com/office/drawing/2014/main" val="3792955899"/>
                  </a:ext>
                </a:extLst>
              </a:tr>
              <a:tr h="1326285">
                <a:tc>
                  <a:txBody>
                    <a:bodyPr/>
                    <a:lstStyle/>
                    <a:p>
                      <a:r>
                        <a:rPr lang="cs-CZ" sz="1500" b="1" dirty="0"/>
                        <a:t>Neúspěch u zkoušky</a:t>
                      </a:r>
                    </a:p>
                  </a:txBody>
                  <a:tcPr anchor="ctr"/>
                </a:tc>
                <a:tc>
                  <a:txBody>
                    <a:bodyPr/>
                    <a:lstStyle/>
                    <a:p>
                      <a:pPr marL="285750" indent="-285750">
                        <a:buFont typeface="Arial" panose="020B0604020202020204" pitchFamily="34" charset="0"/>
                        <a:buChar char="•"/>
                      </a:pPr>
                      <a:r>
                        <a:rPr lang="cs-CZ" sz="1500" dirty="0"/>
                        <a:t>i při 0 bodech je šance se umístit „nad čarou“</a:t>
                      </a:r>
                    </a:p>
                    <a:p>
                      <a:pPr marL="285750" indent="-285750">
                        <a:buFont typeface="Arial" panose="020B0604020202020204" pitchFamily="34" charset="0"/>
                        <a:buChar char="•"/>
                      </a:pPr>
                      <a:r>
                        <a:rPr lang="cs-CZ" sz="1500" dirty="0"/>
                        <a:t>ředitel školy může a nemusí stanovit min. bodovou hranici</a:t>
                      </a:r>
                    </a:p>
                    <a:p>
                      <a:pPr marL="285750" indent="-285750">
                        <a:buFont typeface="Arial" panose="020B0604020202020204" pitchFamily="34" charset="0"/>
                        <a:buChar char="•"/>
                      </a:pPr>
                      <a:r>
                        <a:rPr lang="cs-CZ" sz="1500" dirty="0"/>
                        <a:t>novela ŠZ umožnila se do 2. kola přihlásit do maturitního oboru i v případě, že v 1. kole se uchazeč do maturitního oboru nehlásil</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cs-CZ" sz="1500" dirty="0"/>
                        <a:t>neúspěch u rozhovoru = nesplnění podmínky pro přijetí ze zákona bez ohledu na to, jak uchazeč dopadl v matematice</a:t>
                      </a:r>
                    </a:p>
                  </a:txBody>
                  <a:tcPr/>
                </a:tc>
                <a:extLst>
                  <a:ext uri="{0D108BD9-81ED-4DB2-BD59-A6C34878D82A}">
                    <a16:rowId xmlns:a16="http://schemas.microsoft.com/office/drawing/2014/main" val="156965066"/>
                  </a:ext>
                </a:extLst>
              </a:tr>
              <a:tr h="697047">
                <a:tc>
                  <a:txBody>
                    <a:bodyPr/>
                    <a:lstStyle/>
                    <a:p>
                      <a:r>
                        <a:rPr lang="cs-CZ" sz="1500" b="1" dirty="0"/>
                        <a:t>Vztah k danému oboru vzdělání</a:t>
                      </a:r>
                    </a:p>
                  </a:txBody>
                  <a:tcPr anchor="ctr"/>
                </a:tc>
                <a:tc>
                  <a:txBody>
                    <a:bodyPr/>
                    <a:lstStyle/>
                    <a:p>
                      <a:pPr marL="285750" indent="-285750">
                        <a:buFont typeface="Arial" panose="020B0604020202020204" pitchFamily="34" charset="0"/>
                        <a:buChar char="•"/>
                      </a:pPr>
                      <a:r>
                        <a:rPr lang="cs-CZ" sz="1500" dirty="0"/>
                        <a:t>není součástí testu</a:t>
                      </a:r>
                    </a:p>
                    <a:p>
                      <a:pPr marL="285750" indent="-285750">
                        <a:buFont typeface="Arial" panose="020B0604020202020204" pitchFamily="34" charset="0"/>
                        <a:buChar char="•"/>
                      </a:pPr>
                      <a:r>
                        <a:rPr lang="cs-CZ" sz="1500" dirty="0"/>
                        <a:t>(východiskem je RVP ZV)</a:t>
                      </a:r>
                    </a:p>
                    <a:p>
                      <a:pPr marL="285750" indent="-285750">
                        <a:buFont typeface="Arial" panose="020B0604020202020204" pitchFamily="34" charset="0"/>
                        <a:buChar char="•"/>
                      </a:pPr>
                      <a:endParaRPr lang="cs-CZ" sz="1500" dirty="0"/>
                    </a:p>
                  </a:txBody>
                  <a:tcPr/>
                </a:tc>
                <a:tc>
                  <a:txBody>
                    <a:bodyPr/>
                    <a:lstStyle/>
                    <a:p>
                      <a:pPr marL="285750" indent="-285750">
                        <a:buFont typeface="Arial" panose="020B0604020202020204" pitchFamily="34" charset="0"/>
                        <a:buChar char="•"/>
                      </a:pPr>
                      <a:r>
                        <a:rPr lang="cs-CZ" sz="1500" dirty="0"/>
                        <a:t>ověření znalosti nebytné k danému oboru vzdělání na úrovni zákona</a:t>
                      </a:r>
                    </a:p>
                  </a:txBody>
                  <a:tcPr/>
                </a:tc>
                <a:extLst>
                  <a:ext uri="{0D108BD9-81ED-4DB2-BD59-A6C34878D82A}">
                    <a16:rowId xmlns:a16="http://schemas.microsoft.com/office/drawing/2014/main" val="1117559564"/>
                  </a:ext>
                </a:extLst>
              </a:tr>
              <a:tr h="548844">
                <a:tc>
                  <a:txBody>
                    <a:bodyPr/>
                    <a:lstStyle/>
                    <a:p>
                      <a:r>
                        <a:rPr lang="cs-CZ" sz="1500" b="1" dirty="0"/>
                        <a:t>Redukované hodnocení</a:t>
                      </a:r>
                    </a:p>
                  </a:txBody>
                  <a:tcPr anchor="ctr"/>
                </a:tc>
                <a:tc>
                  <a:txBody>
                    <a:bodyPr/>
                    <a:lstStyle/>
                    <a:p>
                      <a:pPr marL="285750" indent="-285750">
                        <a:buFont typeface="Arial" panose="020B0604020202020204" pitchFamily="34" charset="0"/>
                        <a:buChar char="•"/>
                      </a:pPr>
                      <a:r>
                        <a:rPr lang="cs-CZ" sz="1500" dirty="0"/>
                        <a:t>pořadí uchazečů dle stejných kritérií pro všechny </a:t>
                      </a:r>
                    </a:p>
                  </a:txBody>
                  <a:tcPr/>
                </a:tc>
                <a:tc>
                  <a:txBody>
                    <a:bodyPr/>
                    <a:lstStyle/>
                    <a:p>
                      <a:pPr marL="285750" indent="-285750">
                        <a:buFont typeface="Arial" panose="020B0604020202020204" pitchFamily="34" charset="0"/>
                        <a:buChar char="•"/>
                      </a:pPr>
                      <a:r>
                        <a:rPr lang="cs-CZ" sz="1500" dirty="0"/>
                        <a:t>pořadí uchazečů na základě výsledku z matematiky a ostatních kritérií bez českého jazyka </a:t>
                      </a:r>
                    </a:p>
                  </a:txBody>
                  <a:tcPr/>
                </a:tc>
                <a:extLst>
                  <a:ext uri="{0D108BD9-81ED-4DB2-BD59-A6C34878D82A}">
                    <a16:rowId xmlns:a16="http://schemas.microsoft.com/office/drawing/2014/main" val="2304025316"/>
                  </a:ext>
                </a:extLst>
              </a:tr>
              <a:tr h="800775">
                <a:tc>
                  <a:txBody>
                    <a:bodyPr/>
                    <a:lstStyle/>
                    <a:p>
                      <a:r>
                        <a:rPr lang="cs-CZ" sz="1500" b="1" dirty="0"/>
                        <a:t>Příprava uchazeče</a:t>
                      </a:r>
                    </a:p>
                  </a:txBody>
                  <a:tcPr anchor="ctr"/>
                </a:tc>
                <a:tc>
                  <a:txBody>
                    <a:bodyPr/>
                    <a:lstStyle/>
                    <a:p>
                      <a:pPr marL="285750" indent="-285750">
                        <a:buFont typeface="Arial" panose="020B0604020202020204" pitchFamily="34" charset="0"/>
                        <a:buChar char="•"/>
                      </a:pPr>
                      <a:r>
                        <a:rPr lang="cs-CZ" sz="1500" dirty="0"/>
                        <a:t>dřívější testy z JPZ jsou veřejně dostupné na centrální úrovni – zajišťuje CZVV</a:t>
                      </a:r>
                    </a:p>
                  </a:txBody>
                  <a:tcPr/>
                </a:tc>
                <a:tc>
                  <a:txBody>
                    <a:bodyPr/>
                    <a:lstStyle/>
                    <a:p>
                      <a:pPr marL="285750" indent="-285750">
                        <a:buFont typeface="Arial" panose="020B0604020202020204" pitchFamily="34" charset="0"/>
                        <a:buChar char="•"/>
                      </a:pPr>
                      <a:r>
                        <a:rPr lang="cs-CZ" sz="1500" dirty="0"/>
                        <a:t>na centrální úrovni je k dispozici metodika</a:t>
                      </a:r>
                    </a:p>
                    <a:p>
                      <a:pPr marL="285750" indent="-285750">
                        <a:buFont typeface="Arial" panose="020B0604020202020204" pitchFamily="34" charset="0"/>
                        <a:buChar char="•"/>
                      </a:pPr>
                      <a:r>
                        <a:rPr lang="cs-CZ" sz="1500" dirty="0"/>
                        <a:t>nejsou k dispozici modelové rozhovory</a:t>
                      </a:r>
                    </a:p>
                  </a:txBody>
                  <a:tcPr/>
                </a:tc>
                <a:extLst>
                  <a:ext uri="{0D108BD9-81ED-4DB2-BD59-A6C34878D82A}">
                    <a16:rowId xmlns:a16="http://schemas.microsoft.com/office/drawing/2014/main" val="937419799"/>
                  </a:ext>
                </a:extLst>
              </a:tr>
            </a:tbl>
          </a:graphicData>
        </a:graphic>
      </p:graphicFrame>
    </p:spTree>
    <p:extLst>
      <p:ext uri="{BB962C8B-B14F-4D97-AF65-F5344CB8AC3E}">
        <p14:creationId xmlns:p14="http://schemas.microsoft.com/office/powerpoint/2010/main" val="3446505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CA2ABE-4310-CEFE-A6C4-F568DF27A393}"/>
              </a:ext>
            </a:extLst>
          </p:cNvPr>
          <p:cNvSpPr>
            <a:spLocks noGrp="1"/>
          </p:cNvSpPr>
          <p:nvPr>
            <p:ph type="title"/>
          </p:nvPr>
        </p:nvSpPr>
        <p:spPr>
          <a:xfrm>
            <a:off x="729599" y="269825"/>
            <a:ext cx="10838169" cy="622138"/>
          </a:xfrm>
        </p:spPr>
        <p:txBody>
          <a:bodyPr>
            <a:normAutofit fontScale="90000"/>
          </a:bodyPr>
          <a:lstStyle/>
          <a:p>
            <a:r>
              <a:rPr lang="cs-CZ" sz="3200" b="1" dirty="0">
                <a:latin typeface="+mn-lt"/>
              </a:rPr>
              <a:t>Zásadní změny v </a:t>
            </a:r>
            <a:r>
              <a:rPr lang="cs-CZ" sz="3200" b="1" dirty="0" err="1">
                <a:latin typeface="+mn-lt"/>
              </a:rPr>
              <a:t>dz</a:t>
            </a:r>
            <a:r>
              <a:rPr lang="cs-CZ" sz="3200" b="1" dirty="0">
                <a:latin typeface="+mn-lt"/>
              </a:rPr>
              <a:t> u středních škol</a:t>
            </a:r>
            <a:br>
              <a:rPr lang="cs-CZ" sz="2400" dirty="0">
                <a:latin typeface="+mn-lt"/>
              </a:rPr>
            </a:br>
            <a:endParaRPr lang="cs-CZ" dirty="0"/>
          </a:p>
        </p:txBody>
      </p:sp>
      <p:sp>
        <p:nvSpPr>
          <p:cNvPr id="3" name="Zástupný obsah 2">
            <a:extLst>
              <a:ext uri="{FF2B5EF4-FFF2-40B4-BE49-F238E27FC236}">
                <a16:creationId xmlns:a16="http://schemas.microsoft.com/office/drawing/2014/main" id="{41AD13BB-F7E6-816B-1EEC-3EC17444DCBA}"/>
              </a:ext>
            </a:extLst>
          </p:cNvPr>
          <p:cNvSpPr>
            <a:spLocks noGrp="1"/>
          </p:cNvSpPr>
          <p:nvPr>
            <p:ph idx="1"/>
          </p:nvPr>
        </p:nvSpPr>
        <p:spPr>
          <a:xfrm>
            <a:off x="729599" y="891963"/>
            <a:ext cx="10515600" cy="5385143"/>
          </a:xfrm>
        </p:spPr>
        <p:txBody>
          <a:bodyPr>
            <a:normAutofit lnSpcReduction="10000"/>
          </a:bodyPr>
          <a:lstStyle/>
          <a:p>
            <a:pPr marL="108000" indent="0" algn="just">
              <a:buNone/>
            </a:pPr>
            <a:r>
              <a:rPr lang="cs-CZ" sz="2000" kern="100" dirty="0">
                <a:latin typeface="Calibri" panose="020F0502020204030204" pitchFamily="34" charset="0"/>
                <a:ea typeface="Calibri" panose="020F0502020204030204" pitchFamily="34" charset="0"/>
                <a:cs typeface="Calibri" panose="020F0502020204030204" pitchFamily="34" charset="0"/>
              </a:rPr>
              <a:t>kapitola </a:t>
            </a:r>
            <a:r>
              <a:rPr lang="cs-CZ" sz="2000" b="1" kern="100" dirty="0">
                <a:latin typeface="Calibri" panose="020F0502020204030204" pitchFamily="34" charset="0"/>
                <a:ea typeface="Calibri" panose="020F0502020204030204" pitchFamily="34" charset="0"/>
                <a:cs typeface="Calibri" panose="020F0502020204030204" pitchFamily="34" charset="0"/>
              </a:rPr>
              <a:t>I. Strategie dalšího rozvoje sítě škol a školských zařízení </a:t>
            </a:r>
            <a:r>
              <a:rPr lang="cs-CZ" sz="2000" kern="100" dirty="0">
                <a:latin typeface="Calibri" panose="020F0502020204030204" pitchFamily="34" charset="0"/>
                <a:ea typeface="Calibri" panose="020F0502020204030204" pitchFamily="34" charset="0"/>
                <a:cs typeface="Calibri" panose="020F0502020204030204" pitchFamily="34" charset="0"/>
              </a:rPr>
              <a:t>(str. 130 a dále)</a:t>
            </a:r>
            <a:endParaRPr lang="cs-CZ" sz="2000" b="1" kern="100" dirty="0">
              <a:latin typeface="Calibri" panose="020F0502020204030204" pitchFamily="34" charset="0"/>
              <a:ea typeface="Calibri" panose="020F0502020204030204" pitchFamily="34" charset="0"/>
              <a:cs typeface="Calibri" panose="020F0502020204030204" pitchFamily="34" charset="0"/>
            </a:endParaRPr>
          </a:p>
          <a:p>
            <a:pPr algn="just"/>
            <a:r>
              <a:rPr lang="cs-CZ" sz="2000" b="1" kern="100" dirty="0">
                <a:latin typeface="Calibri" panose="020F0502020204030204" pitchFamily="34" charset="0"/>
                <a:ea typeface="Calibri" panose="020F0502020204030204" pitchFamily="34" charset="0"/>
                <a:cs typeface="Calibri" panose="020F0502020204030204" pitchFamily="34" charset="0"/>
              </a:rPr>
              <a:t>Změna u LYCEÍ:</a:t>
            </a:r>
          </a:p>
          <a:p>
            <a:pPr lvl="1" algn="just"/>
            <a:r>
              <a:rPr lang="cs-CZ" sz="1600" b="0" i="0" u="none" strike="noStrike" baseline="0" dirty="0">
                <a:solidFill>
                  <a:srgbClr val="000000"/>
                </a:solidFill>
                <a:latin typeface="Calibri" panose="020F0502020204030204" pitchFamily="34" charset="0"/>
              </a:rPr>
              <a:t>Obory vzdělání pro žáky se speciálními vzdělávacími potřebami nebo obory čtyřletého gymnázia, </a:t>
            </a:r>
            <a:r>
              <a:rPr lang="cs-CZ" sz="1600" b="1" i="0" u="none" strike="noStrike" baseline="0" dirty="0">
                <a:solidFill>
                  <a:srgbClr val="000000"/>
                </a:solidFill>
                <a:latin typeface="Calibri" panose="020F0502020204030204" pitchFamily="34" charset="0"/>
              </a:rPr>
              <a:t>resp. lycea mohou být do rejstříku škol a školských zařízení zapisovány a jejich kapacity navyšovány v návaznosti na demografický vývoj, naplněnost </a:t>
            </a:r>
            <a:br>
              <a:rPr lang="cs-CZ" sz="1600" b="1" i="0" u="none" strike="noStrike" baseline="0" dirty="0">
                <a:solidFill>
                  <a:srgbClr val="000000"/>
                </a:solidFill>
                <a:latin typeface="Calibri" panose="020F0502020204030204" pitchFamily="34" charset="0"/>
              </a:rPr>
            </a:br>
            <a:r>
              <a:rPr lang="cs-CZ" sz="1600" b="1" i="0" u="none" strike="noStrike" baseline="0" dirty="0">
                <a:solidFill>
                  <a:srgbClr val="000000"/>
                </a:solidFill>
                <a:latin typeface="Calibri" panose="020F0502020204030204" pitchFamily="34" charset="0"/>
              </a:rPr>
              <a:t>a dostupnost stávajících oborových kapacit</a:t>
            </a:r>
            <a:r>
              <a:rPr lang="cs-CZ" sz="1600" b="0" i="0" u="none" strike="noStrike" baseline="0" dirty="0">
                <a:solidFill>
                  <a:srgbClr val="000000"/>
                </a:solidFill>
                <a:latin typeface="Calibri" panose="020F0502020204030204" pitchFamily="34" charset="0"/>
              </a:rPr>
              <a:t> (bod 3.2 a)). </a:t>
            </a:r>
          </a:p>
          <a:p>
            <a:pPr lvl="1" algn="just"/>
            <a:endParaRPr lang="cs-CZ" sz="2000" b="1" kern="100" dirty="0">
              <a:latin typeface="Calibri" panose="020F0502020204030204" pitchFamily="34" charset="0"/>
              <a:ea typeface="Calibri" panose="020F0502020204030204" pitchFamily="34" charset="0"/>
              <a:cs typeface="Calibri" panose="020F0502020204030204" pitchFamily="34" charset="0"/>
            </a:endParaRPr>
          </a:p>
          <a:p>
            <a:pPr algn="just"/>
            <a:r>
              <a:rPr lang="cs-CZ" sz="2000" b="1" kern="100" dirty="0">
                <a:latin typeface="Calibri" panose="020F0502020204030204" pitchFamily="34" charset="0"/>
                <a:ea typeface="Calibri" panose="020F0502020204030204" pitchFamily="34" charset="0"/>
                <a:cs typeface="Calibri" panose="020F0502020204030204" pitchFamily="34" charset="0"/>
              </a:rPr>
              <a:t>Změna principů reciprocity u oborů vzdělání s maturitní zkouškou:</a:t>
            </a:r>
          </a:p>
          <a:p>
            <a:pPr marL="108000" indent="0" algn="just">
              <a:buNone/>
            </a:pPr>
            <a:r>
              <a:rPr lang="cs-CZ" sz="1600" b="0" i="0" u="none" strike="noStrike" baseline="0" dirty="0">
                <a:solidFill>
                  <a:srgbClr val="000000"/>
                </a:solidFill>
                <a:latin typeface="Calibri" panose="020F0502020204030204" pitchFamily="34" charset="0"/>
              </a:rPr>
              <a:t>Na základě analýzy provedené příslušným krajským úřadem v dlouhodobých záměrech vzdělávání a rozvoje vzdělávací soustavy jednotlivých krajů, která bude obsahovat zhodnocení regionálních potřeb trhu práce a míru nezaměstnanosti </a:t>
            </a:r>
            <a:br>
              <a:rPr lang="cs-CZ" sz="1600" b="0" i="0" u="none" strike="noStrike" baseline="0" dirty="0">
                <a:solidFill>
                  <a:srgbClr val="000000"/>
                </a:solidFill>
                <a:latin typeface="Calibri" panose="020F0502020204030204" pitchFamily="34" charset="0"/>
              </a:rPr>
            </a:br>
            <a:r>
              <a:rPr lang="cs-CZ" sz="1600" b="0" i="0" u="none" strike="noStrike" baseline="0" dirty="0">
                <a:solidFill>
                  <a:srgbClr val="000000"/>
                </a:solidFill>
                <a:latin typeface="Calibri" panose="020F0502020204030204" pitchFamily="34" charset="0"/>
              </a:rPr>
              <a:t>a uplatnitelnosti absolventů na trhu práce v daném kraji (například využitím údajů od zástupců zaměstnavatelů a úřadů práce), mohou být v dlouhodobých záměrech krajů uvedeny obory vzdělání s maturitní zkouškou (kat. M, L0), pro které se při zápisu do rejstříku škol a školských zařízení </a:t>
            </a:r>
            <a:r>
              <a:rPr lang="cs-CZ" sz="1600" b="1" i="0" u="none" strike="noStrike" baseline="0" dirty="0">
                <a:solidFill>
                  <a:srgbClr val="000000"/>
                </a:solidFill>
                <a:latin typeface="Calibri" panose="020F0502020204030204" pitchFamily="34" charset="0"/>
              </a:rPr>
              <a:t>neuplatní požadavek, aby nově zařazený nebo kapacitně posílený obor vzdělání nahrazoval ve stejné kapacitě jiný aktivní obor vzdělání s maturitní zkouškou</a:t>
            </a:r>
            <a:r>
              <a:rPr lang="cs-CZ" sz="1600" b="0" i="0" u="none" strike="noStrike" baseline="0" dirty="0">
                <a:solidFill>
                  <a:srgbClr val="000000"/>
                </a:solidFill>
                <a:latin typeface="Calibri" panose="020F0502020204030204" pitchFamily="34" charset="0"/>
              </a:rPr>
              <a:t>. V případě hl. m. Prahy je možné posuzovat potřeby trhu práce, míru nezaměstnanosti a uplatnitelnost absolventů s ohledem na širší (metropolitní) oblast. </a:t>
            </a:r>
          </a:p>
          <a:p>
            <a:pPr marL="108000" indent="0" algn="just">
              <a:buNone/>
            </a:pPr>
            <a:r>
              <a:rPr lang="cs-CZ" sz="1600" b="1" dirty="0">
                <a:solidFill>
                  <a:srgbClr val="000000"/>
                </a:solidFill>
                <a:latin typeface="Calibri" panose="020F0502020204030204" pitchFamily="34" charset="0"/>
              </a:rPr>
              <a:t>T</a:t>
            </a:r>
            <a:r>
              <a:rPr lang="cs-CZ" sz="1600" b="1" i="0" u="none" strike="noStrike" baseline="0" dirty="0">
                <a:solidFill>
                  <a:srgbClr val="000000"/>
                </a:solidFill>
                <a:latin typeface="Calibri" panose="020F0502020204030204" pitchFamily="34" charset="0"/>
              </a:rPr>
              <a:t>ěmito obory vzdělání mohou být obory vzdělání technického, přírodovědného, sociálního, zdravotního zaměření </a:t>
            </a:r>
            <a:r>
              <a:rPr lang="cs-CZ" sz="1600" b="0" i="0" u="none" strike="noStrike" baseline="0" dirty="0">
                <a:solidFill>
                  <a:srgbClr val="000000"/>
                </a:solidFill>
                <a:latin typeface="Calibri" panose="020F0502020204030204" pitchFamily="34" charset="0"/>
              </a:rPr>
              <a:t>(M, L0) uvedené v nařízení vlády č. 211/2010 Sb. jako skupiny oborů č. 16, 18, 21, 23, 26, 28, 34, 36, 37, 41, 53 a 75, kde nově může být v souvislosti s nárůstem demografické křivky 15letých v kraji zařazen nebo kapacitně posílen příslušný obor vzdělání, pokud bude odpovídat předpokládaným dlouhodobým potřebám trhu práce v kraji a předpokladům pro kvalitní výuku ve škole (bod 3.2c)).</a:t>
            </a:r>
            <a:endParaRPr lang="cs-CZ" sz="1600" dirty="0">
              <a:latin typeface="+mn-lt"/>
            </a:endParaRPr>
          </a:p>
          <a:p>
            <a:endParaRPr lang="cs-CZ" sz="4400" dirty="0">
              <a:latin typeface="+mn-lt"/>
            </a:endParaRPr>
          </a:p>
        </p:txBody>
      </p:sp>
      <p:sp>
        <p:nvSpPr>
          <p:cNvPr id="4" name="Zástupný symbol pro číslo snímku 3">
            <a:extLst>
              <a:ext uri="{FF2B5EF4-FFF2-40B4-BE49-F238E27FC236}">
                <a16:creationId xmlns:a16="http://schemas.microsoft.com/office/drawing/2014/main" id="{1191441C-37F4-B8E0-15F2-0BBAC0B58E75}"/>
              </a:ext>
            </a:extLst>
          </p:cNvPr>
          <p:cNvSpPr>
            <a:spLocks noGrp="1"/>
          </p:cNvSpPr>
          <p:nvPr>
            <p:ph type="sldNum" sz="quarter" idx="12"/>
          </p:nvPr>
        </p:nvSpPr>
        <p:spPr/>
        <p:txBody>
          <a:bodyPr/>
          <a:lstStyle/>
          <a:p>
            <a:fld id="{323BD8D3-A9DD-40CB-A396-ADCE34852C74}" type="slidenum">
              <a:rPr lang="cs-CZ" smtClean="0"/>
              <a:t>5</a:t>
            </a:fld>
            <a:endParaRPr lang="cs-CZ" dirty="0"/>
          </a:p>
        </p:txBody>
      </p:sp>
    </p:spTree>
    <p:extLst>
      <p:ext uri="{BB962C8B-B14F-4D97-AF65-F5344CB8AC3E}">
        <p14:creationId xmlns:p14="http://schemas.microsoft.com/office/powerpoint/2010/main" val="22277889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2F97DE-FE68-630A-0632-D5EC0755D11C}"/>
              </a:ext>
            </a:extLst>
          </p:cNvPr>
          <p:cNvSpPr>
            <a:spLocks noGrp="1"/>
          </p:cNvSpPr>
          <p:nvPr>
            <p:ph idx="1"/>
          </p:nvPr>
        </p:nvSpPr>
        <p:spPr>
          <a:xfrm>
            <a:off x="729599" y="1068123"/>
            <a:ext cx="10838170" cy="5214796"/>
          </a:xfrm>
        </p:spPr>
        <p:txBody>
          <a:bodyPr vert="horz" lIns="0" tIns="0" rIns="0" bIns="0" rtlCol="0" anchor="t">
            <a:normAutofit/>
          </a:bodyPr>
          <a:lstStyle/>
          <a:p>
            <a:pPr marL="108000" indent="0">
              <a:buNone/>
            </a:pPr>
            <a:r>
              <a:rPr lang="cs-CZ" sz="2400" b="1" dirty="0">
                <a:latin typeface="+mn-lt"/>
              </a:rPr>
              <a:t>Připravujeme návrh vyhlášky o nakládání s nebezpečnými chemickými látkami a směsmi, prachy a biologickými činiteli ve školách a školských zařízeních</a:t>
            </a:r>
          </a:p>
          <a:p>
            <a:r>
              <a:rPr lang="cs-CZ" sz="2400" dirty="0">
                <a:latin typeface="+mn-lt"/>
                <a:ea typeface="Calibri Light"/>
                <a:cs typeface="Calibri Light"/>
              </a:rPr>
              <a:t>Má dopady do ZŠ, GYM, SOŠ, včetně zájmového vzdělávání.</a:t>
            </a:r>
          </a:p>
          <a:p>
            <a:r>
              <a:rPr lang="cs-CZ" sz="2400" dirty="0">
                <a:latin typeface="+mn-lt"/>
                <a:ea typeface="Calibri Light"/>
                <a:cs typeface="Calibri Light"/>
              </a:rPr>
              <a:t>Proběhlo meziresortní připomínkové řízení (MPŘ).</a:t>
            </a:r>
          </a:p>
          <a:p>
            <a:r>
              <a:rPr lang="cs-CZ" sz="2400" dirty="0">
                <a:latin typeface="+mn-lt"/>
                <a:ea typeface="Calibri Light"/>
                <a:cs typeface="Calibri Light"/>
              </a:rPr>
              <a:t>Proběhlo vypořádání MPŘ se všemi připomínkovými místy s výjimkou MZDR, kde máme zatím rozpor.</a:t>
            </a:r>
          </a:p>
          <a:p>
            <a:pPr marL="431800" lvl="2" indent="0">
              <a:buNone/>
            </a:pPr>
            <a:endParaRPr lang="cs-CZ" dirty="0">
              <a:latin typeface="+mn-lt"/>
              <a:ea typeface="Calibri Light"/>
              <a:cs typeface="Calibri Light"/>
            </a:endParaRPr>
          </a:p>
          <a:p>
            <a:pPr marL="431800" lvl="2" indent="0">
              <a:buNone/>
            </a:pPr>
            <a:endParaRPr lang="cs-CZ" sz="1800" b="1" i="1" cap="all" dirty="0">
              <a:solidFill>
                <a:srgbClr val="428D96"/>
              </a:solidFill>
              <a:latin typeface="Calibri"/>
              <a:ea typeface="Calibri"/>
              <a:cs typeface="Calibri"/>
            </a:endParaRPr>
          </a:p>
        </p:txBody>
      </p:sp>
      <p:sp>
        <p:nvSpPr>
          <p:cNvPr id="4" name="Slide Number Placeholder 3">
            <a:extLst>
              <a:ext uri="{FF2B5EF4-FFF2-40B4-BE49-F238E27FC236}">
                <a16:creationId xmlns:a16="http://schemas.microsoft.com/office/drawing/2014/main" id="{5D08BFE9-3D3B-305A-4468-FC6D9F907655}"/>
              </a:ext>
            </a:extLst>
          </p:cNvPr>
          <p:cNvSpPr>
            <a:spLocks noGrp="1"/>
          </p:cNvSpPr>
          <p:nvPr>
            <p:ph type="sldNum" sz="quarter" idx="12"/>
          </p:nvPr>
        </p:nvSpPr>
        <p:spPr/>
        <p:txBody>
          <a:bodyPr/>
          <a:lstStyle/>
          <a:p>
            <a:fld id="{5EB70F08-41D3-4C49-9139-1BF5B9A15634}" type="slidenum">
              <a:rPr lang="cs-CZ" smtClean="0"/>
              <a:t>50</a:t>
            </a:fld>
            <a:endParaRPr lang="cs-CZ"/>
          </a:p>
        </p:txBody>
      </p:sp>
      <p:sp>
        <p:nvSpPr>
          <p:cNvPr id="2" name="Nadpis 1">
            <a:extLst>
              <a:ext uri="{FF2B5EF4-FFF2-40B4-BE49-F238E27FC236}">
                <a16:creationId xmlns:a16="http://schemas.microsoft.com/office/drawing/2014/main" id="{F795D837-2B9B-2AA2-C658-828772ADA64B}"/>
              </a:ext>
            </a:extLst>
          </p:cNvPr>
          <p:cNvSpPr>
            <a:spLocks noGrp="1"/>
          </p:cNvSpPr>
          <p:nvPr>
            <p:ph type="title"/>
          </p:nvPr>
        </p:nvSpPr>
        <p:spPr>
          <a:xfrm>
            <a:off x="729599" y="283780"/>
            <a:ext cx="10838170" cy="539246"/>
          </a:xfrm>
        </p:spPr>
        <p:txBody>
          <a:bodyPr>
            <a:normAutofit fontScale="90000"/>
          </a:bodyPr>
          <a:lstStyle/>
          <a:p>
            <a:r>
              <a:rPr lang="cs-CZ" sz="3200" b="1" dirty="0">
                <a:latin typeface="+mn-lt"/>
              </a:rPr>
              <a:t>Další aktuality</a:t>
            </a:r>
            <a:br>
              <a:rPr lang="cs-CZ" sz="2400" dirty="0">
                <a:latin typeface="+mn-lt"/>
              </a:rPr>
            </a:br>
            <a:endParaRPr lang="cs-CZ" dirty="0"/>
          </a:p>
        </p:txBody>
      </p:sp>
    </p:spTree>
    <p:extLst>
      <p:ext uri="{BB962C8B-B14F-4D97-AF65-F5344CB8AC3E}">
        <p14:creationId xmlns:p14="http://schemas.microsoft.com/office/powerpoint/2010/main" val="239459685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72704-BEA9-AA7C-4ED0-25E574554F6C}"/>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568D0EEC-48FF-A6F7-C7C0-A255B699A7CF}"/>
              </a:ext>
            </a:extLst>
          </p:cNvPr>
          <p:cNvSpPr>
            <a:spLocks noGrp="1"/>
          </p:cNvSpPr>
          <p:nvPr>
            <p:ph idx="1"/>
          </p:nvPr>
        </p:nvSpPr>
        <p:spPr>
          <a:xfrm>
            <a:off x="587405" y="1412340"/>
            <a:ext cx="11017189" cy="3567065"/>
          </a:xfrm>
        </p:spPr>
        <p:txBody>
          <a:bodyPr/>
          <a:lstStyle/>
          <a:p>
            <a:pPr marL="108000" indent="0" algn="ctr">
              <a:buNone/>
            </a:pPr>
            <a:r>
              <a:rPr lang="cs-CZ" sz="5400" b="1" dirty="0">
                <a:solidFill>
                  <a:schemeClr val="accent1"/>
                </a:solidFill>
                <a:latin typeface="+mn-lt"/>
              </a:rPr>
              <a:t>Návrh zákona o registru žáků, studentů a pedagogických pracovníků</a:t>
            </a:r>
          </a:p>
        </p:txBody>
      </p:sp>
      <p:sp>
        <p:nvSpPr>
          <p:cNvPr id="4" name="Zástupný symbol pro číslo snímku 3">
            <a:extLst>
              <a:ext uri="{FF2B5EF4-FFF2-40B4-BE49-F238E27FC236}">
                <a16:creationId xmlns:a16="http://schemas.microsoft.com/office/drawing/2014/main" id="{96E6D5B0-1072-05EF-A5AF-CFCBF08FDD54}"/>
              </a:ext>
            </a:extLst>
          </p:cNvPr>
          <p:cNvSpPr>
            <a:spLocks noGrp="1"/>
          </p:cNvSpPr>
          <p:nvPr>
            <p:ph type="sldNum" sz="quarter" idx="12"/>
          </p:nvPr>
        </p:nvSpPr>
        <p:spPr/>
        <p:txBody>
          <a:bodyPr/>
          <a:lstStyle/>
          <a:p>
            <a:fld id="{323BD8D3-A9DD-40CB-A396-ADCE34852C74}" type="slidenum">
              <a:rPr lang="cs-CZ" smtClean="0"/>
              <a:t>51</a:t>
            </a:fld>
            <a:endParaRPr lang="cs-CZ" dirty="0"/>
          </a:p>
        </p:txBody>
      </p:sp>
    </p:spTree>
    <p:extLst>
      <p:ext uri="{BB962C8B-B14F-4D97-AF65-F5344CB8AC3E}">
        <p14:creationId xmlns:p14="http://schemas.microsoft.com/office/powerpoint/2010/main" val="308278213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538D9-BF43-8EEE-F37F-7DB90BFA843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E4E4FEEF-BF40-D463-5CDB-2B005FC0D017}"/>
              </a:ext>
            </a:extLst>
          </p:cNvPr>
          <p:cNvSpPr>
            <a:spLocks noGrp="1"/>
          </p:cNvSpPr>
          <p:nvPr>
            <p:ph type="title"/>
          </p:nvPr>
        </p:nvSpPr>
        <p:spPr>
          <a:xfrm>
            <a:off x="729599" y="374314"/>
            <a:ext cx="10838170" cy="539246"/>
          </a:xfrm>
        </p:spPr>
        <p:txBody>
          <a:bodyPr>
            <a:normAutofit fontScale="90000"/>
          </a:bodyPr>
          <a:lstStyle/>
          <a:p>
            <a:r>
              <a:rPr lang="cs-CZ" sz="3200" b="1" dirty="0">
                <a:latin typeface="+mn-lt"/>
              </a:rPr>
              <a:t>Aktuální stav</a:t>
            </a:r>
            <a:br>
              <a:rPr lang="cs-CZ" sz="2400" dirty="0">
                <a:latin typeface="+mn-lt"/>
              </a:rPr>
            </a:br>
            <a:endParaRPr lang="cs-CZ" dirty="0"/>
          </a:p>
        </p:txBody>
      </p:sp>
      <p:sp>
        <p:nvSpPr>
          <p:cNvPr id="3" name="Zástupný obsah 2">
            <a:extLst>
              <a:ext uri="{FF2B5EF4-FFF2-40B4-BE49-F238E27FC236}">
                <a16:creationId xmlns:a16="http://schemas.microsoft.com/office/drawing/2014/main" id="{7404B129-88A1-9B67-AE1C-2A195094953F}"/>
              </a:ext>
            </a:extLst>
          </p:cNvPr>
          <p:cNvSpPr>
            <a:spLocks noGrp="1"/>
          </p:cNvSpPr>
          <p:nvPr>
            <p:ph idx="1"/>
          </p:nvPr>
        </p:nvSpPr>
        <p:spPr>
          <a:xfrm>
            <a:off x="729599" y="1213164"/>
            <a:ext cx="10838170" cy="5178583"/>
          </a:xfrm>
        </p:spPr>
        <p:txBody>
          <a:bodyPr/>
          <a:lstStyle/>
          <a:p>
            <a:r>
              <a:rPr lang="cs-CZ" sz="2400" dirty="0">
                <a:latin typeface="+mn-lt"/>
              </a:rPr>
              <a:t>Na konci června 2025 byl návrh zákona odeslán Legislativní radě vlády (LRV), během prázdnin byl projednáván na dvou pracovních radách a na začátku září proběhlo jednání LRV.</a:t>
            </a:r>
          </a:p>
          <a:p>
            <a:pPr marL="108000" indent="0">
              <a:buNone/>
            </a:pPr>
            <a:endParaRPr lang="cs-CZ" sz="2400" dirty="0">
              <a:latin typeface="+mn-lt"/>
            </a:endParaRPr>
          </a:p>
          <a:p>
            <a:r>
              <a:rPr lang="cs-CZ" sz="2400" dirty="0">
                <a:latin typeface="+mn-lt"/>
              </a:rPr>
              <a:t>Na přelomu srpna/září 2025 se uskutečnilo jednání zástupců MŠMT/Sekce V a CZESHA.</a:t>
            </a:r>
          </a:p>
          <a:p>
            <a:pPr marL="108000" indent="0">
              <a:buNone/>
            </a:pPr>
            <a:endParaRPr lang="cs-CZ" sz="2400" dirty="0">
              <a:latin typeface="+mn-lt"/>
            </a:endParaRPr>
          </a:p>
          <a:p>
            <a:r>
              <a:rPr lang="cs-CZ" sz="2400" dirty="0">
                <a:latin typeface="+mn-lt"/>
              </a:rPr>
              <a:t>Nyní jsme ve fázi, kdy se připravuje stanovisko LRV.</a:t>
            </a:r>
          </a:p>
          <a:p>
            <a:endParaRPr lang="cs-CZ" sz="2400" dirty="0">
              <a:latin typeface="+mn-lt"/>
            </a:endParaRPr>
          </a:p>
          <a:p>
            <a:r>
              <a:rPr lang="cs-CZ" sz="2400" dirty="0">
                <a:latin typeface="+mn-lt"/>
              </a:rPr>
              <a:t>Po 3. a 4. říjnu 2025 bude záležet tom, zda si nová vláda zákon osvojí.</a:t>
            </a:r>
          </a:p>
          <a:p>
            <a:endParaRPr lang="cs-CZ" sz="2400" dirty="0">
              <a:latin typeface="+mn-lt"/>
            </a:endParaRPr>
          </a:p>
        </p:txBody>
      </p:sp>
      <p:sp>
        <p:nvSpPr>
          <p:cNvPr id="4" name="Zástupný symbol pro číslo snímku 3">
            <a:extLst>
              <a:ext uri="{FF2B5EF4-FFF2-40B4-BE49-F238E27FC236}">
                <a16:creationId xmlns:a16="http://schemas.microsoft.com/office/drawing/2014/main" id="{56D67CD2-9C98-3E59-7FCE-84A34EB931E3}"/>
              </a:ext>
            </a:extLst>
          </p:cNvPr>
          <p:cNvSpPr>
            <a:spLocks noGrp="1"/>
          </p:cNvSpPr>
          <p:nvPr>
            <p:ph type="sldNum" sz="quarter" idx="12"/>
          </p:nvPr>
        </p:nvSpPr>
        <p:spPr/>
        <p:txBody>
          <a:bodyPr/>
          <a:lstStyle/>
          <a:p>
            <a:fld id="{323BD8D3-A9DD-40CB-A396-ADCE34852C74}" type="slidenum">
              <a:rPr lang="cs-CZ" smtClean="0"/>
              <a:t>52</a:t>
            </a:fld>
            <a:endParaRPr lang="cs-CZ" dirty="0"/>
          </a:p>
        </p:txBody>
      </p:sp>
    </p:spTree>
    <p:extLst>
      <p:ext uri="{BB962C8B-B14F-4D97-AF65-F5344CB8AC3E}">
        <p14:creationId xmlns:p14="http://schemas.microsoft.com/office/powerpoint/2010/main" val="46729441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BB25EC4-2225-4B1B-B70F-49FD082399FF}"/>
              </a:ext>
            </a:extLst>
          </p:cNvPr>
          <p:cNvSpPr txBox="1">
            <a:spLocks/>
          </p:cNvSpPr>
          <p:nvPr/>
        </p:nvSpPr>
        <p:spPr>
          <a:xfrm>
            <a:off x="276225" y="2488575"/>
            <a:ext cx="11620500" cy="852488"/>
          </a:xfrm>
          <a:prstGeom prst="rect">
            <a:avLst/>
          </a:prstGeom>
        </p:spPr>
        <p:txBody>
          <a:bodyPr>
            <a:normAutofit/>
          </a:bodyPr>
          <a:lstStyle>
            <a:lvl1pPr algn="l" defTabSz="914400" rtl="0" eaLnBrk="1" latinLnBrk="0" hangingPunct="1">
              <a:lnSpc>
                <a:spcPct val="90000"/>
              </a:lnSpc>
              <a:spcBef>
                <a:spcPct val="0"/>
              </a:spcBef>
              <a:buNone/>
              <a:defRPr sz="2100" kern="1200" cap="all" baseline="0">
                <a:solidFill>
                  <a:srgbClr val="428D96"/>
                </a:solidFill>
                <a:latin typeface="Calibri" panose="020F0502020204030204" pitchFamily="34" charset="0"/>
                <a:ea typeface="+mj-ea"/>
                <a:cs typeface="+mj-cs"/>
              </a:defRPr>
            </a:lvl1pPr>
          </a:lstStyle>
          <a:p>
            <a:pPr algn="ctr"/>
            <a:r>
              <a:rPr lang="cs-CZ" sz="4000" cap="small" dirty="0">
                <a:solidFill>
                  <a:schemeClr val="bg1"/>
                </a:solidFill>
              </a:rPr>
              <a:t>Děkujeme vám za pozornost</a:t>
            </a:r>
          </a:p>
        </p:txBody>
      </p:sp>
      <p:sp>
        <p:nvSpPr>
          <p:cNvPr id="3" name="Zástupný symbol pro obsah 2">
            <a:extLst>
              <a:ext uri="{FF2B5EF4-FFF2-40B4-BE49-F238E27FC236}">
                <a16:creationId xmlns:a16="http://schemas.microsoft.com/office/drawing/2014/main" id="{B122202F-EEE8-4954-9F16-9A0A24DCD134}"/>
              </a:ext>
            </a:extLst>
          </p:cNvPr>
          <p:cNvSpPr txBox="1">
            <a:spLocks/>
          </p:cNvSpPr>
          <p:nvPr/>
        </p:nvSpPr>
        <p:spPr>
          <a:xfrm>
            <a:off x="2912512" y="3659415"/>
            <a:ext cx="6395261" cy="1376609"/>
          </a:xfrm>
          <a:prstGeom prst="rect">
            <a:avLst/>
          </a:prstGeom>
        </p:spPr>
        <p:txBody>
          <a:bodyPr>
            <a:normAutofit/>
          </a:bodyPr>
          <a:lstStyle>
            <a:lvl1pPr marL="324000" indent="-216000" algn="l" defTabSz="914400" rtl="0" eaLnBrk="1" latinLnBrk="0" hangingPunct="1">
              <a:lnSpc>
                <a:spcPct val="100000"/>
              </a:lnSpc>
              <a:spcBef>
                <a:spcPts val="0"/>
              </a:spcBef>
              <a:spcAft>
                <a:spcPts val="80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1pPr>
            <a:lvl2pPr marL="324000" indent="-216000" algn="l" defTabSz="914400" rtl="0" eaLnBrk="1" latinLnBrk="0" hangingPunct="1">
              <a:lnSpc>
                <a:spcPct val="100000"/>
              </a:lnSpc>
              <a:spcBef>
                <a:spcPts val="0"/>
              </a:spcBef>
              <a:spcAft>
                <a:spcPts val="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2pPr>
            <a:lvl3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3pPr>
            <a:lvl4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4pPr>
            <a:lvl5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8000" indent="0" algn="ctr">
              <a:buNone/>
            </a:pPr>
            <a:r>
              <a:rPr lang="cs-CZ" sz="2500" dirty="0">
                <a:solidFill>
                  <a:schemeClr val="bg1"/>
                </a:solidFill>
              </a:rPr>
              <a:t>Tým MŠMT</a:t>
            </a:r>
            <a:endParaRPr lang="cs-CZ" sz="2500" b="1" cap="all" dirty="0">
              <a:solidFill>
                <a:schemeClr val="bg1"/>
              </a:solidFill>
            </a:endParaRPr>
          </a:p>
          <a:p>
            <a:pPr marL="108000" indent="0" algn="ctr">
              <a:buNone/>
            </a:pPr>
            <a:r>
              <a:rPr lang="cs-CZ" sz="1800" dirty="0">
                <a:solidFill>
                  <a:schemeClr val="bg1"/>
                </a:solidFill>
              </a:rPr>
              <a:t>Sekce vzdělávání a mládeže</a:t>
            </a:r>
          </a:p>
          <a:p>
            <a:pPr marL="108000" indent="0" algn="ctr">
              <a:buNone/>
            </a:pPr>
            <a:r>
              <a:rPr lang="cs-CZ" sz="1800" dirty="0">
                <a:solidFill>
                  <a:schemeClr val="bg1"/>
                </a:solidFill>
              </a:rPr>
              <a:t>Odbor středního, vyššího odborného a dalšího vzdělávání</a:t>
            </a:r>
          </a:p>
        </p:txBody>
      </p:sp>
      <p:pic>
        <p:nvPicPr>
          <p:cNvPr id="4" name="Obráze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18886" y="824254"/>
            <a:ext cx="2180682" cy="1067943"/>
          </a:xfrm>
          <a:prstGeom prst="rect">
            <a:avLst/>
          </a:prstGeom>
        </p:spPr>
      </p:pic>
      <p:sp>
        <p:nvSpPr>
          <p:cNvPr id="6" name="Zástupný symbol pro obsah 2">
            <a:extLst>
              <a:ext uri="{FF2B5EF4-FFF2-40B4-BE49-F238E27FC236}">
                <a16:creationId xmlns:a16="http://schemas.microsoft.com/office/drawing/2014/main" id="{B122202F-EEE8-4954-9F16-9A0A24DCD134}"/>
              </a:ext>
            </a:extLst>
          </p:cNvPr>
          <p:cNvSpPr txBox="1">
            <a:spLocks/>
          </p:cNvSpPr>
          <p:nvPr/>
        </p:nvSpPr>
        <p:spPr>
          <a:xfrm>
            <a:off x="1571625" y="5951673"/>
            <a:ext cx="1857375" cy="906328"/>
          </a:xfrm>
          <a:prstGeom prst="rect">
            <a:avLst/>
          </a:prstGeom>
        </p:spPr>
        <p:txBody>
          <a:bodyPr vert="horz" lIns="0" tIns="0" rIns="0" bIns="0" rtlCol="0">
            <a:normAutofit/>
          </a:bodyPr>
          <a:lstStyle>
            <a:lvl1pPr marL="324000" indent="-216000" algn="l" defTabSz="914400" rtl="0" eaLnBrk="1" latinLnBrk="0" hangingPunct="1">
              <a:lnSpc>
                <a:spcPct val="100000"/>
              </a:lnSpc>
              <a:spcBef>
                <a:spcPts val="0"/>
              </a:spcBef>
              <a:spcAft>
                <a:spcPts val="80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1pPr>
            <a:lvl2pPr marL="324000" indent="-216000" algn="l" defTabSz="914400" rtl="0" eaLnBrk="1" latinLnBrk="0" hangingPunct="1">
              <a:lnSpc>
                <a:spcPct val="100000"/>
              </a:lnSpc>
              <a:spcBef>
                <a:spcPts val="0"/>
              </a:spcBef>
              <a:spcAft>
                <a:spcPts val="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2pPr>
            <a:lvl3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3pPr>
            <a:lvl4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4pPr>
            <a:lvl5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8000" indent="0" algn="ctr">
              <a:spcAft>
                <a:spcPts val="0"/>
              </a:spcAft>
              <a:buNone/>
            </a:pPr>
            <a:r>
              <a:rPr lang="fi-FI" sz="1400" dirty="0">
                <a:solidFill>
                  <a:schemeClr val="bg1"/>
                </a:solidFill>
              </a:rPr>
              <a:t>Karmelitská 529/5</a:t>
            </a:r>
          </a:p>
          <a:p>
            <a:pPr marL="108000" indent="0" algn="ctr">
              <a:spcAft>
                <a:spcPts val="0"/>
              </a:spcAft>
              <a:buNone/>
            </a:pPr>
            <a:r>
              <a:rPr lang="fi-FI" sz="1400" dirty="0">
                <a:solidFill>
                  <a:schemeClr val="bg1"/>
                </a:solidFill>
              </a:rPr>
              <a:t>118 12 Praha 1</a:t>
            </a:r>
            <a:endParaRPr lang="cs-CZ" sz="1400" dirty="0">
              <a:solidFill>
                <a:schemeClr val="bg1"/>
              </a:solidFill>
            </a:endParaRPr>
          </a:p>
        </p:txBody>
      </p:sp>
      <p:sp>
        <p:nvSpPr>
          <p:cNvPr id="9" name="Zástupný symbol pro obsah 2">
            <a:extLst>
              <a:ext uri="{FF2B5EF4-FFF2-40B4-BE49-F238E27FC236}">
                <a16:creationId xmlns:a16="http://schemas.microsoft.com/office/drawing/2014/main" id="{B122202F-EEE8-4954-9F16-9A0A24DCD134}"/>
              </a:ext>
            </a:extLst>
          </p:cNvPr>
          <p:cNvSpPr txBox="1">
            <a:spLocks/>
          </p:cNvSpPr>
          <p:nvPr/>
        </p:nvSpPr>
        <p:spPr>
          <a:xfrm>
            <a:off x="3657600" y="5949097"/>
            <a:ext cx="2438399" cy="906328"/>
          </a:xfrm>
          <a:prstGeom prst="rect">
            <a:avLst/>
          </a:prstGeom>
        </p:spPr>
        <p:txBody>
          <a:bodyPr vert="horz" lIns="0" tIns="0" rIns="0" bIns="0" rtlCol="0">
            <a:normAutofit/>
          </a:bodyPr>
          <a:lstStyle>
            <a:lvl1pPr marL="324000" indent="-216000" algn="l" defTabSz="914400" rtl="0" eaLnBrk="1" latinLnBrk="0" hangingPunct="1">
              <a:lnSpc>
                <a:spcPct val="100000"/>
              </a:lnSpc>
              <a:spcBef>
                <a:spcPts val="0"/>
              </a:spcBef>
              <a:spcAft>
                <a:spcPts val="80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1pPr>
            <a:lvl2pPr marL="324000" indent="-216000" algn="l" defTabSz="914400" rtl="0" eaLnBrk="1" latinLnBrk="0" hangingPunct="1">
              <a:lnSpc>
                <a:spcPct val="100000"/>
              </a:lnSpc>
              <a:spcBef>
                <a:spcPts val="0"/>
              </a:spcBef>
              <a:spcAft>
                <a:spcPts val="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2pPr>
            <a:lvl3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3pPr>
            <a:lvl4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4pPr>
            <a:lvl5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8000" indent="0" algn="ctr">
              <a:spcAft>
                <a:spcPts val="0"/>
              </a:spcAft>
              <a:buNone/>
            </a:pPr>
            <a:r>
              <a:rPr lang="cs-CZ" sz="1400" dirty="0">
                <a:solidFill>
                  <a:schemeClr val="bg1"/>
                </a:solidFill>
                <a:hlinkClick r:id="rId4"/>
              </a:rPr>
              <a:t>https://www.msmt.gov.cz</a:t>
            </a:r>
            <a:endParaRPr lang="cs-CZ" sz="1400" dirty="0">
              <a:solidFill>
                <a:schemeClr val="bg1"/>
              </a:solidFill>
            </a:endParaRPr>
          </a:p>
          <a:p>
            <a:pPr marL="108000" indent="0" algn="ctr">
              <a:spcAft>
                <a:spcPts val="0"/>
              </a:spcAft>
              <a:buNone/>
            </a:pPr>
            <a:endParaRPr lang="cs-CZ" sz="1400" dirty="0">
              <a:solidFill>
                <a:schemeClr val="bg1"/>
              </a:solidFill>
            </a:endParaRPr>
          </a:p>
        </p:txBody>
      </p:sp>
      <p:sp>
        <p:nvSpPr>
          <p:cNvPr id="11" name="Zástupný symbol pro obsah 2">
            <a:extLst>
              <a:ext uri="{FF2B5EF4-FFF2-40B4-BE49-F238E27FC236}">
                <a16:creationId xmlns:a16="http://schemas.microsoft.com/office/drawing/2014/main" id="{B122202F-EEE8-4954-9F16-9A0A24DCD134}"/>
              </a:ext>
            </a:extLst>
          </p:cNvPr>
          <p:cNvSpPr txBox="1">
            <a:spLocks/>
          </p:cNvSpPr>
          <p:nvPr/>
        </p:nvSpPr>
        <p:spPr>
          <a:xfrm>
            <a:off x="7819053" y="5949097"/>
            <a:ext cx="3778898" cy="906328"/>
          </a:xfrm>
          <a:prstGeom prst="rect">
            <a:avLst/>
          </a:prstGeom>
        </p:spPr>
        <p:txBody>
          <a:bodyPr vert="horz" lIns="0" tIns="0" rIns="0" bIns="0" rtlCol="0">
            <a:normAutofit/>
          </a:bodyPr>
          <a:lstStyle>
            <a:lvl1pPr marL="324000" indent="-216000" algn="l" defTabSz="914400" rtl="0" eaLnBrk="1" latinLnBrk="0" hangingPunct="1">
              <a:lnSpc>
                <a:spcPct val="100000"/>
              </a:lnSpc>
              <a:spcBef>
                <a:spcPts val="0"/>
              </a:spcBef>
              <a:spcAft>
                <a:spcPts val="80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1pPr>
            <a:lvl2pPr marL="324000" indent="-216000" algn="l" defTabSz="914400" rtl="0" eaLnBrk="1" latinLnBrk="0" hangingPunct="1">
              <a:lnSpc>
                <a:spcPct val="100000"/>
              </a:lnSpc>
              <a:spcBef>
                <a:spcPts val="0"/>
              </a:spcBef>
              <a:spcAft>
                <a:spcPts val="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2pPr>
            <a:lvl3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3pPr>
            <a:lvl4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4pPr>
            <a:lvl5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8000" indent="0" algn="ctr">
              <a:spcAft>
                <a:spcPts val="0"/>
              </a:spcAft>
              <a:buNone/>
            </a:pPr>
            <a:r>
              <a:rPr lang="cs-CZ" sz="1400" dirty="0">
                <a:solidFill>
                  <a:schemeClr val="bg1"/>
                </a:solidFill>
                <a:hlinkClick r:id="rId4"/>
              </a:rPr>
              <a:t>https://www.msmt.gov.cz/vzdelavani</a:t>
            </a:r>
            <a:endParaRPr lang="cs-CZ" sz="1400" dirty="0">
              <a:solidFill>
                <a:schemeClr val="bg1"/>
              </a:solidFill>
            </a:endParaRPr>
          </a:p>
          <a:p>
            <a:pPr marL="108000" indent="0" algn="ctr">
              <a:spcAft>
                <a:spcPts val="0"/>
              </a:spcAft>
              <a:buNone/>
            </a:pPr>
            <a:br>
              <a:rPr lang="cs-CZ" sz="1400" dirty="0">
                <a:solidFill>
                  <a:schemeClr val="bg1"/>
                </a:solidFill>
              </a:rPr>
            </a:br>
            <a:endParaRPr lang="cs-CZ" sz="1400" dirty="0">
              <a:solidFill>
                <a:schemeClr val="bg1"/>
              </a:solidFill>
            </a:endParaRPr>
          </a:p>
        </p:txBody>
      </p:sp>
    </p:spTree>
    <p:extLst>
      <p:ext uri="{BB962C8B-B14F-4D97-AF65-F5344CB8AC3E}">
        <p14:creationId xmlns:p14="http://schemas.microsoft.com/office/powerpoint/2010/main" val="42049928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E8EF5-78E7-F201-6288-8BC48B40107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7BC42DE5-D78B-4975-2CED-38E430834B86}"/>
              </a:ext>
            </a:extLst>
          </p:cNvPr>
          <p:cNvSpPr>
            <a:spLocks noGrp="1"/>
          </p:cNvSpPr>
          <p:nvPr>
            <p:ph type="title"/>
          </p:nvPr>
        </p:nvSpPr>
        <p:spPr>
          <a:xfrm>
            <a:off x="729599" y="283780"/>
            <a:ext cx="10838169" cy="516151"/>
          </a:xfrm>
        </p:spPr>
        <p:txBody>
          <a:bodyPr>
            <a:normAutofit/>
          </a:bodyPr>
          <a:lstStyle/>
          <a:p>
            <a:r>
              <a:rPr lang="cs-CZ" sz="2800" b="1" dirty="0">
                <a:solidFill>
                  <a:schemeClr val="accent1"/>
                </a:solidFill>
                <a:latin typeface="Calibri"/>
                <a:cs typeface="Calibri"/>
              </a:rPr>
              <a:t>Zavedení Duálního praktické vyučování</a:t>
            </a:r>
            <a:endParaRPr lang="cs-CZ" sz="2000" dirty="0">
              <a:solidFill>
                <a:schemeClr val="accent1"/>
              </a:solidFill>
            </a:endParaRPr>
          </a:p>
        </p:txBody>
      </p:sp>
      <p:sp>
        <p:nvSpPr>
          <p:cNvPr id="4" name="Zástupný symbol pro číslo snímku 3">
            <a:extLst>
              <a:ext uri="{FF2B5EF4-FFF2-40B4-BE49-F238E27FC236}">
                <a16:creationId xmlns:a16="http://schemas.microsoft.com/office/drawing/2014/main" id="{7F37A41C-A8FE-CF01-B466-B12AA8FB788B}"/>
              </a:ext>
            </a:extLst>
          </p:cNvPr>
          <p:cNvSpPr>
            <a:spLocks noGrp="1"/>
          </p:cNvSpPr>
          <p:nvPr>
            <p:ph type="sldNum" sz="quarter" idx="12"/>
          </p:nvPr>
        </p:nvSpPr>
        <p:spPr/>
        <p:txBody>
          <a:bodyPr/>
          <a:lstStyle/>
          <a:p>
            <a:fld id="{323BD8D3-A9DD-40CB-A396-ADCE34852C74}" type="slidenum">
              <a:rPr lang="cs-CZ" smtClean="0"/>
              <a:t>54</a:t>
            </a:fld>
            <a:endParaRPr lang="cs-CZ"/>
          </a:p>
        </p:txBody>
      </p:sp>
      <p:sp>
        <p:nvSpPr>
          <p:cNvPr id="6" name="Zástupný obsah 5">
            <a:extLst>
              <a:ext uri="{FF2B5EF4-FFF2-40B4-BE49-F238E27FC236}">
                <a16:creationId xmlns:a16="http://schemas.microsoft.com/office/drawing/2014/main" id="{40B14DBE-A456-8C65-AF79-078835B427C6}"/>
              </a:ext>
            </a:extLst>
          </p:cNvPr>
          <p:cNvSpPr>
            <a:spLocks noGrp="1"/>
          </p:cNvSpPr>
          <p:nvPr>
            <p:ph idx="1"/>
          </p:nvPr>
        </p:nvSpPr>
        <p:spPr>
          <a:xfrm>
            <a:off x="624233" y="799931"/>
            <a:ext cx="10554292" cy="5591727"/>
          </a:xfrm>
        </p:spPr>
        <p:txBody>
          <a:bodyPr vert="horz" lIns="0" tIns="0" rIns="0" bIns="0" rtlCol="0" anchor="t">
            <a:noAutofit/>
          </a:bodyPr>
          <a:lstStyle/>
          <a:p>
            <a:pPr marL="108000" indent="0" algn="just">
              <a:buNone/>
            </a:pPr>
            <a:r>
              <a:rPr lang="cs-CZ" sz="1800" b="1" dirty="0">
                <a:latin typeface="+mn-lt"/>
              </a:rPr>
              <a:t>Rozšíření možností realizace praktického vyučování</a:t>
            </a:r>
            <a:endParaRPr lang="cs-CZ" sz="1800" dirty="0">
              <a:latin typeface="+mn-lt"/>
            </a:endParaRPr>
          </a:p>
          <a:p>
            <a:pPr algn="just"/>
            <a:r>
              <a:rPr lang="cs-CZ" sz="1800" dirty="0">
                <a:latin typeface="+mn-lt"/>
              </a:rPr>
              <a:t>Praktické vyučování je možné realizovat:</a:t>
            </a:r>
          </a:p>
          <a:p>
            <a:pPr lvl="2" algn="just">
              <a:buFont typeface="Courier New" panose="02070309020205020404" pitchFamily="49" charset="0"/>
              <a:buChar char="o"/>
            </a:pPr>
            <a:r>
              <a:rPr lang="cs-CZ" sz="1800" dirty="0">
                <a:latin typeface="+mn-lt"/>
              </a:rPr>
              <a:t>ve škole,</a:t>
            </a:r>
          </a:p>
          <a:p>
            <a:pPr lvl="2" algn="just">
              <a:buFont typeface="Courier New" panose="02070309020205020404" pitchFamily="49" charset="0"/>
              <a:buChar char="o"/>
            </a:pPr>
            <a:r>
              <a:rPr lang="cs-CZ" sz="1800" dirty="0">
                <a:latin typeface="+mn-lt"/>
              </a:rPr>
              <a:t>ve středisku praktického vyučování,</a:t>
            </a:r>
          </a:p>
          <a:p>
            <a:pPr lvl="2" algn="just">
              <a:buFont typeface="Courier New" panose="02070309020205020404" pitchFamily="49" charset="0"/>
              <a:buChar char="o"/>
            </a:pPr>
            <a:r>
              <a:rPr lang="cs-CZ" sz="1800" dirty="0">
                <a:latin typeface="+mn-lt"/>
              </a:rPr>
              <a:t>ve firmách (resp. na pracovištích fyzických a právnických osob, které mají oprávnění k činnosti související </a:t>
            </a:r>
            <a:br>
              <a:rPr lang="cs-CZ" sz="1800" dirty="0">
                <a:latin typeface="+mn-lt"/>
              </a:rPr>
            </a:br>
            <a:r>
              <a:rPr lang="cs-CZ" sz="1800" dirty="0">
                <a:latin typeface="+mn-lt"/>
              </a:rPr>
              <a:t>s daným oborem vzdělání),</a:t>
            </a:r>
          </a:p>
          <a:p>
            <a:pPr lvl="2" algn="just">
              <a:buFont typeface="Courier New" panose="02070309020205020404" pitchFamily="49" charset="0"/>
              <a:buChar char="o"/>
            </a:pPr>
            <a:r>
              <a:rPr lang="cs-CZ" sz="1800" b="1" dirty="0">
                <a:latin typeface="+mn-lt"/>
              </a:rPr>
              <a:t>nově také na pracovištích fyzických a právnických osob, které mají oprávnění k činnosti související s daným oborem vzdělání a jejichž způsobilost k poskytování duálního praktického vyučování byla ověřena organizací zaměstnavatelů s celostátní působností </a:t>
            </a:r>
            <a:r>
              <a:rPr lang="cs-CZ" sz="1800" dirty="0">
                <a:latin typeface="+mn-lt"/>
              </a:rPr>
              <a:t>(tzv. organizace duálních poskytovatelů).</a:t>
            </a:r>
          </a:p>
          <a:p>
            <a:pPr lvl="2" algn="just">
              <a:buFont typeface="Courier New" panose="02070309020205020404" pitchFamily="49" charset="0"/>
              <a:buChar char="o"/>
            </a:pPr>
            <a:endParaRPr lang="cs-CZ" sz="1800" dirty="0">
              <a:latin typeface="+mn-lt"/>
            </a:endParaRPr>
          </a:p>
          <a:p>
            <a:pPr marL="108000" lvl="0" indent="0" algn="ctr">
              <a:buNone/>
            </a:pPr>
            <a:r>
              <a:rPr lang="cs-CZ" sz="3600" b="1" dirty="0">
                <a:solidFill>
                  <a:srgbClr val="C00000"/>
                </a:solidFill>
                <a:latin typeface="+mn-lt"/>
              </a:rPr>
              <a:t>JEDNÁ SE O DOBROVOLNOU FORMU SPOLUPRÁCE</a:t>
            </a:r>
            <a:endParaRPr lang="cs-CZ" sz="1800" b="1" dirty="0">
              <a:latin typeface="+mn-lt"/>
            </a:endParaRPr>
          </a:p>
          <a:p>
            <a:pPr marL="107950" indent="0" algn="just">
              <a:buNone/>
            </a:pPr>
            <a:r>
              <a:rPr lang="cs-CZ" sz="1800" b="1" dirty="0">
                <a:latin typeface="+mn-lt"/>
              </a:rPr>
              <a:t>Legislativa</a:t>
            </a:r>
          </a:p>
          <a:p>
            <a:pPr marL="323850" indent="-215900"/>
            <a:r>
              <a:rPr lang="cs-CZ" sz="1800" dirty="0">
                <a:latin typeface="+mn-lt"/>
              </a:rPr>
              <a:t>Novela školského zákona, ve Sbírce pod č. 267/2025 Sb., § 57, § 65, § 65a až § 65f, § 96, § 174</a:t>
            </a:r>
          </a:p>
          <a:p>
            <a:pPr marL="323850" indent="-215900"/>
            <a:r>
              <a:rPr lang="cs-CZ" sz="1800" dirty="0">
                <a:latin typeface="+mn-lt"/>
                <a:cs typeface="Calibri" panose="020F0502020204030204"/>
              </a:rPr>
              <a:t>Novela vyhlášky o středním vzdělávání, novela vyhlášky o vyšším odborném vzdělávání, ve Sbírce pod </a:t>
            </a:r>
            <a:br>
              <a:rPr lang="cs-CZ" sz="1800" dirty="0">
                <a:latin typeface="+mn-lt"/>
                <a:cs typeface="Calibri" panose="020F0502020204030204"/>
              </a:rPr>
            </a:br>
            <a:r>
              <a:rPr lang="cs-CZ" sz="1800" dirty="0">
                <a:latin typeface="+mn-lt"/>
                <a:cs typeface="Calibri" panose="020F0502020204030204"/>
              </a:rPr>
              <a:t>č. 306/2025 Sb.</a:t>
            </a:r>
          </a:p>
          <a:p>
            <a:pPr marL="323850" indent="-215900" algn="just"/>
            <a:r>
              <a:rPr lang="cs-CZ" sz="2400" b="1" dirty="0">
                <a:solidFill>
                  <a:srgbClr val="FF0000"/>
                </a:solidFill>
                <a:highlight>
                  <a:srgbClr val="FFFF00"/>
                </a:highlight>
                <a:cs typeface="Calibri" panose="020F0502020204030204"/>
              </a:rPr>
              <a:t>Účinnost od 1. ledna 2026</a:t>
            </a:r>
            <a:endParaRPr lang="cs-CZ" sz="2400" dirty="0">
              <a:latin typeface="Calibri" panose="020F0502020204030204"/>
              <a:cs typeface="Calibri" panose="020F0502020204030204"/>
            </a:endParaRPr>
          </a:p>
          <a:p>
            <a:pPr marL="323850" indent="-215900"/>
            <a:endParaRPr lang="cs-CZ" dirty="0">
              <a:cs typeface="Calibri Light" panose="020F0302020204030204" pitchFamily="34" charset="0"/>
            </a:endParaRPr>
          </a:p>
          <a:p>
            <a:pPr marL="565150" indent="-457200">
              <a:buAutoNum type="arabicPeriod"/>
            </a:pPr>
            <a:endParaRPr lang="cs-CZ" dirty="0">
              <a:cs typeface="Calibri Light" panose="020F0302020204030204" pitchFamily="34" charset="0"/>
            </a:endParaRPr>
          </a:p>
          <a:p>
            <a:pPr marL="107950" lvl="1"/>
            <a:r>
              <a:rPr lang="cs-CZ" dirty="0"/>
              <a:t>	</a:t>
            </a:r>
            <a:endParaRPr lang="cs-CZ" dirty="0">
              <a:cs typeface="Calibri Light" panose="020F0302020204030204" pitchFamily="34" charset="0"/>
            </a:endParaRPr>
          </a:p>
          <a:p>
            <a:pPr marL="107950" indent="0">
              <a:buNone/>
            </a:pPr>
            <a:endParaRPr lang="cs-CZ" dirty="0">
              <a:cs typeface="Calibri Light" panose="020F0302020204030204" pitchFamily="34" charset="0"/>
            </a:endParaRPr>
          </a:p>
          <a:p>
            <a:pPr marL="323850" indent="-215900"/>
            <a:endParaRPr lang="cs-CZ" dirty="0">
              <a:cs typeface="Calibri Light" panose="020F0302020204030204" pitchFamily="34" charset="0"/>
            </a:endParaRPr>
          </a:p>
        </p:txBody>
      </p:sp>
    </p:spTree>
    <p:extLst>
      <p:ext uri="{BB962C8B-B14F-4D97-AF65-F5344CB8AC3E}">
        <p14:creationId xmlns:p14="http://schemas.microsoft.com/office/powerpoint/2010/main" val="310807094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82D0D-E384-FB0E-9440-9649B9D2096A}"/>
            </a:ext>
          </a:extLst>
        </p:cNvPr>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id="{052B8C90-0B2B-783F-7353-3250B4EC5A8D}"/>
              </a:ext>
            </a:extLst>
          </p:cNvPr>
          <p:cNvSpPr>
            <a:spLocks noGrp="1"/>
          </p:cNvSpPr>
          <p:nvPr>
            <p:ph type="sldNum" sz="quarter" idx="12"/>
          </p:nvPr>
        </p:nvSpPr>
        <p:spPr/>
        <p:txBody>
          <a:bodyPr/>
          <a:lstStyle/>
          <a:p>
            <a:fld id="{323BD8D3-A9DD-40CB-A396-ADCE34852C74}" type="slidenum">
              <a:rPr lang="cs-CZ" smtClean="0"/>
              <a:t>55</a:t>
            </a:fld>
            <a:endParaRPr lang="cs-CZ"/>
          </a:p>
        </p:txBody>
      </p:sp>
      <p:sp>
        <p:nvSpPr>
          <p:cNvPr id="6" name="Zástupný obsah 5">
            <a:extLst>
              <a:ext uri="{FF2B5EF4-FFF2-40B4-BE49-F238E27FC236}">
                <a16:creationId xmlns:a16="http://schemas.microsoft.com/office/drawing/2014/main" id="{187DFD55-96DF-08BD-ABB0-C79E3D522FA2}"/>
              </a:ext>
            </a:extLst>
          </p:cNvPr>
          <p:cNvSpPr>
            <a:spLocks noGrp="1"/>
          </p:cNvSpPr>
          <p:nvPr>
            <p:ph idx="1"/>
          </p:nvPr>
        </p:nvSpPr>
        <p:spPr>
          <a:xfrm>
            <a:off x="729599" y="688063"/>
            <a:ext cx="10858837" cy="5115208"/>
          </a:xfrm>
        </p:spPr>
        <p:txBody>
          <a:bodyPr vert="horz" lIns="0" tIns="0" rIns="0" bIns="0" rtlCol="0" anchor="t">
            <a:noAutofit/>
          </a:bodyPr>
          <a:lstStyle/>
          <a:p>
            <a:pPr marL="107950" indent="0" algn="just">
              <a:buNone/>
            </a:pPr>
            <a:r>
              <a:rPr lang="cs-CZ" sz="2400" b="1" dirty="0">
                <a:solidFill>
                  <a:schemeClr val="accent1"/>
                </a:solidFill>
                <a:latin typeface="+mn-lt"/>
              </a:rPr>
              <a:t>Působnost</a:t>
            </a:r>
          </a:p>
          <a:p>
            <a:pPr marL="323850" indent="-215900" algn="just"/>
            <a:r>
              <a:rPr lang="cs-CZ" sz="2400" dirty="0">
                <a:latin typeface="+mn-lt"/>
              </a:rPr>
              <a:t>praktické vyučování v rámci středního vzdělávání,</a:t>
            </a:r>
          </a:p>
          <a:p>
            <a:pPr marL="323850" indent="-215900" algn="just"/>
            <a:r>
              <a:rPr lang="cs-CZ" sz="2400" dirty="0">
                <a:latin typeface="+mn-lt"/>
              </a:rPr>
              <a:t>praktická příprava v rámci vyššího odborného vzdělávání.</a:t>
            </a:r>
          </a:p>
          <a:p>
            <a:pPr marL="107950" indent="0" algn="just">
              <a:buNone/>
            </a:pPr>
            <a:endParaRPr lang="cs-CZ" sz="2400" dirty="0">
              <a:latin typeface="+mn-lt"/>
            </a:endParaRPr>
          </a:p>
          <a:p>
            <a:pPr marL="107950" indent="0" algn="just">
              <a:buNone/>
            </a:pPr>
            <a:r>
              <a:rPr lang="cs-CZ" sz="2400" b="1" dirty="0">
                <a:solidFill>
                  <a:schemeClr val="accent1"/>
                </a:solidFill>
                <a:latin typeface="+mn-lt"/>
              </a:rPr>
              <a:t>Terminologie</a:t>
            </a:r>
          </a:p>
          <a:p>
            <a:pPr marL="323850" indent="-215900"/>
            <a:r>
              <a:rPr lang="cs-CZ" sz="2400" dirty="0">
                <a:latin typeface="+mn-lt"/>
              </a:rPr>
              <a:t>Duální praktické vyučování = jako další z možných forem poskytování PV.</a:t>
            </a:r>
          </a:p>
          <a:p>
            <a:pPr marL="323850" indent="-215900"/>
            <a:r>
              <a:rPr lang="cs-CZ" sz="2400" dirty="0">
                <a:latin typeface="+mn-lt"/>
              </a:rPr>
              <a:t>Duální poskytovatel = firma, která získala oprávnění/certifikát.</a:t>
            </a:r>
          </a:p>
          <a:p>
            <a:pPr marL="323850" indent="-215900"/>
            <a:r>
              <a:rPr lang="cs-CZ" sz="2400" dirty="0">
                <a:latin typeface="+mn-lt"/>
              </a:rPr>
              <a:t>Sdružení duálních poskytovatelů = právnická osoba sdružující více osob, která mají oprávnění související s oborem nebo danými obory vzdělání.</a:t>
            </a:r>
          </a:p>
          <a:p>
            <a:pPr marL="323850" indent="-215900"/>
            <a:r>
              <a:rPr lang="cs-CZ" sz="2400" dirty="0">
                <a:latin typeface="+mn-lt"/>
              </a:rPr>
              <a:t>Organizace duálních poskytovatelů = organizace zaměstnavatelů s celostátní působností, kteří se rozhodnou jít cestou podpory DPV.</a:t>
            </a:r>
          </a:p>
          <a:p>
            <a:pPr marL="107950" indent="0" algn="just">
              <a:buNone/>
            </a:pPr>
            <a:endParaRPr lang="cs-CZ" sz="2400" dirty="0">
              <a:latin typeface="+mn-lt"/>
              <a:cs typeface="Calibri Light" panose="020F0302020204030204" pitchFamily="34" charset="0"/>
            </a:endParaRPr>
          </a:p>
        </p:txBody>
      </p:sp>
    </p:spTree>
    <p:extLst>
      <p:ext uri="{BB962C8B-B14F-4D97-AF65-F5344CB8AC3E}">
        <p14:creationId xmlns:p14="http://schemas.microsoft.com/office/powerpoint/2010/main" val="10712595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8B80B4-EB6C-A647-4656-0CBE6C99D68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037BDAE-47B0-67B3-E19A-4E6257067210}"/>
              </a:ext>
            </a:extLst>
          </p:cNvPr>
          <p:cNvSpPr>
            <a:spLocks noGrp="1"/>
          </p:cNvSpPr>
          <p:nvPr>
            <p:ph type="title"/>
          </p:nvPr>
        </p:nvSpPr>
        <p:spPr>
          <a:xfrm>
            <a:off x="729599" y="208265"/>
            <a:ext cx="10838169" cy="516151"/>
          </a:xfrm>
        </p:spPr>
        <p:txBody>
          <a:bodyPr>
            <a:normAutofit/>
          </a:bodyPr>
          <a:lstStyle/>
          <a:p>
            <a:r>
              <a:rPr lang="cs-CZ" sz="2800" b="1" dirty="0">
                <a:latin typeface="Calibri"/>
                <a:cs typeface="Calibri"/>
              </a:rPr>
              <a:t>Organizace duálních poskytovatelů</a:t>
            </a:r>
            <a:endParaRPr lang="cs-CZ" sz="2800" dirty="0"/>
          </a:p>
        </p:txBody>
      </p:sp>
      <p:sp>
        <p:nvSpPr>
          <p:cNvPr id="4" name="Zástupný symbol pro číslo snímku 3">
            <a:extLst>
              <a:ext uri="{FF2B5EF4-FFF2-40B4-BE49-F238E27FC236}">
                <a16:creationId xmlns:a16="http://schemas.microsoft.com/office/drawing/2014/main" id="{FCEEDB06-7B1D-6B93-64DE-F407DAEA8C74}"/>
              </a:ext>
            </a:extLst>
          </p:cNvPr>
          <p:cNvSpPr>
            <a:spLocks noGrp="1"/>
          </p:cNvSpPr>
          <p:nvPr>
            <p:ph type="sldNum" sz="quarter" idx="12"/>
          </p:nvPr>
        </p:nvSpPr>
        <p:spPr/>
        <p:txBody>
          <a:bodyPr/>
          <a:lstStyle/>
          <a:p>
            <a:fld id="{323BD8D3-A9DD-40CB-A396-ADCE34852C74}" type="slidenum">
              <a:rPr lang="cs-CZ" smtClean="0"/>
              <a:t>56</a:t>
            </a:fld>
            <a:endParaRPr lang="cs-CZ"/>
          </a:p>
        </p:txBody>
      </p:sp>
      <p:sp>
        <p:nvSpPr>
          <p:cNvPr id="6" name="Zástupný obsah 5">
            <a:extLst>
              <a:ext uri="{FF2B5EF4-FFF2-40B4-BE49-F238E27FC236}">
                <a16:creationId xmlns:a16="http://schemas.microsoft.com/office/drawing/2014/main" id="{44FF3E0D-74C2-8EC5-2634-9B46DEEFDA4E}"/>
              </a:ext>
            </a:extLst>
          </p:cNvPr>
          <p:cNvSpPr>
            <a:spLocks noGrp="1"/>
          </p:cNvSpPr>
          <p:nvPr>
            <p:ph idx="1"/>
          </p:nvPr>
        </p:nvSpPr>
        <p:spPr>
          <a:xfrm>
            <a:off x="479835" y="588475"/>
            <a:ext cx="11214732" cy="5803184"/>
          </a:xfrm>
        </p:spPr>
        <p:txBody>
          <a:bodyPr vert="horz" lIns="0" tIns="0" rIns="0" bIns="0" rtlCol="0" anchor="t">
            <a:noAutofit/>
          </a:bodyPr>
          <a:lstStyle/>
          <a:p>
            <a:pPr marL="107950" indent="0" algn="just">
              <a:buNone/>
            </a:pPr>
            <a:r>
              <a:rPr lang="cs-CZ" sz="1800" b="1" dirty="0">
                <a:latin typeface="+mn-lt"/>
              </a:rPr>
              <a:t>Standard kvality duálního praktického vyučování</a:t>
            </a:r>
          </a:p>
          <a:p>
            <a:pPr marL="323850" indent="-215900" algn="just"/>
            <a:r>
              <a:rPr lang="cs-CZ" sz="1800" dirty="0">
                <a:latin typeface="+mn-lt"/>
              </a:rPr>
              <a:t>Nejdříve projednání s MŠMT.</a:t>
            </a:r>
          </a:p>
          <a:p>
            <a:pPr marL="323850" indent="-215900" algn="just"/>
            <a:r>
              <a:rPr lang="cs-CZ" sz="1800" dirty="0">
                <a:latin typeface="+mn-lt"/>
              </a:rPr>
              <a:t>Pak jeho zveřejnění umožňující dálkový přístup.</a:t>
            </a:r>
          </a:p>
          <a:p>
            <a:pPr marL="323850" indent="-215900" algn="just"/>
            <a:r>
              <a:rPr lang="cs-CZ" sz="1800" dirty="0">
                <a:latin typeface="+mn-lt"/>
              </a:rPr>
              <a:t>Informuje MŠMT o zveřejněném standardu a jeho umístění.</a:t>
            </a:r>
          </a:p>
          <a:p>
            <a:pPr marL="323850" indent="-215900" algn="just"/>
            <a:r>
              <a:rPr lang="cs-CZ" sz="1800" dirty="0">
                <a:latin typeface="+mn-lt"/>
              </a:rPr>
              <a:t>Informuje MŠMT o vydaných (a zaniklých) certifikátech; ideálně i rámcové informace o posuzovacích komisích </a:t>
            </a:r>
            <a:br>
              <a:rPr lang="cs-CZ" sz="1800" dirty="0">
                <a:latin typeface="+mn-lt"/>
              </a:rPr>
            </a:br>
            <a:r>
              <a:rPr lang="cs-CZ" sz="1800" dirty="0">
                <a:latin typeface="+mn-lt"/>
              </a:rPr>
              <a:t>v souladu s GDPR).</a:t>
            </a:r>
          </a:p>
          <a:p>
            <a:pPr marL="107950" indent="0" algn="just">
              <a:buNone/>
            </a:pPr>
            <a:r>
              <a:rPr lang="cs-CZ" sz="1800" b="1" dirty="0">
                <a:latin typeface="+mn-lt"/>
              </a:rPr>
              <a:t>Certifikát poskytovatele</a:t>
            </a:r>
          </a:p>
          <a:p>
            <a:pPr marL="323850" indent="-215900" algn="just"/>
            <a:r>
              <a:rPr lang="cs-CZ" sz="1800" dirty="0">
                <a:latin typeface="+mn-lt"/>
              </a:rPr>
              <a:t>Lze vydávat až po zveřejnění standardu kvality DPV pro daný obor vzdělání.</a:t>
            </a:r>
          </a:p>
          <a:p>
            <a:pPr marL="323850" indent="-215900" algn="just"/>
            <a:r>
              <a:rPr lang="cs-CZ" sz="1800" dirty="0">
                <a:latin typeface="+mn-lt"/>
              </a:rPr>
              <a:t>Vydá osobě, která prokáže podmínky podle § 65a odst. 3: má technické a materiální vybavení; má odborně vyškolenou osobu; je schopna poskytovat DPV alespoň v části rozsahu RVP a podle standardu kvality; je řádným hospodářem (resp. nemá majetkové, existenční a finanční „problémy“.</a:t>
            </a:r>
          </a:p>
          <a:p>
            <a:pPr marL="323850" indent="-215900" algn="just"/>
            <a:r>
              <a:rPr lang="cs-CZ" sz="1800" dirty="0">
                <a:latin typeface="+mn-lt"/>
              </a:rPr>
              <a:t>Lze vydat také právnické osobě sdružující více osob, které mají oprávnění k činnosti související s daným oborem nebo danými obory vzdělání (tzv. sdružení duálních poskytovatelů).</a:t>
            </a:r>
          </a:p>
          <a:p>
            <a:pPr marL="323850" indent="-215900" algn="just"/>
            <a:r>
              <a:rPr lang="cs-CZ" sz="1800" dirty="0">
                <a:latin typeface="+mn-lt"/>
              </a:rPr>
              <a:t>Splnění podmínek posoudí alespoň tříčlenná komise; členem může být pouze osoba, která získala alespoň SV VL </a:t>
            </a:r>
            <a:br>
              <a:rPr lang="cs-CZ" sz="1800" dirty="0">
                <a:latin typeface="+mn-lt"/>
              </a:rPr>
            </a:br>
            <a:r>
              <a:rPr lang="cs-CZ" sz="1800" dirty="0">
                <a:latin typeface="+mn-lt"/>
              </a:rPr>
              <a:t>a praxí v oboru v délce alespoň 5 let.</a:t>
            </a:r>
          </a:p>
          <a:p>
            <a:pPr marL="323850" indent="-215900" algn="just"/>
            <a:r>
              <a:rPr lang="cs-CZ" sz="1800" dirty="0">
                <a:latin typeface="+mn-lt"/>
              </a:rPr>
              <a:t>Platnost je 6 let, nepřechází na právní nástupce. Náležitosti certifikátu uvádí vyhláška o středním vzdělávání.</a:t>
            </a:r>
          </a:p>
          <a:p>
            <a:pPr marL="323850" indent="-215900" algn="just"/>
            <a:r>
              <a:rPr lang="cs-CZ" sz="1800" dirty="0">
                <a:latin typeface="+mn-lt"/>
              </a:rPr>
              <a:t>Certifikát lze odejmout =&gt; poskytnutí součinnosti řediteli školy pro zajištění jiného duálního poskytovatele.</a:t>
            </a:r>
          </a:p>
        </p:txBody>
      </p:sp>
    </p:spTree>
    <p:extLst>
      <p:ext uri="{BB962C8B-B14F-4D97-AF65-F5344CB8AC3E}">
        <p14:creationId xmlns:p14="http://schemas.microsoft.com/office/powerpoint/2010/main" val="199322489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6B449-1A96-3E63-B11C-8B6AAC41192F}"/>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C4D11E1E-9C0E-C11C-6F6B-B39866F90B0A}"/>
              </a:ext>
            </a:extLst>
          </p:cNvPr>
          <p:cNvSpPr>
            <a:spLocks noGrp="1"/>
          </p:cNvSpPr>
          <p:nvPr>
            <p:ph type="title"/>
          </p:nvPr>
        </p:nvSpPr>
        <p:spPr>
          <a:xfrm>
            <a:off x="729599" y="283780"/>
            <a:ext cx="10838169" cy="516151"/>
          </a:xfrm>
        </p:spPr>
        <p:txBody>
          <a:bodyPr>
            <a:normAutofit/>
          </a:bodyPr>
          <a:lstStyle/>
          <a:p>
            <a:r>
              <a:rPr lang="cs-CZ" sz="2800" b="1" dirty="0">
                <a:latin typeface="Calibri"/>
                <a:cs typeface="Calibri"/>
              </a:rPr>
              <a:t>Organizace duálních poskytovatelů</a:t>
            </a:r>
            <a:endParaRPr lang="cs-CZ" sz="2800" dirty="0"/>
          </a:p>
        </p:txBody>
      </p:sp>
      <p:sp>
        <p:nvSpPr>
          <p:cNvPr id="4" name="Zástupný symbol pro číslo snímku 3">
            <a:extLst>
              <a:ext uri="{FF2B5EF4-FFF2-40B4-BE49-F238E27FC236}">
                <a16:creationId xmlns:a16="http://schemas.microsoft.com/office/drawing/2014/main" id="{757D9A39-7236-5FE9-6048-F721B7912331}"/>
              </a:ext>
            </a:extLst>
          </p:cNvPr>
          <p:cNvSpPr>
            <a:spLocks noGrp="1"/>
          </p:cNvSpPr>
          <p:nvPr>
            <p:ph type="sldNum" sz="quarter" idx="12"/>
          </p:nvPr>
        </p:nvSpPr>
        <p:spPr/>
        <p:txBody>
          <a:bodyPr/>
          <a:lstStyle/>
          <a:p>
            <a:fld id="{323BD8D3-A9DD-40CB-A396-ADCE34852C74}" type="slidenum">
              <a:rPr lang="cs-CZ" smtClean="0"/>
              <a:t>57</a:t>
            </a:fld>
            <a:endParaRPr lang="cs-CZ"/>
          </a:p>
        </p:txBody>
      </p:sp>
      <p:sp>
        <p:nvSpPr>
          <p:cNvPr id="6" name="Zástupný obsah 5">
            <a:extLst>
              <a:ext uri="{FF2B5EF4-FFF2-40B4-BE49-F238E27FC236}">
                <a16:creationId xmlns:a16="http://schemas.microsoft.com/office/drawing/2014/main" id="{F5FB72E9-F761-28B7-B15D-702648D10139}"/>
              </a:ext>
            </a:extLst>
          </p:cNvPr>
          <p:cNvSpPr>
            <a:spLocks noGrp="1"/>
          </p:cNvSpPr>
          <p:nvPr>
            <p:ph idx="1"/>
          </p:nvPr>
        </p:nvSpPr>
        <p:spPr>
          <a:xfrm>
            <a:off x="729599" y="1213164"/>
            <a:ext cx="10448925" cy="5033727"/>
          </a:xfrm>
        </p:spPr>
        <p:txBody>
          <a:bodyPr vert="horz" lIns="0" tIns="0" rIns="0" bIns="0" rtlCol="0" anchor="t">
            <a:noAutofit/>
          </a:bodyPr>
          <a:lstStyle/>
          <a:p>
            <a:pPr marL="107950" indent="0" algn="just">
              <a:buNone/>
            </a:pPr>
            <a:r>
              <a:rPr lang="cs-CZ" sz="1800" b="1" dirty="0">
                <a:latin typeface="+mn-lt"/>
              </a:rPr>
              <a:t>Podmínky certifikace v případech „regulovaných oborů“</a:t>
            </a:r>
          </a:p>
          <a:p>
            <a:pPr marL="323850" indent="-215900" algn="just"/>
            <a:r>
              <a:rPr lang="cs-CZ" sz="1800" dirty="0">
                <a:latin typeface="+mn-lt"/>
              </a:rPr>
              <a:t>Organizace duálních poskytovatelů certifikovat mohou certifikovat firmy/instituce s "regulovanými obory", ale aby mohli tito "regulovaní poskytovatelé" duální vzdělávání skutečně poskytovat, musejí zároveň splňovat i zvláštní předpoklady na praxi stanovené jinými právními předpisy (resp. že organizace duálních poskytovatelů by neměly udělit certifikát nikomu, kdo ony zvláštní předpoklady nesplňuje).</a:t>
            </a:r>
          </a:p>
          <a:p>
            <a:pPr marL="107950" indent="0" algn="just">
              <a:buNone/>
            </a:pPr>
            <a:endParaRPr lang="cs-CZ" sz="1800" b="1" dirty="0">
              <a:latin typeface="+mn-lt"/>
            </a:endParaRPr>
          </a:p>
          <a:p>
            <a:pPr marL="107950" indent="0" algn="just">
              <a:buNone/>
            </a:pPr>
            <a:endParaRPr lang="cs-CZ" sz="1800" b="1" dirty="0">
              <a:latin typeface="+mn-lt"/>
            </a:endParaRPr>
          </a:p>
          <a:p>
            <a:pPr marL="107950" indent="0" algn="just">
              <a:buNone/>
            </a:pPr>
            <a:r>
              <a:rPr lang="cs-CZ" sz="1800" b="1" dirty="0">
                <a:latin typeface="+mn-lt"/>
              </a:rPr>
              <a:t>Proces certifikace</a:t>
            </a:r>
          </a:p>
          <a:p>
            <a:pPr marL="323850" indent="-215900" algn="just"/>
            <a:r>
              <a:rPr lang="cs-CZ" sz="1800" dirty="0">
                <a:latin typeface="+mn-lt"/>
              </a:rPr>
              <a:t>Zákon blíže neupravuje =&gt; jak bude upravena procesně, administrativně atd. je v kompetenci organizací duálních poskytovatelů.</a:t>
            </a:r>
          </a:p>
          <a:p>
            <a:pPr marL="323850" indent="-215900" algn="just"/>
            <a:r>
              <a:rPr lang="cs-CZ" sz="1800" dirty="0">
                <a:latin typeface="+mn-lt"/>
              </a:rPr>
              <a:t>Neřídí se správním řádem.</a:t>
            </a:r>
          </a:p>
          <a:p>
            <a:pPr marL="323850" indent="-215900" algn="just"/>
            <a:r>
              <a:rPr lang="cs-CZ" sz="1800" dirty="0">
                <a:latin typeface="+mn-lt"/>
              </a:rPr>
              <a:t>Na certifikaci není právní nárok.</a:t>
            </a:r>
          </a:p>
          <a:p>
            <a:pPr marL="323850" indent="-215900" algn="just"/>
            <a:r>
              <a:rPr lang="cs-CZ" sz="1800" dirty="0">
                <a:latin typeface="+mn-lt"/>
              </a:rPr>
              <a:t>Případné zpoplatnění je možné, je v kompetenci organizace duálních poskytovatelů.</a:t>
            </a:r>
          </a:p>
        </p:txBody>
      </p:sp>
    </p:spTree>
    <p:extLst>
      <p:ext uri="{BB962C8B-B14F-4D97-AF65-F5344CB8AC3E}">
        <p14:creationId xmlns:p14="http://schemas.microsoft.com/office/powerpoint/2010/main" val="13730933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Zástupný obsah 5">
            <a:extLst>
              <a:ext uri="{FF2B5EF4-FFF2-40B4-BE49-F238E27FC236}">
                <a16:creationId xmlns:a16="http://schemas.microsoft.com/office/drawing/2014/main" id="{0035A231-D880-52FA-4739-E2C24BBA5C20}"/>
              </a:ext>
            </a:extLst>
          </p:cNvPr>
          <p:cNvPicPr>
            <a:picLocks noGrp="1" noChangeAspect="1"/>
          </p:cNvPicPr>
          <p:nvPr>
            <p:ph idx="1"/>
          </p:nvPr>
        </p:nvPicPr>
        <p:blipFill>
          <a:blip r:embed="rId2"/>
          <a:stretch>
            <a:fillRect/>
          </a:stretch>
        </p:blipFill>
        <p:spPr>
          <a:xfrm>
            <a:off x="1019584" y="926794"/>
            <a:ext cx="9958800" cy="4324216"/>
          </a:xfrm>
        </p:spPr>
      </p:pic>
      <p:sp>
        <p:nvSpPr>
          <p:cNvPr id="4" name="Zástupný symbol pro číslo snímku 3">
            <a:extLst>
              <a:ext uri="{FF2B5EF4-FFF2-40B4-BE49-F238E27FC236}">
                <a16:creationId xmlns:a16="http://schemas.microsoft.com/office/drawing/2014/main" id="{8C3DD39A-F4EE-9BA0-0729-403EE8C7A702}"/>
              </a:ext>
            </a:extLst>
          </p:cNvPr>
          <p:cNvSpPr>
            <a:spLocks noGrp="1"/>
          </p:cNvSpPr>
          <p:nvPr>
            <p:ph type="sldNum" sz="quarter" idx="12"/>
          </p:nvPr>
        </p:nvSpPr>
        <p:spPr/>
        <p:txBody>
          <a:bodyPr/>
          <a:lstStyle/>
          <a:p>
            <a:fld id="{323BD8D3-A9DD-40CB-A396-ADCE34852C74}" type="slidenum">
              <a:rPr lang="cs-CZ" smtClean="0"/>
              <a:t>58</a:t>
            </a:fld>
            <a:endParaRPr lang="cs-CZ"/>
          </a:p>
        </p:txBody>
      </p:sp>
    </p:spTree>
    <p:extLst>
      <p:ext uri="{BB962C8B-B14F-4D97-AF65-F5344CB8AC3E}">
        <p14:creationId xmlns:p14="http://schemas.microsoft.com/office/powerpoint/2010/main" val="364596892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44ED0-99BC-8597-2BDE-D2DF2D517D4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2C8B0C2-616F-5E96-C8BC-5EB418A982B5}"/>
              </a:ext>
            </a:extLst>
          </p:cNvPr>
          <p:cNvSpPr>
            <a:spLocks noGrp="1"/>
          </p:cNvSpPr>
          <p:nvPr>
            <p:ph type="title"/>
          </p:nvPr>
        </p:nvSpPr>
        <p:spPr>
          <a:xfrm>
            <a:off x="729599" y="466343"/>
            <a:ext cx="10838169" cy="516151"/>
          </a:xfrm>
        </p:spPr>
        <p:txBody>
          <a:bodyPr>
            <a:normAutofit/>
          </a:bodyPr>
          <a:lstStyle/>
          <a:p>
            <a:r>
              <a:rPr lang="cs-CZ" sz="2800" b="1" dirty="0">
                <a:latin typeface="Calibri"/>
                <a:cs typeface="Calibri"/>
              </a:rPr>
              <a:t>MŠMT</a:t>
            </a:r>
            <a:endParaRPr lang="cs-CZ" sz="2000" dirty="0"/>
          </a:p>
        </p:txBody>
      </p:sp>
      <p:sp>
        <p:nvSpPr>
          <p:cNvPr id="4" name="Zástupný symbol pro číslo snímku 3">
            <a:extLst>
              <a:ext uri="{FF2B5EF4-FFF2-40B4-BE49-F238E27FC236}">
                <a16:creationId xmlns:a16="http://schemas.microsoft.com/office/drawing/2014/main" id="{FD96BDD2-4034-D19A-9DE4-5EE8EC3C1596}"/>
              </a:ext>
            </a:extLst>
          </p:cNvPr>
          <p:cNvSpPr>
            <a:spLocks noGrp="1"/>
          </p:cNvSpPr>
          <p:nvPr>
            <p:ph type="sldNum" sz="quarter" idx="12"/>
          </p:nvPr>
        </p:nvSpPr>
        <p:spPr/>
        <p:txBody>
          <a:bodyPr/>
          <a:lstStyle/>
          <a:p>
            <a:fld id="{323BD8D3-A9DD-40CB-A396-ADCE34852C74}" type="slidenum">
              <a:rPr lang="cs-CZ" smtClean="0"/>
              <a:t>59</a:t>
            </a:fld>
            <a:endParaRPr lang="cs-CZ"/>
          </a:p>
        </p:txBody>
      </p:sp>
      <p:sp>
        <p:nvSpPr>
          <p:cNvPr id="6" name="Zástupný obsah 5">
            <a:extLst>
              <a:ext uri="{FF2B5EF4-FFF2-40B4-BE49-F238E27FC236}">
                <a16:creationId xmlns:a16="http://schemas.microsoft.com/office/drawing/2014/main" id="{8197787B-1C9A-34EB-7272-7DF2413C2EC9}"/>
              </a:ext>
            </a:extLst>
          </p:cNvPr>
          <p:cNvSpPr>
            <a:spLocks noGrp="1"/>
          </p:cNvSpPr>
          <p:nvPr>
            <p:ph idx="1"/>
          </p:nvPr>
        </p:nvSpPr>
        <p:spPr>
          <a:xfrm>
            <a:off x="729599" y="1964602"/>
            <a:ext cx="10448925" cy="4427056"/>
          </a:xfrm>
        </p:spPr>
        <p:txBody>
          <a:bodyPr vert="horz" lIns="0" tIns="0" rIns="0" bIns="0" rtlCol="0" anchor="t">
            <a:noAutofit/>
          </a:bodyPr>
          <a:lstStyle/>
          <a:p>
            <a:pPr marL="323850" indent="-215900" algn="just"/>
            <a:r>
              <a:rPr lang="cs-CZ" sz="2400" dirty="0">
                <a:latin typeface="+mn-lt"/>
              </a:rPr>
              <a:t>Je partnerem při projednání standardu kvality DPV pro daný obor vzdělání.</a:t>
            </a:r>
          </a:p>
          <a:p>
            <a:pPr marL="107950" indent="0" algn="just">
              <a:buNone/>
            </a:pPr>
            <a:endParaRPr lang="cs-CZ" sz="2400" dirty="0">
              <a:latin typeface="+mn-lt"/>
            </a:endParaRPr>
          </a:p>
          <a:p>
            <a:pPr marL="323850" indent="-215900" algn="just"/>
            <a:r>
              <a:rPr lang="cs-CZ" sz="2400" dirty="0">
                <a:latin typeface="+mn-lt"/>
              </a:rPr>
              <a:t>Zveřejnění seznamu zveřejněných standardů kvality DPV s uvedením oborů vzdělání a organizací duálních poskytovatelů, kteří tyto standardy zveřejnily.</a:t>
            </a:r>
          </a:p>
          <a:p>
            <a:pPr marL="107950" indent="0" algn="just">
              <a:buNone/>
            </a:pPr>
            <a:endParaRPr lang="cs-CZ" sz="2400" dirty="0">
              <a:latin typeface="+mn-lt"/>
            </a:endParaRPr>
          </a:p>
          <a:p>
            <a:pPr marL="323850" indent="-215900" algn="just"/>
            <a:r>
              <a:rPr lang="cs-CZ" sz="2400" dirty="0">
                <a:latin typeface="+mn-lt"/>
              </a:rPr>
              <a:t>Zveřejnění seznamu platných certifikátů poskytovatele DPV.</a:t>
            </a:r>
          </a:p>
          <a:p>
            <a:pPr marL="107950" indent="0" algn="just">
              <a:buNone/>
            </a:pPr>
            <a:endParaRPr lang="cs-CZ" sz="2400" dirty="0">
              <a:latin typeface="+mn-lt"/>
              <a:cs typeface="Calibri Light" panose="020F0302020204030204" pitchFamily="34" charset="0"/>
            </a:endParaRPr>
          </a:p>
        </p:txBody>
      </p:sp>
    </p:spTree>
    <p:extLst>
      <p:ext uri="{BB962C8B-B14F-4D97-AF65-F5344CB8AC3E}">
        <p14:creationId xmlns:p14="http://schemas.microsoft.com/office/powerpoint/2010/main" val="2130878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4C808-E261-9CCA-8257-15B3514CCBC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4C4E438-A2EA-B752-036D-FEA9703C2FF9}"/>
              </a:ext>
            </a:extLst>
          </p:cNvPr>
          <p:cNvSpPr>
            <a:spLocks noGrp="1"/>
          </p:cNvSpPr>
          <p:nvPr>
            <p:ph type="title"/>
          </p:nvPr>
        </p:nvSpPr>
        <p:spPr>
          <a:xfrm>
            <a:off x="729599" y="580894"/>
            <a:ext cx="10838170" cy="539246"/>
          </a:xfrm>
        </p:spPr>
        <p:txBody>
          <a:bodyPr>
            <a:normAutofit fontScale="90000"/>
          </a:bodyPr>
          <a:lstStyle/>
          <a:p>
            <a:r>
              <a:rPr lang="cs-CZ" sz="3200" b="1" dirty="0">
                <a:latin typeface="+mn-lt"/>
              </a:rPr>
              <a:t>Zrušení dokládání stanoviska KHS – novela ŠZ, od 1.9.2025</a:t>
            </a:r>
            <a:br>
              <a:rPr lang="cs-CZ" sz="2400" dirty="0">
                <a:latin typeface="+mn-lt"/>
              </a:rPr>
            </a:br>
            <a:endParaRPr lang="cs-CZ" dirty="0"/>
          </a:p>
        </p:txBody>
      </p:sp>
      <p:sp>
        <p:nvSpPr>
          <p:cNvPr id="3" name="Zástupný obsah 2">
            <a:extLst>
              <a:ext uri="{FF2B5EF4-FFF2-40B4-BE49-F238E27FC236}">
                <a16:creationId xmlns:a16="http://schemas.microsoft.com/office/drawing/2014/main" id="{71675CAC-908F-A401-B4F3-FCBD89706FE0}"/>
              </a:ext>
            </a:extLst>
          </p:cNvPr>
          <p:cNvSpPr>
            <a:spLocks noGrp="1"/>
          </p:cNvSpPr>
          <p:nvPr>
            <p:ph idx="1"/>
          </p:nvPr>
        </p:nvSpPr>
        <p:spPr>
          <a:xfrm>
            <a:off x="729599" y="1206385"/>
            <a:ext cx="10515600" cy="3033105"/>
          </a:xfrm>
        </p:spPr>
        <p:txBody>
          <a:bodyPr>
            <a:normAutofit/>
          </a:bodyPr>
          <a:lstStyle/>
          <a:p>
            <a:pPr lvl="1" algn="just">
              <a:lnSpc>
                <a:spcPct val="107000"/>
              </a:lnSpc>
              <a:spcAft>
                <a:spcPts val="300"/>
              </a:spcAft>
            </a:pPr>
            <a:r>
              <a:rPr lang="cs-CZ" sz="1800" b="1" dirty="0">
                <a:latin typeface="+mn-lt"/>
              </a:rPr>
              <a:t>Vypouští se povinnost při zápisu do rejstříku či změně údajů v něm dokládat stanovisko orgánu ochrany veřejného zdraví, </a:t>
            </a:r>
            <a:r>
              <a:rPr lang="cs-CZ" sz="1800" dirty="0">
                <a:latin typeface="+mn-lt"/>
              </a:rPr>
              <a:t>§ 147 odst. 1 písm. h: „</a:t>
            </a:r>
            <a:r>
              <a:rPr lang="cs-CZ" i="1" dirty="0">
                <a:latin typeface="+mn-lt"/>
              </a:rPr>
              <a:t>stanovisko příslušného </a:t>
            </a:r>
            <a:r>
              <a:rPr lang="cs-CZ" i="1" strike="sngStrike" dirty="0">
                <a:latin typeface="+mn-lt"/>
              </a:rPr>
              <a:t>orgánu ochrany veřejného zdraví a </a:t>
            </a:r>
            <a:r>
              <a:rPr lang="cs-CZ" i="1" dirty="0">
                <a:latin typeface="+mn-lt"/>
              </a:rPr>
              <a:t>stavebního úřadu, ze kterého vyplývá, že příslušné prostory lze užívat pro navrhovaný účel, včetně údaje o nejvyšším počtu osob, které lze v těchto prostorách vzdělávat nebo jim poskytovat školské služby,</a:t>
            </a:r>
            <a:r>
              <a:rPr lang="cs-CZ" sz="1800" i="1" dirty="0">
                <a:latin typeface="+mn-lt"/>
              </a:rPr>
              <a:t>“</a:t>
            </a:r>
          </a:p>
          <a:p>
            <a:pPr lvl="1" algn="just">
              <a:lnSpc>
                <a:spcPct val="107000"/>
              </a:lnSpc>
              <a:spcAft>
                <a:spcPts val="300"/>
              </a:spcAft>
            </a:pPr>
            <a:r>
              <a:rPr lang="cs-CZ" sz="1800" dirty="0">
                <a:latin typeface="+mn-lt"/>
              </a:rPr>
              <a:t>Změna se zavádí v návaznosti na novou hygienickou vyhlášku, tj. vyhlášku č. 160/2024 Sb., o hygienických požadavcích na prostory a provoz zařízení a provozoven pro výchovu a vzdělávání dětí a mladistvých </a:t>
            </a:r>
            <a:br>
              <a:rPr lang="cs-CZ" sz="1800" dirty="0">
                <a:latin typeface="+mn-lt"/>
              </a:rPr>
            </a:br>
            <a:r>
              <a:rPr lang="cs-CZ" sz="1800" dirty="0">
                <a:latin typeface="+mn-lt"/>
              </a:rPr>
              <a:t>a dětských skupin. Na základě nové vyhlášky, která již neupravuje stavebně-technické požadavky, nejsou již orgány ochrany veřejného zdraví dotčeným orgánem příslušným k posuzování prostor a jejich kapacit </a:t>
            </a:r>
            <a:br>
              <a:rPr lang="cs-CZ" sz="1800" dirty="0">
                <a:latin typeface="+mn-lt"/>
              </a:rPr>
            </a:br>
            <a:r>
              <a:rPr lang="cs-CZ" sz="1800" dirty="0">
                <a:latin typeface="+mn-lt"/>
              </a:rPr>
              <a:t>v souladu s ustanovením § 147 odst. 1 písm. h) školského zákona.</a:t>
            </a:r>
            <a:endParaRPr lang="cs-CZ" sz="1800" b="1" dirty="0">
              <a:latin typeface="+mn-lt"/>
            </a:endParaRPr>
          </a:p>
          <a:p>
            <a:endParaRPr lang="cs-CZ" sz="1800" b="1" dirty="0">
              <a:latin typeface="+mn-lt"/>
            </a:endParaRPr>
          </a:p>
          <a:p>
            <a:endParaRPr lang="cs-CZ" sz="1800" b="1" dirty="0">
              <a:latin typeface="+mn-lt"/>
            </a:endParaRPr>
          </a:p>
          <a:p>
            <a:endParaRPr lang="cs-CZ" sz="1800" b="1" dirty="0">
              <a:latin typeface="+mn-lt"/>
            </a:endParaRPr>
          </a:p>
          <a:p>
            <a:endParaRPr lang="cs-CZ" sz="1800" b="1" dirty="0">
              <a:latin typeface="+mn-lt"/>
            </a:endParaRPr>
          </a:p>
        </p:txBody>
      </p:sp>
      <p:sp>
        <p:nvSpPr>
          <p:cNvPr id="4" name="Zástupný symbol pro číslo snímku 3">
            <a:extLst>
              <a:ext uri="{FF2B5EF4-FFF2-40B4-BE49-F238E27FC236}">
                <a16:creationId xmlns:a16="http://schemas.microsoft.com/office/drawing/2014/main" id="{3B226DC9-43F9-C8D2-8A76-433FABB9245C}"/>
              </a:ext>
            </a:extLst>
          </p:cNvPr>
          <p:cNvSpPr>
            <a:spLocks noGrp="1"/>
          </p:cNvSpPr>
          <p:nvPr>
            <p:ph type="sldNum" sz="quarter" idx="12"/>
          </p:nvPr>
        </p:nvSpPr>
        <p:spPr/>
        <p:txBody>
          <a:bodyPr/>
          <a:lstStyle/>
          <a:p>
            <a:fld id="{323BD8D3-A9DD-40CB-A396-ADCE34852C74}" type="slidenum">
              <a:rPr lang="cs-CZ" smtClean="0"/>
              <a:t>6</a:t>
            </a:fld>
            <a:endParaRPr lang="cs-CZ" dirty="0"/>
          </a:p>
        </p:txBody>
      </p:sp>
      <p:sp>
        <p:nvSpPr>
          <p:cNvPr id="5" name="Nadpis 1">
            <a:extLst>
              <a:ext uri="{FF2B5EF4-FFF2-40B4-BE49-F238E27FC236}">
                <a16:creationId xmlns:a16="http://schemas.microsoft.com/office/drawing/2014/main" id="{CED416A4-78A5-E0B4-9E22-4D1A9D97182C}"/>
              </a:ext>
            </a:extLst>
          </p:cNvPr>
          <p:cNvSpPr txBox="1">
            <a:spLocks/>
          </p:cNvSpPr>
          <p:nvPr/>
        </p:nvSpPr>
        <p:spPr>
          <a:xfrm>
            <a:off x="729599" y="4443281"/>
            <a:ext cx="10838170" cy="539246"/>
          </a:xfrm>
          <a:prstGeom prst="rect">
            <a:avLst/>
          </a:prstGeom>
        </p:spPr>
        <p:txBody>
          <a:bodyPr vert="horz" lIns="0" tIns="0" rIns="0" bIns="0" rtlCol="0" anchor="t" anchorCtr="0">
            <a:normAutofit fontScale="90000" lnSpcReduction="20000"/>
          </a:bodyPr>
          <a:lstStyle>
            <a:lvl1pPr algn="l" defTabSz="914400" rtl="0" eaLnBrk="1" latinLnBrk="0" hangingPunct="1">
              <a:lnSpc>
                <a:spcPct val="90000"/>
              </a:lnSpc>
              <a:spcBef>
                <a:spcPct val="0"/>
              </a:spcBef>
              <a:buNone/>
              <a:defRPr sz="2100" kern="1200" cap="all" baseline="0">
                <a:solidFill>
                  <a:srgbClr val="428D96"/>
                </a:solidFill>
                <a:latin typeface="Calibri" panose="020F0502020204030204" pitchFamily="34" charset="0"/>
                <a:ea typeface="+mj-ea"/>
                <a:cs typeface="+mj-cs"/>
              </a:defRPr>
            </a:lvl1pPr>
          </a:lstStyle>
          <a:p>
            <a:r>
              <a:rPr lang="cs-CZ" sz="3200" b="1" dirty="0">
                <a:latin typeface="+mn-lt"/>
              </a:rPr>
              <a:t>Úprava správní praxe MŠMT</a:t>
            </a:r>
            <a:br>
              <a:rPr lang="cs-CZ" sz="2400" dirty="0">
                <a:latin typeface="+mn-lt"/>
              </a:rPr>
            </a:br>
            <a:endParaRPr lang="cs-CZ" dirty="0"/>
          </a:p>
        </p:txBody>
      </p:sp>
      <p:sp>
        <p:nvSpPr>
          <p:cNvPr id="6" name="Zástupný obsah 2">
            <a:extLst>
              <a:ext uri="{FF2B5EF4-FFF2-40B4-BE49-F238E27FC236}">
                <a16:creationId xmlns:a16="http://schemas.microsoft.com/office/drawing/2014/main" id="{F6AAD142-8A5B-7627-62FE-2CC6B8408EC6}"/>
              </a:ext>
            </a:extLst>
          </p:cNvPr>
          <p:cNvSpPr txBox="1">
            <a:spLocks/>
          </p:cNvSpPr>
          <p:nvPr/>
        </p:nvSpPr>
        <p:spPr>
          <a:xfrm>
            <a:off x="729599" y="4825982"/>
            <a:ext cx="10515600" cy="1651263"/>
          </a:xfrm>
          <a:prstGeom prst="rect">
            <a:avLst/>
          </a:prstGeom>
        </p:spPr>
        <p:txBody>
          <a:bodyPr vert="horz" lIns="0" tIns="0" rIns="0" bIns="0" rtlCol="0">
            <a:normAutofit/>
          </a:bodyPr>
          <a:lstStyle>
            <a:lvl1pPr marL="324000" indent="-216000" algn="l" defTabSz="914400" rtl="0" eaLnBrk="1" latinLnBrk="0" hangingPunct="1">
              <a:lnSpc>
                <a:spcPct val="100000"/>
              </a:lnSpc>
              <a:spcBef>
                <a:spcPts val="0"/>
              </a:spcBef>
              <a:spcAft>
                <a:spcPts val="80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1pPr>
            <a:lvl2pPr marL="324000" indent="-216000" algn="l" defTabSz="914400" rtl="0" eaLnBrk="1" latinLnBrk="0" hangingPunct="1">
              <a:lnSpc>
                <a:spcPct val="100000"/>
              </a:lnSpc>
              <a:spcBef>
                <a:spcPts val="0"/>
              </a:spcBef>
              <a:spcAft>
                <a:spcPts val="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2pPr>
            <a:lvl3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3pPr>
            <a:lvl4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4pPr>
            <a:lvl5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2000" dirty="0">
                <a:latin typeface="+mn-lt"/>
              </a:rPr>
              <a:t>Není legislativní změna, interní opatření MŠMT.</a:t>
            </a:r>
          </a:p>
          <a:p>
            <a:r>
              <a:rPr lang="cs-CZ" sz="2000" dirty="0">
                <a:latin typeface="+mn-lt"/>
              </a:rPr>
              <a:t>Cílem je zvětšit časový prostor a zrychlit procesy ve stávajícím legislativním rámci.</a:t>
            </a:r>
          </a:p>
          <a:p>
            <a:r>
              <a:rPr lang="cs-CZ" sz="2000" dirty="0">
                <a:latin typeface="+mn-lt"/>
              </a:rPr>
              <a:t>Úprava vnitřních procesů MŠMT.</a:t>
            </a:r>
          </a:p>
          <a:p>
            <a:r>
              <a:rPr lang="cs-CZ" sz="2000" dirty="0">
                <a:latin typeface="+mn-lt"/>
              </a:rPr>
              <a:t>Zvýšení kvality podkladů = žádostí ze strany škol vs. předávání KÚ.</a:t>
            </a:r>
            <a:endParaRPr lang="cs-CZ" sz="1800" b="1" dirty="0">
              <a:latin typeface="+mn-lt"/>
            </a:endParaRPr>
          </a:p>
          <a:p>
            <a:endParaRPr lang="cs-CZ" sz="1800" b="1" dirty="0">
              <a:latin typeface="+mn-lt"/>
            </a:endParaRPr>
          </a:p>
        </p:txBody>
      </p:sp>
    </p:spTree>
    <p:extLst>
      <p:ext uri="{BB962C8B-B14F-4D97-AF65-F5344CB8AC3E}">
        <p14:creationId xmlns:p14="http://schemas.microsoft.com/office/powerpoint/2010/main" val="179261401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44354-78E8-5E82-E33D-21A114947DD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854EAF7-2CE3-88AF-B59D-FE09A88399A7}"/>
              </a:ext>
            </a:extLst>
          </p:cNvPr>
          <p:cNvSpPr>
            <a:spLocks noGrp="1"/>
          </p:cNvSpPr>
          <p:nvPr>
            <p:ph type="title"/>
          </p:nvPr>
        </p:nvSpPr>
        <p:spPr>
          <a:xfrm>
            <a:off x="729599" y="270069"/>
            <a:ext cx="10838169" cy="516151"/>
          </a:xfrm>
        </p:spPr>
        <p:txBody>
          <a:bodyPr>
            <a:normAutofit/>
          </a:bodyPr>
          <a:lstStyle/>
          <a:p>
            <a:r>
              <a:rPr lang="cs-CZ" sz="2800" b="1" dirty="0">
                <a:latin typeface="Calibri"/>
                <a:cs typeface="Calibri"/>
              </a:rPr>
              <a:t>Duální poskytovatel</a:t>
            </a:r>
            <a:endParaRPr lang="cs-CZ" sz="2800" dirty="0"/>
          </a:p>
        </p:txBody>
      </p:sp>
      <p:sp>
        <p:nvSpPr>
          <p:cNvPr id="4" name="Zástupný symbol pro číslo snímku 3">
            <a:extLst>
              <a:ext uri="{FF2B5EF4-FFF2-40B4-BE49-F238E27FC236}">
                <a16:creationId xmlns:a16="http://schemas.microsoft.com/office/drawing/2014/main" id="{18F7D84B-3219-8334-CAB2-05C6243B5C2D}"/>
              </a:ext>
            </a:extLst>
          </p:cNvPr>
          <p:cNvSpPr>
            <a:spLocks noGrp="1"/>
          </p:cNvSpPr>
          <p:nvPr>
            <p:ph type="sldNum" sz="quarter" idx="12"/>
          </p:nvPr>
        </p:nvSpPr>
        <p:spPr/>
        <p:txBody>
          <a:bodyPr/>
          <a:lstStyle/>
          <a:p>
            <a:fld id="{323BD8D3-A9DD-40CB-A396-ADCE34852C74}" type="slidenum">
              <a:rPr lang="cs-CZ" smtClean="0"/>
              <a:t>60</a:t>
            </a:fld>
            <a:endParaRPr lang="cs-CZ"/>
          </a:p>
        </p:txBody>
      </p:sp>
      <p:sp>
        <p:nvSpPr>
          <p:cNvPr id="6" name="Zástupný obsah 5">
            <a:extLst>
              <a:ext uri="{FF2B5EF4-FFF2-40B4-BE49-F238E27FC236}">
                <a16:creationId xmlns:a16="http://schemas.microsoft.com/office/drawing/2014/main" id="{AF4482A8-31DA-B2AF-9AEB-6B54B6A7A020}"/>
              </a:ext>
            </a:extLst>
          </p:cNvPr>
          <p:cNvSpPr>
            <a:spLocks noGrp="1"/>
          </p:cNvSpPr>
          <p:nvPr>
            <p:ph idx="1"/>
          </p:nvPr>
        </p:nvSpPr>
        <p:spPr>
          <a:xfrm>
            <a:off x="729599" y="786220"/>
            <a:ext cx="10448925" cy="5543636"/>
          </a:xfrm>
        </p:spPr>
        <p:txBody>
          <a:bodyPr vert="horz" lIns="0" tIns="0" rIns="0" bIns="0" rtlCol="0" anchor="t">
            <a:noAutofit/>
          </a:bodyPr>
          <a:lstStyle/>
          <a:p>
            <a:pPr marL="107950" indent="0" algn="just">
              <a:buNone/>
            </a:pPr>
            <a:r>
              <a:rPr lang="cs-CZ" sz="1500" b="1" dirty="0">
                <a:latin typeface="+mn-lt"/>
              </a:rPr>
              <a:t>Certifikace</a:t>
            </a:r>
          </a:p>
          <a:p>
            <a:pPr marL="323850" indent="-215900" algn="just"/>
            <a:r>
              <a:rPr lang="cs-CZ" sz="1500" dirty="0">
                <a:latin typeface="+mn-lt"/>
              </a:rPr>
              <a:t>Podmínkou pro vstup do DPV je splnit podmínky certifikace a uzavřít smlouvu se školou zapojenou do DPV.</a:t>
            </a:r>
          </a:p>
          <a:p>
            <a:pPr marL="107950" indent="0" algn="just">
              <a:buNone/>
            </a:pPr>
            <a:r>
              <a:rPr lang="cs-CZ" sz="1500" b="1" dirty="0">
                <a:latin typeface="+mn-lt"/>
              </a:rPr>
              <a:t>Smluvní vztahy</a:t>
            </a:r>
          </a:p>
          <a:p>
            <a:pPr marL="323850" indent="-215900" algn="just"/>
            <a:r>
              <a:rPr lang="cs-CZ" sz="1500" dirty="0">
                <a:latin typeface="+mn-lt"/>
              </a:rPr>
              <a:t>Uzavírá smlouvu se školou o obsahu a rozsahu DVP a podmínkách pro jeho konání; minimálně na dobu 1 školního roku </a:t>
            </a:r>
            <a:br>
              <a:rPr lang="cs-CZ" sz="1500" dirty="0">
                <a:latin typeface="+mn-lt"/>
              </a:rPr>
            </a:br>
            <a:r>
              <a:rPr lang="cs-CZ" sz="1500" dirty="0">
                <a:latin typeface="+mn-lt"/>
              </a:rPr>
              <a:t>a obsahuje zejména: obory vzdělání a druh vykonávané činnost žáky; místo konání DPV; počty žák v DPD; odměňování za produktivní činnost; ujednání o náhradě nákladů =&gt; podrobnosti o náležitostech smlouvy a podmínkách jsou součástí vyhlášky o středním vzdělávání.</a:t>
            </a:r>
          </a:p>
          <a:p>
            <a:pPr marL="323850" indent="-215900" algn="just"/>
            <a:r>
              <a:rPr lang="cs-CZ" sz="1500" b="1" u="sng" dirty="0">
                <a:latin typeface="+mn-lt"/>
              </a:rPr>
              <a:t>MŮŽE</a:t>
            </a:r>
            <a:r>
              <a:rPr lang="cs-CZ" sz="1500" dirty="0">
                <a:latin typeface="+mn-lt"/>
              </a:rPr>
              <a:t> uzavřít smlouvu se zákonným zástupcem žáka nebo zletilým žákem v DPV upravující práv a povinnosti; uzavření smlouvy není podmínkou poskytování DPV. Součástí smlouvy může být také sjednání:</a:t>
            </a:r>
          </a:p>
          <a:p>
            <a:pPr marL="681700" lvl="2" indent="-285750" algn="just">
              <a:buFont typeface="Courier New" panose="02070309020205020404" pitchFamily="49" charset="0"/>
              <a:buChar char="o"/>
            </a:pPr>
            <a:r>
              <a:rPr lang="cs-CZ" sz="1500" dirty="0">
                <a:latin typeface="+mn-lt"/>
              </a:rPr>
              <a:t>poskytování motivačního příspěvku;</a:t>
            </a:r>
          </a:p>
          <a:p>
            <a:pPr marL="681700" lvl="2" indent="-285750" algn="just">
              <a:buFont typeface="Courier New" panose="02070309020205020404" pitchFamily="49" charset="0"/>
              <a:buChar char="o"/>
            </a:pPr>
            <a:r>
              <a:rPr lang="cs-CZ" sz="1500" dirty="0">
                <a:latin typeface="+mn-lt"/>
              </a:rPr>
              <a:t>závazek žáka uzavřít po řádném ukončení vzdělávání pracovní smlouvu na dobu až 3 let.</a:t>
            </a:r>
          </a:p>
          <a:p>
            <a:pPr marL="107950" indent="0" algn="just">
              <a:buNone/>
            </a:pPr>
            <a:r>
              <a:rPr lang="cs-CZ" sz="1500" b="1" dirty="0">
                <a:latin typeface="+mn-lt"/>
              </a:rPr>
              <a:t>Zajišťuje vedení a dohled nad žáky</a:t>
            </a:r>
          </a:p>
          <a:p>
            <a:pPr marL="323850" indent="-215900" algn="just"/>
            <a:r>
              <a:rPr lang="cs-CZ" sz="1500" dirty="0">
                <a:latin typeface="+mn-lt"/>
              </a:rPr>
              <a:t>Určí osoby zajišťující vedení a dohled nad žáky, vydá dodatek k provoznímu řádu, seznámí žáky s rozvrhem DPV a pravidly pro omlouvání nepřítomnosti na pracovišti.</a:t>
            </a:r>
          </a:p>
          <a:p>
            <a:pPr marL="323850" indent="-215900" algn="just"/>
            <a:r>
              <a:rPr lang="cs-CZ" sz="1500" dirty="0">
                <a:latin typeface="+mn-lt"/>
              </a:rPr>
              <a:t>Odborně způsobilá osoba (PK instruktora podle zákona 179 nebo má odbornou kvalifikaci učitele praktického vyučování podle zákona o PP).</a:t>
            </a:r>
          </a:p>
          <a:p>
            <a:pPr marL="323850" indent="-215900" algn="just"/>
            <a:r>
              <a:rPr lang="cs-CZ" sz="1500" dirty="0">
                <a:latin typeface="+mn-lt"/>
                <a:cs typeface="Calibri Light" panose="020F0302020204030204" pitchFamily="34" charset="0"/>
              </a:rPr>
              <a:t>Tyto osoby písemně zaznamenávají údaje o průběhu DPV a o práci žáků v něm; předávají škole jako podklad pro hodnocení žáků.</a:t>
            </a:r>
            <a:endParaRPr lang="cs-CZ" sz="1500" dirty="0">
              <a:latin typeface="+mn-lt"/>
            </a:endParaRPr>
          </a:p>
          <a:p>
            <a:pPr marL="107950" indent="0" algn="just">
              <a:buNone/>
            </a:pPr>
            <a:r>
              <a:rPr lang="cs-CZ" sz="1500" b="1" dirty="0">
                <a:latin typeface="+mn-lt"/>
              </a:rPr>
              <a:t>Možná účast u ZZ a MZ</a:t>
            </a:r>
          </a:p>
          <a:p>
            <a:pPr marL="323850" indent="-215900" algn="just"/>
            <a:r>
              <a:rPr lang="cs-CZ" sz="1500" dirty="0">
                <a:latin typeface="+mn-lt"/>
              </a:rPr>
              <a:t>Jako přísedící s hlasem poradním se může účastnit praktické části závěrečné zkoušky a profilové části maturitní zkoušky.</a:t>
            </a:r>
            <a:endParaRPr lang="cs-CZ" sz="1500" dirty="0">
              <a:cs typeface="Calibri Light" panose="020F0302020204030204" pitchFamily="34" charset="0"/>
            </a:endParaRPr>
          </a:p>
          <a:p>
            <a:pPr marL="107950" indent="0">
              <a:buNone/>
            </a:pPr>
            <a:endParaRPr lang="cs-CZ" dirty="0">
              <a:cs typeface="Calibri Light" panose="020F0302020204030204" pitchFamily="34" charset="0"/>
            </a:endParaRPr>
          </a:p>
          <a:p>
            <a:pPr marL="323850" indent="-215900"/>
            <a:endParaRPr lang="cs-CZ" dirty="0">
              <a:cs typeface="Calibri Light" panose="020F0302020204030204" pitchFamily="34" charset="0"/>
            </a:endParaRPr>
          </a:p>
        </p:txBody>
      </p:sp>
    </p:spTree>
    <p:extLst>
      <p:ext uri="{BB962C8B-B14F-4D97-AF65-F5344CB8AC3E}">
        <p14:creationId xmlns:p14="http://schemas.microsoft.com/office/powerpoint/2010/main" val="21771139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Zástupný obsah 5">
            <a:extLst>
              <a:ext uri="{FF2B5EF4-FFF2-40B4-BE49-F238E27FC236}">
                <a16:creationId xmlns:a16="http://schemas.microsoft.com/office/drawing/2014/main" id="{089C942A-C773-CC05-3152-5FB1E2448B3B}"/>
              </a:ext>
            </a:extLst>
          </p:cNvPr>
          <p:cNvPicPr>
            <a:picLocks noGrp="1" noChangeAspect="1"/>
          </p:cNvPicPr>
          <p:nvPr>
            <p:ph idx="1"/>
          </p:nvPr>
        </p:nvPicPr>
        <p:blipFill>
          <a:blip r:embed="rId2"/>
          <a:stretch>
            <a:fillRect/>
          </a:stretch>
        </p:blipFill>
        <p:spPr>
          <a:xfrm>
            <a:off x="1946846" y="386887"/>
            <a:ext cx="7305796" cy="5669602"/>
          </a:xfrm>
        </p:spPr>
      </p:pic>
      <p:sp>
        <p:nvSpPr>
          <p:cNvPr id="4" name="Zástupný symbol pro číslo snímku 3">
            <a:extLst>
              <a:ext uri="{FF2B5EF4-FFF2-40B4-BE49-F238E27FC236}">
                <a16:creationId xmlns:a16="http://schemas.microsoft.com/office/drawing/2014/main" id="{C11E2431-A9E9-EB0D-B71B-CEAA8055AB36}"/>
              </a:ext>
            </a:extLst>
          </p:cNvPr>
          <p:cNvSpPr>
            <a:spLocks noGrp="1"/>
          </p:cNvSpPr>
          <p:nvPr>
            <p:ph type="sldNum" sz="quarter" idx="12"/>
          </p:nvPr>
        </p:nvSpPr>
        <p:spPr/>
        <p:txBody>
          <a:bodyPr/>
          <a:lstStyle/>
          <a:p>
            <a:fld id="{323BD8D3-A9DD-40CB-A396-ADCE34852C74}" type="slidenum">
              <a:rPr lang="cs-CZ" smtClean="0"/>
              <a:t>61</a:t>
            </a:fld>
            <a:endParaRPr lang="cs-CZ"/>
          </a:p>
        </p:txBody>
      </p:sp>
    </p:spTree>
    <p:extLst>
      <p:ext uri="{BB962C8B-B14F-4D97-AF65-F5344CB8AC3E}">
        <p14:creationId xmlns:p14="http://schemas.microsoft.com/office/powerpoint/2010/main" val="122738337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Zástupný obsah 5">
            <a:extLst>
              <a:ext uri="{FF2B5EF4-FFF2-40B4-BE49-F238E27FC236}">
                <a16:creationId xmlns:a16="http://schemas.microsoft.com/office/drawing/2014/main" id="{1D4A67B0-5C13-2908-3854-576351BF15BE}"/>
              </a:ext>
            </a:extLst>
          </p:cNvPr>
          <p:cNvPicPr>
            <a:picLocks noGrp="1" noChangeAspect="1"/>
          </p:cNvPicPr>
          <p:nvPr>
            <p:ph idx="1"/>
          </p:nvPr>
        </p:nvPicPr>
        <p:blipFill>
          <a:blip r:embed="rId2"/>
          <a:stretch>
            <a:fillRect/>
          </a:stretch>
        </p:blipFill>
        <p:spPr>
          <a:xfrm>
            <a:off x="1385180" y="1223585"/>
            <a:ext cx="9205553" cy="3665286"/>
          </a:xfrm>
        </p:spPr>
      </p:pic>
      <p:sp>
        <p:nvSpPr>
          <p:cNvPr id="4" name="Zástupný symbol pro číslo snímku 3">
            <a:extLst>
              <a:ext uri="{FF2B5EF4-FFF2-40B4-BE49-F238E27FC236}">
                <a16:creationId xmlns:a16="http://schemas.microsoft.com/office/drawing/2014/main" id="{C4EB25EE-5B0E-78C4-3B8E-E8339F0E9B0A}"/>
              </a:ext>
            </a:extLst>
          </p:cNvPr>
          <p:cNvSpPr>
            <a:spLocks noGrp="1"/>
          </p:cNvSpPr>
          <p:nvPr>
            <p:ph type="sldNum" sz="quarter" idx="12"/>
          </p:nvPr>
        </p:nvSpPr>
        <p:spPr/>
        <p:txBody>
          <a:bodyPr/>
          <a:lstStyle/>
          <a:p>
            <a:fld id="{323BD8D3-A9DD-40CB-A396-ADCE34852C74}" type="slidenum">
              <a:rPr lang="cs-CZ" smtClean="0"/>
              <a:t>62</a:t>
            </a:fld>
            <a:endParaRPr lang="cs-CZ"/>
          </a:p>
        </p:txBody>
      </p:sp>
      <p:sp>
        <p:nvSpPr>
          <p:cNvPr id="2" name="Obdélník: se zakulacenými rohy 1">
            <a:extLst>
              <a:ext uri="{FF2B5EF4-FFF2-40B4-BE49-F238E27FC236}">
                <a16:creationId xmlns:a16="http://schemas.microsoft.com/office/drawing/2014/main" id="{0E4BB532-9C82-A3D0-B7F1-9DF51280924C}"/>
              </a:ext>
            </a:extLst>
          </p:cNvPr>
          <p:cNvSpPr/>
          <p:nvPr/>
        </p:nvSpPr>
        <p:spPr>
          <a:xfrm>
            <a:off x="1004935" y="2055137"/>
            <a:ext cx="9696261" cy="2969536"/>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49900081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F3568-5078-0110-8E80-1A1D5F097F0B}"/>
              </a:ext>
            </a:extLst>
          </p:cNvPr>
          <p:cNvSpPr>
            <a:spLocks noGrp="1"/>
          </p:cNvSpPr>
          <p:nvPr>
            <p:ph type="title"/>
          </p:nvPr>
        </p:nvSpPr>
        <p:spPr>
          <a:xfrm>
            <a:off x="778515" y="283780"/>
            <a:ext cx="10838169" cy="365125"/>
          </a:xfrm>
        </p:spPr>
        <p:txBody>
          <a:bodyPr anchor="t">
            <a:normAutofit/>
          </a:bodyPr>
          <a:lstStyle/>
          <a:p>
            <a:r>
              <a:rPr lang="cs-CZ" b="1" dirty="0"/>
              <a:t>požadavek na kvalifikaci instruktora v rámci duálního praktického vyučování</a:t>
            </a:r>
            <a:endParaRPr lang="en-US" b="1" dirty="0"/>
          </a:p>
          <a:p>
            <a:endParaRPr lang="en-US" dirty="0"/>
          </a:p>
        </p:txBody>
      </p:sp>
      <p:sp>
        <p:nvSpPr>
          <p:cNvPr id="12" name="Content Placeholder 2">
            <a:extLst>
              <a:ext uri="{FF2B5EF4-FFF2-40B4-BE49-F238E27FC236}">
                <a16:creationId xmlns:a16="http://schemas.microsoft.com/office/drawing/2014/main" id="{CE8A90A4-CDC0-7FF1-0F96-45DC9647D8B1}"/>
              </a:ext>
            </a:extLst>
          </p:cNvPr>
          <p:cNvSpPr>
            <a:spLocks noGrp="1"/>
          </p:cNvSpPr>
          <p:nvPr>
            <p:ph sz="half" idx="1"/>
          </p:nvPr>
        </p:nvSpPr>
        <p:spPr>
          <a:xfrm>
            <a:off x="778514" y="648905"/>
            <a:ext cx="10916051" cy="6111124"/>
          </a:xfrm>
        </p:spPr>
        <p:txBody>
          <a:bodyPr vert="horz" lIns="0" tIns="0" rIns="0" bIns="0" rtlCol="0" anchor="t">
            <a:normAutofit fontScale="92500" lnSpcReduction="10000"/>
          </a:bodyPr>
          <a:lstStyle/>
          <a:p>
            <a:pPr marL="107950" indent="0" algn="just">
              <a:lnSpc>
                <a:spcPct val="90000"/>
              </a:lnSpc>
              <a:buNone/>
            </a:pPr>
            <a:r>
              <a:rPr lang="cs-CZ" sz="1600" b="1" dirty="0">
                <a:latin typeface="+mn-lt"/>
                <a:ea typeface="Calibri Light"/>
                <a:cs typeface="Calibri Light"/>
              </a:rPr>
              <a:t>§ 65a zákona č. 267/2025 Sb.</a:t>
            </a:r>
            <a:endParaRPr lang="cs-CZ" sz="1600" b="1" dirty="0">
              <a:latin typeface="+mn-lt"/>
            </a:endParaRPr>
          </a:p>
          <a:p>
            <a:pPr marL="107950" indent="0" algn="just">
              <a:lnSpc>
                <a:spcPct val="90000"/>
              </a:lnSpc>
              <a:buNone/>
            </a:pPr>
            <a:r>
              <a:rPr lang="cs-CZ" sz="1600" b="1" dirty="0">
                <a:latin typeface="+mn-lt"/>
              </a:rPr>
              <a:t>(3)</a:t>
            </a:r>
            <a:r>
              <a:rPr lang="cs-CZ" sz="1600" dirty="0">
                <a:latin typeface="+mn-lt"/>
              </a:rPr>
              <a:t> Organizace duálních poskytovatelů vydá certifikát poskytovatele osobě, která prokáže, že (….) </a:t>
            </a:r>
            <a:r>
              <a:rPr lang="cs-CZ" sz="1600" b="1" dirty="0">
                <a:latin typeface="+mn-lt"/>
              </a:rPr>
              <a:t>b)</a:t>
            </a:r>
            <a:r>
              <a:rPr lang="cs-CZ" sz="1600" dirty="0">
                <a:latin typeface="+mn-lt"/>
              </a:rPr>
              <a:t> má pro poskytování duálního praktického vyučování odborně vyškolenou osobu nebo </a:t>
            </a:r>
            <a:r>
              <a:rPr lang="cs-CZ" sz="1600" b="1" dirty="0">
                <a:latin typeface="+mn-lt"/>
              </a:rPr>
              <a:t>osoby, které získaly profesní kvalifikaci instruktora </a:t>
            </a:r>
            <a:r>
              <a:rPr lang="cs-CZ" sz="1600" dirty="0">
                <a:latin typeface="+mn-lt"/>
              </a:rPr>
              <a:t>podle zákona o uznávání výsledků dalšího vzdělávání nebo </a:t>
            </a:r>
            <a:r>
              <a:rPr lang="cs-CZ" sz="1600" b="1" dirty="0">
                <a:latin typeface="+mn-lt"/>
              </a:rPr>
              <a:t>získaly odbornou kvalifikaci učitele praktického vyučování nebo odborného výcviku</a:t>
            </a:r>
            <a:r>
              <a:rPr lang="cs-CZ" sz="1600" dirty="0">
                <a:latin typeface="+mn-lt"/>
              </a:rPr>
              <a:t>,…</a:t>
            </a:r>
            <a:endParaRPr lang="cs-CZ" sz="1600" b="1" dirty="0">
              <a:latin typeface="+mn-lt"/>
              <a:ea typeface="Calibri Light"/>
              <a:cs typeface="Calibri Light"/>
            </a:endParaRPr>
          </a:p>
          <a:p>
            <a:pPr marL="107950" indent="0" algn="just">
              <a:lnSpc>
                <a:spcPct val="90000"/>
              </a:lnSpc>
              <a:buNone/>
            </a:pPr>
            <a:r>
              <a:rPr lang="cs-CZ" sz="1600" b="1" dirty="0">
                <a:latin typeface="+mn-lt"/>
                <a:ea typeface="Calibri Light"/>
                <a:cs typeface="Calibri Light"/>
              </a:rPr>
              <a:t>Vhodné Profesní kvalifikace:</a:t>
            </a:r>
          </a:p>
          <a:p>
            <a:pPr marL="107950" indent="0" algn="just">
              <a:lnSpc>
                <a:spcPct val="90000"/>
              </a:lnSpc>
              <a:buNone/>
            </a:pPr>
            <a:r>
              <a:rPr lang="cs-CZ" sz="1600" b="1" dirty="0">
                <a:solidFill>
                  <a:srgbClr val="C00000"/>
                </a:solidFill>
                <a:latin typeface="+mn-lt"/>
                <a:ea typeface="Calibri Light"/>
                <a:cs typeface="Calibri Light"/>
              </a:rPr>
              <a:t>Instruktor praktické výuky u zaměstnavatele (kód: 75-016-N), EQ5</a:t>
            </a:r>
          </a:p>
          <a:p>
            <a:pPr marL="107950" indent="0" algn="just">
              <a:lnSpc>
                <a:spcPct val="90000"/>
              </a:lnSpc>
              <a:buNone/>
            </a:pPr>
            <a:r>
              <a:rPr lang="en-US" sz="1600" dirty="0">
                <a:latin typeface="+mn-lt"/>
                <a:ea typeface="Calibri Light"/>
                <a:cs typeface="Calibri Light"/>
                <a:hlinkClick r:id="rId2"/>
              </a:rPr>
              <a:t>https://narodnikvalifikace.cz/kvalifikace-1356-Instruktor_instruktorka_prakticke_vyuky_u_zamestnavatele/revize-4686/kvalifikacni-standard</a:t>
            </a:r>
            <a:r>
              <a:rPr lang="en-US" sz="1600" dirty="0">
                <a:latin typeface="+mn-lt"/>
                <a:ea typeface="Calibri Light"/>
                <a:cs typeface="Calibri Light"/>
              </a:rPr>
              <a:t> </a:t>
            </a:r>
            <a:endParaRPr lang="cs-CZ" sz="1600" dirty="0">
              <a:latin typeface="+mn-lt"/>
              <a:ea typeface="Calibri Light"/>
              <a:cs typeface="Calibri Light"/>
            </a:endParaRPr>
          </a:p>
          <a:p>
            <a:pPr marL="107950" indent="0" algn="just">
              <a:lnSpc>
                <a:spcPct val="90000"/>
              </a:lnSpc>
              <a:buNone/>
            </a:pPr>
            <a:r>
              <a:rPr lang="cs-CZ" sz="1600" dirty="0">
                <a:latin typeface="+mn-lt"/>
                <a:ea typeface="Calibri Light"/>
                <a:cs typeface="Calibri Light"/>
              </a:rPr>
              <a:t>12 autorizovaných osob, 55 přezkoušených osob/držitelů osvědčení o získání profesní kvalifikace</a:t>
            </a:r>
          </a:p>
          <a:p>
            <a:pPr marL="107950" indent="0" algn="just">
              <a:lnSpc>
                <a:spcPct val="90000"/>
              </a:lnSpc>
              <a:buNone/>
            </a:pPr>
            <a:r>
              <a:rPr lang="cs-CZ" sz="1500" dirty="0">
                <a:latin typeface="+mn-lt"/>
                <a:ea typeface="Calibri Light"/>
                <a:cs typeface="Calibri Light"/>
              </a:rPr>
              <a:t>Požadavky na zkoušejícího(1 osoba) : Autorizovaná osoba, resp. autorizovaný zástupce autorizované osoby musí splňovat požadavek na kvalifikaci učitele praktického vyučování  (podle zákona č. 563/2004 Sb., § 9 odst. 3, o změně některých pozdějších předpisů) a současně musí mít nejméně 5 let praxe jako učitel praktického vyučování nebo učitel odborného výcviku.</a:t>
            </a:r>
          </a:p>
          <a:p>
            <a:pPr marL="107950" indent="0" algn="just">
              <a:lnSpc>
                <a:spcPct val="90000"/>
              </a:lnSpc>
              <a:buNone/>
            </a:pPr>
            <a:r>
              <a:rPr lang="cs-CZ" sz="1600" b="1" dirty="0">
                <a:solidFill>
                  <a:srgbClr val="C00000"/>
                </a:solidFill>
                <a:latin typeface="+mn-lt"/>
                <a:ea typeface="Calibri Light"/>
                <a:cs typeface="Calibri Light"/>
              </a:rPr>
              <a:t>Instruktor odborného výcviku (kód: 75-022-R), EQ6</a:t>
            </a:r>
          </a:p>
          <a:p>
            <a:pPr marL="107950" indent="0" algn="just">
              <a:lnSpc>
                <a:spcPct val="90000"/>
              </a:lnSpc>
              <a:buNone/>
            </a:pPr>
            <a:r>
              <a:rPr lang="cs-CZ" sz="1600" dirty="0">
                <a:latin typeface="+mn-lt"/>
                <a:ea typeface="Calibri Light"/>
                <a:cs typeface="Calibri Light"/>
                <a:hlinkClick r:id="rId3"/>
              </a:rPr>
              <a:t>https://narodnikvalifikace.cz/kvalifikace-1968-Instruktor_instruktorka_odborneho_vycviku/revize-3306</a:t>
            </a:r>
            <a:endParaRPr lang="cs-CZ" sz="1600" dirty="0">
              <a:latin typeface="+mn-lt"/>
              <a:ea typeface="Calibri Light"/>
              <a:cs typeface="Calibri Light"/>
            </a:endParaRPr>
          </a:p>
          <a:p>
            <a:pPr marL="107950" indent="0" algn="just">
              <a:lnSpc>
                <a:spcPct val="90000"/>
              </a:lnSpc>
              <a:buNone/>
            </a:pPr>
            <a:r>
              <a:rPr lang="cs-CZ" sz="1600" dirty="0">
                <a:latin typeface="+mn-lt"/>
                <a:ea typeface="Calibri Light"/>
                <a:cs typeface="Calibri Light"/>
              </a:rPr>
              <a:t>5 autorizovaných osob,  12 osob/držitelů osvědčení o získání profesní kvalifikace</a:t>
            </a:r>
          </a:p>
          <a:p>
            <a:pPr marL="107950" indent="0" algn="just">
              <a:lnSpc>
                <a:spcPct val="90000"/>
              </a:lnSpc>
              <a:buNone/>
            </a:pPr>
            <a:r>
              <a:rPr lang="cs-CZ" sz="1500" dirty="0">
                <a:latin typeface="+mn-lt"/>
                <a:ea typeface="Calibri Light"/>
                <a:cs typeface="Calibri Light"/>
              </a:rPr>
              <a:t>Požadavky na zkoušejícího (3 členná komise):</a:t>
            </a:r>
          </a:p>
          <a:p>
            <a:pPr marL="107950" indent="0" algn="just">
              <a:lnSpc>
                <a:spcPct val="90000"/>
              </a:lnSpc>
              <a:buNone/>
            </a:pPr>
            <a:r>
              <a:rPr lang="cs-CZ" sz="1600" dirty="0">
                <a:latin typeface="+mn-lt"/>
              </a:rPr>
              <a:t>a</a:t>
            </a:r>
            <a:r>
              <a:rPr lang="cs-CZ" sz="1500" dirty="0">
                <a:latin typeface="+mn-lt"/>
              </a:rPr>
              <a:t>) vysokoškolské vzdělání získané studiem v akreditovaném studijním programu, splnění odborné kvalifikace pro výkon povolání učitele praktického vyučování nebo učitele odborného výcviku podle zákona č. 563/2004 Sb., o pedagogických pracovnících (§ 9 odst. 2, resp. § 9 odst. 3 zákona pro učitele praktického vyučování a § 9 odst. 4 pro učitele odborného výcviku) a nejméně 5 let odborné praxe v povolání učitele praktického vyučování nebo učitele odborného výcviku střední školy nebo nejméně 5 let odborné praxe v oblasti přípravného nebo dalšího vzdělávání učitelů praktického vyučování a odborného výcviku.</a:t>
            </a:r>
          </a:p>
          <a:p>
            <a:pPr marL="108000" indent="0">
              <a:buNone/>
            </a:pPr>
            <a:r>
              <a:rPr lang="cs-CZ" sz="1500" dirty="0">
                <a:latin typeface="+mn-lt"/>
              </a:rPr>
              <a:t>b) vysokoškolské vzdělání získané studiem v akreditovaném magisterském studijním programu v oblasti pedagogických věd zaměřené na přípravu učitelů střední školy nebo v akreditovaném magisterském nebo doktorském studijním programu studijního oboru pedagogika a nejméně 5 let odborné praxe v povolání učitele praktického vyučování nebo učitele odborného výcviku nebo nejméně 5 let odborné praxe v oblasti přípravného nebo dalšího vzdělávání učitelů praktického vyučování a odborného výcviku.</a:t>
            </a:r>
          </a:p>
          <a:p>
            <a:pPr marL="107950" indent="0" algn="just">
              <a:lnSpc>
                <a:spcPct val="90000"/>
              </a:lnSpc>
              <a:buNone/>
            </a:pPr>
            <a:endParaRPr lang="cs-CZ" sz="1600" b="1" dirty="0">
              <a:latin typeface="+mn-lt"/>
              <a:ea typeface="Calibri Light"/>
              <a:cs typeface="Calibri Light"/>
            </a:endParaRPr>
          </a:p>
          <a:p>
            <a:pPr marL="107950" indent="0" algn="just">
              <a:lnSpc>
                <a:spcPct val="90000"/>
              </a:lnSpc>
              <a:buNone/>
            </a:pPr>
            <a:endParaRPr lang="cs-CZ" sz="1600" b="1" dirty="0">
              <a:latin typeface="+mn-lt"/>
              <a:ea typeface="Calibri Light"/>
              <a:cs typeface="Calibri Light"/>
            </a:endParaRPr>
          </a:p>
          <a:p>
            <a:pPr marL="107950" indent="0" algn="just">
              <a:lnSpc>
                <a:spcPct val="90000"/>
              </a:lnSpc>
              <a:buNone/>
            </a:pPr>
            <a:endParaRPr lang="cs-CZ" sz="1600" b="1" dirty="0">
              <a:latin typeface="+mn-lt"/>
              <a:ea typeface="Calibri Light"/>
              <a:cs typeface="Calibri Light"/>
            </a:endParaRPr>
          </a:p>
          <a:p>
            <a:pPr marL="107950" indent="0" algn="just">
              <a:lnSpc>
                <a:spcPct val="90000"/>
              </a:lnSpc>
              <a:buNone/>
            </a:pPr>
            <a:endParaRPr lang="cs-CZ" sz="1600" b="1" dirty="0">
              <a:latin typeface="+mn-lt"/>
              <a:ea typeface="Calibri Light"/>
              <a:cs typeface="Calibri Light"/>
            </a:endParaRPr>
          </a:p>
          <a:p>
            <a:pPr marL="107950" indent="0" algn="just">
              <a:lnSpc>
                <a:spcPct val="90000"/>
              </a:lnSpc>
              <a:buNone/>
            </a:pPr>
            <a:endParaRPr lang="en-US" sz="1600" b="1" dirty="0">
              <a:latin typeface="+mn-lt"/>
              <a:ea typeface="Calibri Light"/>
              <a:cs typeface="Calibri Light"/>
            </a:endParaRPr>
          </a:p>
          <a:p>
            <a:pPr marL="107950" indent="0">
              <a:lnSpc>
                <a:spcPct val="90000"/>
              </a:lnSpc>
              <a:buNone/>
            </a:pPr>
            <a:endParaRPr lang="en-US" sz="1300" dirty="0"/>
          </a:p>
        </p:txBody>
      </p:sp>
      <p:sp>
        <p:nvSpPr>
          <p:cNvPr id="4" name="Slide Number Placeholder 3">
            <a:extLst>
              <a:ext uri="{FF2B5EF4-FFF2-40B4-BE49-F238E27FC236}">
                <a16:creationId xmlns:a16="http://schemas.microsoft.com/office/drawing/2014/main" id="{5281CAE0-0845-885B-82EC-B4D5416A13C0}"/>
              </a:ext>
            </a:extLst>
          </p:cNvPr>
          <p:cNvSpPr>
            <a:spLocks noGrp="1"/>
          </p:cNvSpPr>
          <p:nvPr>
            <p:ph type="sldNum" sz="quarter" idx="12"/>
          </p:nvPr>
        </p:nvSpPr>
        <p:spPr>
          <a:xfrm>
            <a:off x="11694566" y="101218"/>
            <a:ext cx="497433" cy="365125"/>
          </a:xfrm>
        </p:spPr>
        <p:txBody>
          <a:bodyPr anchor="ctr">
            <a:normAutofit/>
          </a:bodyPr>
          <a:lstStyle/>
          <a:p>
            <a:pPr>
              <a:spcAft>
                <a:spcPts val="600"/>
              </a:spcAft>
            </a:pPr>
            <a:fld id="{5EB70F08-41D3-4C49-9139-1BF5B9A15634}" type="slidenum">
              <a:rPr lang="cs-CZ" smtClean="0"/>
              <a:pPr>
                <a:spcAft>
                  <a:spcPts val="600"/>
                </a:spcAft>
              </a:pPr>
              <a:t>63</a:t>
            </a:fld>
            <a:endParaRPr lang="cs-CZ"/>
          </a:p>
        </p:txBody>
      </p:sp>
    </p:spTree>
    <p:extLst>
      <p:ext uri="{BB962C8B-B14F-4D97-AF65-F5344CB8AC3E}">
        <p14:creationId xmlns:p14="http://schemas.microsoft.com/office/powerpoint/2010/main" val="65898545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70D38-0A5F-B9C9-2508-C87D6885808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F842954-BF2F-66B8-1647-45998ACB9A79}"/>
              </a:ext>
            </a:extLst>
          </p:cNvPr>
          <p:cNvSpPr>
            <a:spLocks noGrp="1"/>
          </p:cNvSpPr>
          <p:nvPr>
            <p:ph type="title"/>
          </p:nvPr>
        </p:nvSpPr>
        <p:spPr>
          <a:xfrm>
            <a:off x="729599" y="466343"/>
            <a:ext cx="10838169" cy="516151"/>
          </a:xfrm>
        </p:spPr>
        <p:txBody>
          <a:bodyPr>
            <a:normAutofit/>
          </a:bodyPr>
          <a:lstStyle/>
          <a:p>
            <a:r>
              <a:rPr lang="cs-CZ" sz="2800" b="1" dirty="0">
                <a:latin typeface="Calibri"/>
                <a:cs typeface="Calibri"/>
              </a:rPr>
              <a:t>Ředitel školy</a:t>
            </a:r>
            <a:endParaRPr lang="cs-CZ" sz="2800" dirty="0"/>
          </a:p>
        </p:txBody>
      </p:sp>
      <p:sp>
        <p:nvSpPr>
          <p:cNvPr id="4" name="Zástupný symbol pro číslo snímku 3">
            <a:extLst>
              <a:ext uri="{FF2B5EF4-FFF2-40B4-BE49-F238E27FC236}">
                <a16:creationId xmlns:a16="http://schemas.microsoft.com/office/drawing/2014/main" id="{B25E8A5F-ECCB-C221-61D2-E85DF28EF521}"/>
              </a:ext>
            </a:extLst>
          </p:cNvPr>
          <p:cNvSpPr>
            <a:spLocks noGrp="1"/>
          </p:cNvSpPr>
          <p:nvPr>
            <p:ph type="sldNum" sz="quarter" idx="12"/>
          </p:nvPr>
        </p:nvSpPr>
        <p:spPr/>
        <p:txBody>
          <a:bodyPr/>
          <a:lstStyle/>
          <a:p>
            <a:fld id="{323BD8D3-A9DD-40CB-A396-ADCE34852C74}" type="slidenum">
              <a:rPr lang="cs-CZ" smtClean="0"/>
              <a:t>64</a:t>
            </a:fld>
            <a:endParaRPr lang="cs-CZ"/>
          </a:p>
        </p:txBody>
      </p:sp>
      <p:sp>
        <p:nvSpPr>
          <p:cNvPr id="6" name="Zástupný obsah 5">
            <a:extLst>
              <a:ext uri="{FF2B5EF4-FFF2-40B4-BE49-F238E27FC236}">
                <a16:creationId xmlns:a16="http://schemas.microsoft.com/office/drawing/2014/main" id="{1B3E26D0-6CBB-F312-58E7-98B79BFBD3F5}"/>
              </a:ext>
            </a:extLst>
          </p:cNvPr>
          <p:cNvSpPr>
            <a:spLocks noGrp="1"/>
          </p:cNvSpPr>
          <p:nvPr>
            <p:ph idx="1"/>
          </p:nvPr>
        </p:nvSpPr>
        <p:spPr>
          <a:xfrm>
            <a:off x="729599" y="982494"/>
            <a:ext cx="10448925" cy="5347361"/>
          </a:xfrm>
        </p:spPr>
        <p:txBody>
          <a:bodyPr vert="horz" lIns="0" tIns="0" rIns="0" bIns="0" rtlCol="0" anchor="t">
            <a:noAutofit/>
          </a:bodyPr>
          <a:lstStyle/>
          <a:p>
            <a:pPr marL="107950" indent="0" algn="just">
              <a:buNone/>
            </a:pPr>
            <a:r>
              <a:rPr lang="cs-CZ" sz="1800" b="1" dirty="0">
                <a:latin typeface="+mn-lt"/>
              </a:rPr>
              <a:t>Poradní sbor ze zaměstnavatelů</a:t>
            </a:r>
          </a:p>
          <a:p>
            <a:pPr marL="323850" indent="-215900" algn="just"/>
            <a:r>
              <a:rPr lang="cs-CZ" sz="1800" dirty="0">
                <a:latin typeface="+mn-lt"/>
              </a:rPr>
              <a:t>Ředitel školy může vytvořit poradní sbor ze zaměstnavatelů včetně poskytovatelů DVP.</a:t>
            </a:r>
          </a:p>
          <a:p>
            <a:pPr marL="107950" indent="0" algn="just">
              <a:buNone/>
            </a:pPr>
            <a:endParaRPr lang="cs-CZ" sz="1800" b="1" dirty="0">
              <a:latin typeface="+mn-lt"/>
            </a:endParaRPr>
          </a:p>
          <a:p>
            <a:pPr marL="107950" indent="0" algn="just">
              <a:buNone/>
            </a:pPr>
            <a:r>
              <a:rPr lang="cs-CZ" sz="1800" b="1" dirty="0">
                <a:latin typeface="+mn-lt"/>
              </a:rPr>
              <a:t>Školní vzdělávací programy</a:t>
            </a:r>
          </a:p>
          <a:p>
            <a:pPr marL="323850" indent="-215900" algn="just"/>
            <a:r>
              <a:rPr lang="cs-CZ" sz="1800" dirty="0">
                <a:latin typeface="+mn-lt"/>
              </a:rPr>
              <a:t>Ředitel školy vždy projedná příslušné ŠVP s poskytovateli DPV.</a:t>
            </a:r>
          </a:p>
          <a:p>
            <a:pPr marL="107950" indent="0" algn="just">
              <a:buNone/>
            </a:pPr>
            <a:endParaRPr lang="cs-CZ" sz="1800" dirty="0">
              <a:latin typeface="+mn-lt"/>
            </a:endParaRPr>
          </a:p>
          <a:p>
            <a:pPr marL="107950" marR="0" lvl="0" indent="0" algn="just" defTabSz="914400" rtl="0" eaLnBrk="1" fontAlgn="auto" latinLnBrk="0" hangingPunct="1">
              <a:lnSpc>
                <a:spcPct val="100000"/>
              </a:lnSpc>
              <a:spcBef>
                <a:spcPts val="0"/>
              </a:spcBef>
              <a:spcAft>
                <a:spcPts val="800"/>
              </a:spcAft>
              <a:buClr>
                <a:srgbClr val="428D96"/>
              </a:buClr>
              <a:buSzTx/>
              <a:buFont typeface="Calibri Light" panose="020F0302020204030204" pitchFamily="34" charset="0"/>
              <a:buNone/>
              <a:tabLst/>
              <a:defRPr/>
            </a:pPr>
            <a:r>
              <a:rPr kumimoji="0" lang="cs-CZ" sz="1800" b="1" i="0" u="none" strike="noStrike" kern="1200" cap="none" spc="0" normalizeH="0" baseline="0" noProof="0" dirty="0">
                <a:ln>
                  <a:noFill/>
                </a:ln>
                <a:solidFill>
                  <a:prstClr val="black"/>
                </a:solidFill>
                <a:effectLst/>
                <a:uLnTx/>
                <a:uFillTx/>
                <a:latin typeface="Calibri" panose="020F0502020204030204"/>
                <a:ea typeface="+mn-ea"/>
                <a:cs typeface="+mn-cs"/>
              </a:rPr>
              <a:t>Smluvní vztahy</a:t>
            </a:r>
          </a:p>
          <a:p>
            <a:pPr marL="323850" marR="0" lvl="0" indent="-215900" algn="just" defTabSz="914400" rtl="0" eaLnBrk="1" fontAlgn="auto" latinLnBrk="0" hangingPunct="1">
              <a:lnSpc>
                <a:spcPct val="100000"/>
              </a:lnSpc>
              <a:spcBef>
                <a:spcPts val="0"/>
              </a:spcBef>
              <a:spcAft>
                <a:spcPts val="800"/>
              </a:spcAft>
              <a:buClr>
                <a:srgbClr val="428D96"/>
              </a:buClr>
              <a:buSzTx/>
              <a:buFont typeface="Calibri Light" panose="020F0302020204030204" pitchFamily="34" charset="0"/>
              <a:buChar char="●"/>
              <a:tabLst/>
              <a:defRPr/>
            </a:pPr>
            <a:r>
              <a:rPr kumimoji="0" lang="cs-CZ" sz="1800" b="0" i="0" u="none" strike="noStrike" kern="1200" cap="none" spc="0" normalizeH="0" baseline="0" noProof="0" dirty="0">
                <a:ln>
                  <a:noFill/>
                </a:ln>
                <a:solidFill>
                  <a:prstClr val="black"/>
                </a:solidFill>
                <a:effectLst/>
                <a:uLnTx/>
                <a:uFillTx/>
                <a:latin typeface="Calibri" panose="020F0502020204030204"/>
                <a:ea typeface="+mn-ea"/>
                <a:cs typeface="+mn-cs"/>
              </a:rPr>
              <a:t>Uzavírá smlouvu se zástupcem poskytovatele/poskytovatelů o obsahu a rozsahu DVP a podmínkách pro jeho konání; minimálně na dobu 1 školního roku a obsahuje zejména: obory vzdělání a druh vykonávané činnost žáky; místo konání DPV; počty žák v DPD; odměňování za produktivní činnost; ujednání o náhradě nákladů =&gt; podrobnosti o náležitostech smlouvy a podmínkách jsou součástí vyhlášky o středním vzdělávání.</a:t>
            </a:r>
          </a:p>
          <a:p>
            <a:pPr marL="107950" marR="0" lvl="0" indent="0" algn="just" defTabSz="914400" rtl="0" eaLnBrk="1" fontAlgn="auto" latinLnBrk="0" hangingPunct="1">
              <a:lnSpc>
                <a:spcPct val="100000"/>
              </a:lnSpc>
              <a:spcBef>
                <a:spcPts val="0"/>
              </a:spcBef>
              <a:spcAft>
                <a:spcPts val="800"/>
              </a:spcAft>
              <a:buClr>
                <a:srgbClr val="428D96"/>
              </a:buClr>
              <a:buSzTx/>
              <a:buNone/>
              <a:tabLst/>
              <a:defRPr/>
            </a:pPr>
            <a:endParaRPr lang="cs-CZ" sz="1800" dirty="0">
              <a:solidFill>
                <a:prstClr val="black"/>
              </a:solidFill>
              <a:latin typeface="+mn-lt"/>
            </a:endParaRPr>
          </a:p>
          <a:p>
            <a:pPr marL="107950" indent="0" algn="just">
              <a:buNone/>
            </a:pPr>
            <a:r>
              <a:rPr lang="cs-CZ" sz="1800" b="1" dirty="0">
                <a:latin typeface="+mn-lt"/>
              </a:rPr>
              <a:t>Hodnocení žáka z praktického vyučování</a:t>
            </a:r>
          </a:p>
          <a:p>
            <a:pPr marL="323850" indent="-215900" algn="just"/>
            <a:r>
              <a:rPr lang="cs-CZ" sz="1800" dirty="0">
                <a:latin typeface="+mn-lt"/>
              </a:rPr>
              <a:t>Ředitel školy zajistí, aby žák byl z PV hodnocen také z podkladů od duálního poskytovatele.</a:t>
            </a:r>
          </a:p>
          <a:p>
            <a:pPr marL="107950" marR="0" lvl="0" indent="0" algn="just" defTabSz="914400" rtl="0" eaLnBrk="1" fontAlgn="auto" latinLnBrk="0" hangingPunct="1">
              <a:lnSpc>
                <a:spcPct val="100000"/>
              </a:lnSpc>
              <a:spcBef>
                <a:spcPts val="0"/>
              </a:spcBef>
              <a:spcAft>
                <a:spcPts val="800"/>
              </a:spcAft>
              <a:buClr>
                <a:srgbClr val="428D96"/>
              </a:buClr>
              <a:buSzTx/>
              <a:buNone/>
              <a:tabLst/>
              <a:defRPr/>
            </a:pPr>
            <a:endParaRPr lang="cs-CZ" sz="1800" dirty="0">
              <a:solidFill>
                <a:prstClr val="black"/>
              </a:solidFill>
              <a:latin typeface="+mn-lt"/>
            </a:endParaRPr>
          </a:p>
          <a:p>
            <a:pPr marL="107950" marR="0" lvl="0" indent="0" algn="just" defTabSz="914400" rtl="0" eaLnBrk="1" fontAlgn="auto" latinLnBrk="0" hangingPunct="1">
              <a:lnSpc>
                <a:spcPct val="100000"/>
              </a:lnSpc>
              <a:spcBef>
                <a:spcPts val="0"/>
              </a:spcBef>
              <a:spcAft>
                <a:spcPts val="800"/>
              </a:spcAft>
              <a:buClr>
                <a:srgbClr val="428D96"/>
              </a:buClr>
              <a:buSzTx/>
              <a:buNone/>
              <a:tabLst/>
              <a:defRPr/>
            </a:pPr>
            <a:endParaRPr lang="cs-CZ" sz="1800" dirty="0">
              <a:solidFill>
                <a:prstClr val="black"/>
              </a:solidFill>
              <a:latin typeface="Calibri" panose="020F0502020204030204"/>
            </a:endParaRPr>
          </a:p>
          <a:p>
            <a:pPr marL="107950" marR="0" lvl="0" indent="0" algn="just" defTabSz="914400" rtl="0" eaLnBrk="1" fontAlgn="auto" latinLnBrk="0" hangingPunct="1">
              <a:lnSpc>
                <a:spcPct val="100000"/>
              </a:lnSpc>
              <a:spcBef>
                <a:spcPts val="0"/>
              </a:spcBef>
              <a:spcAft>
                <a:spcPts val="800"/>
              </a:spcAft>
              <a:buClr>
                <a:srgbClr val="428D96"/>
              </a:buClr>
              <a:buSzTx/>
              <a:buNone/>
              <a:tabLst/>
              <a:defRPr/>
            </a:pPr>
            <a:endParaRPr lang="cs-CZ" sz="1800" dirty="0">
              <a:solidFill>
                <a:prstClr val="black"/>
              </a:solidFill>
              <a:latin typeface="Calibri" panose="020F0502020204030204"/>
            </a:endParaRPr>
          </a:p>
          <a:p>
            <a:pPr marL="107950" marR="0" lvl="0" indent="0" algn="just" defTabSz="914400" rtl="0" eaLnBrk="1" fontAlgn="auto" latinLnBrk="0" hangingPunct="1">
              <a:lnSpc>
                <a:spcPct val="100000"/>
              </a:lnSpc>
              <a:spcBef>
                <a:spcPts val="0"/>
              </a:spcBef>
              <a:spcAft>
                <a:spcPts val="800"/>
              </a:spcAft>
              <a:buClr>
                <a:srgbClr val="428D96"/>
              </a:buClr>
              <a:buSzTx/>
              <a:buNone/>
              <a:tabLst/>
              <a:defRPr/>
            </a:pPr>
            <a:endParaRPr lang="cs-CZ" sz="1800" dirty="0"/>
          </a:p>
          <a:p>
            <a:pPr marL="107950" indent="0" algn="just">
              <a:buNone/>
            </a:pPr>
            <a:endParaRPr lang="cs-CZ" sz="1800" dirty="0">
              <a:latin typeface="+mn-lt"/>
            </a:endParaRPr>
          </a:p>
        </p:txBody>
      </p:sp>
    </p:spTree>
    <p:extLst>
      <p:ext uri="{BB962C8B-B14F-4D97-AF65-F5344CB8AC3E}">
        <p14:creationId xmlns:p14="http://schemas.microsoft.com/office/powerpoint/2010/main" val="372884416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23E85-96DF-6567-E6D2-08828FF5B72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531A07A-6DE3-0DA0-F75C-D6820E771AC4}"/>
              </a:ext>
            </a:extLst>
          </p:cNvPr>
          <p:cNvSpPr>
            <a:spLocks noGrp="1"/>
          </p:cNvSpPr>
          <p:nvPr>
            <p:ph type="title"/>
          </p:nvPr>
        </p:nvSpPr>
        <p:spPr>
          <a:xfrm>
            <a:off x="729599" y="466343"/>
            <a:ext cx="10838169" cy="516151"/>
          </a:xfrm>
        </p:spPr>
        <p:txBody>
          <a:bodyPr>
            <a:normAutofit/>
          </a:bodyPr>
          <a:lstStyle/>
          <a:p>
            <a:r>
              <a:rPr lang="cs-CZ" sz="2800" b="1" dirty="0">
                <a:latin typeface="Calibri"/>
                <a:cs typeface="Calibri"/>
              </a:rPr>
              <a:t>žák</a:t>
            </a:r>
            <a:endParaRPr lang="cs-CZ" sz="2800" dirty="0"/>
          </a:p>
        </p:txBody>
      </p:sp>
      <p:sp>
        <p:nvSpPr>
          <p:cNvPr id="4" name="Zástupný symbol pro číslo snímku 3">
            <a:extLst>
              <a:ext uri="{FF2B5EF4-FFF2-40B4-BE49-F238E27FC236}">
                <a16:creationId xmlns:a16="http://schemas.microsoft.com/office/drawing/2014/main" id="{C0DA39DD-6723-D215-3215-ED75DA5134A2}"/>
              </a:ext>
            </a:extLst>
          </p:cNvPr>
          <p:cNvSpPr>
            <a:spLocks noGrp="1"/>
          </p:cNvSpPr>
          <p:nvPr>
            <p:ph type="sldNum" sz="quarter" idx="12"/>
          </p:nvPr>
        </p:nvSpPr>
        <p:spPr/>
        <p:txBody>
          <a:bodyPr/>
          <a:lstStyle/>
          <a:p>
            <a:fld id="{323BD8D3-A9DD-40CB-A396-ADCE34852C74}" type="slidenum">
              <a:rPr lang="cs-CZ" smtClean="0"/>
              <a:t>65</a:t>
            </a:fld>
            <a:endParaRPr lang="cs-CZ"/>
          </a:p>
        </p:txBody>
      </p:sp>
      <p:sp>
        <p:nvSpPr>
          <p:cNvPr id="6" name="Zástupný obsah 5">
            <a:extLst>
              <a:ext uri="{FF2B5EF4-FFF2-40B4-BE49-F238E27FC236}">
                <a16:creationId xmlns:a16="http://schemas.microsoft.com/office/drawing/2014/main" id="{669E5670-B581-2607-4FC5-7AF9B71D5BB2}"/>
              </a:ext>
            </a:extLst>
          </p:cNvPr>
          <p:cNvSpPr>
            <a:spLocks noGrp="1"/>
          </p:cNvSpPr>
          <p:nvPr>
            <p:ph idx="1"/>
          </p:nvPr>
        </p:nvSpPr>
        <p:spPr>
          <a:xfrm>
            <a:off x="729599" y="982494"/>
            <a:ext cx="10448925" cy="5347361"/>
          </a:xfrm>
        </p:spPr>
        <p:txBody>
          <a:bodyPr vert="horz" lIns="0" tIns="0" rIns="0" bIns="0" rtlCol="0" anchor="t">
            <a:noAutofit/>
          </a:bodyPr>
          <a:lstStyle/>
          <a:p>
            <a:pPr marL="107950" indent="0" algn="just">
              <a:buNone/>
            </a:pPr>
            <a:endParaRPr lang="cs-CZ" sz="1800" dirty="0">
              <a:latin typeface="+mn-lt"/>
            </a:endParaRPr>
          </a:p>
          <a:p>
            <a:pPr marL="107950" indent="0" algn="just">
              <a:buNone/>
            </a:pPr>
            <a:r>
              <a:rPr lang="cs-CZ" sz="1800" b="1" dirty="0">
                <a:latin typeface="+mn-lt"/>
              </a:rPr>
              <a:t>Smluvní vztahy</a:t>
            </a:r>
          </a:p>
          <a:p>
            <a:pPr marL="323850" indent="-215900" algn="just"/>
            <a:r>
              <a:rPr lang="cs-CZ" sz="1800" dirty="0">
                <a:latin typeface="+mn-lt"/>
              </a:rPr>
              <a:t>Zákonný zástupce nezletilého žáka nebo zletilý žák </a:t>
            </a:r>
            <a:r>
              <a:rPr lang="cs-CZ" sz="1800" b="1" dirty="0">
                <a:latin typeface="+mn-lt"/>
              </a:rPr>
              <a:t>MŮŽE</a:t>
            </a:r>
            <a:r>
              <a:rPr lang="cs-CZ" sz="1800" dirty="0">
                <a:latin typeface="+mn-lt"/>
              </a:rPr>
              <a:t> uzavřít smlouvu s poskytovatele DPV upravující práva a povinnosti; uzavření smlouvy není podmínkou poskytování DPV.</a:t>
            </a:r>
          </a:p>
          <a:p>
            <a:pPr marL="323850" indent="-215900" algn="just"/>
            <a:r>
              <a:rPr lang="cs-CZ" sz="1800" dirty="0">
                <a:latin typeface="+mn-lt"/>
              </a:rPr>
              <a:t>Součástí smlouvy může být také sjednání:</a:t>
            </a:r>
          </a:p>
          <a:p>
            <a:pPr marL="681700" lvl="2" indent="-285750" algn="just">
              <a:buFont typeface="Courier New" panose="02070309020205020404" pitchFamily="49" charset="0"/>
              <a:buChar char="o"/>
            </a:pPr>
            <a:r>
              <a:rPr lang="cs-CZ" sz="1800" dirty="0">
                <a:latin typeface="+mn-lt"/>
              </a:rPr>
              <a:t>poskytování motivačního příspěvku;</a:t>
            </a:r>
          </a:p>
          <a:p>
            <a:pPr marL="681700" lvl="2" indent="-285750" algn="just">
              <a:buFont typeface="Courier New" panose="02070309020205020404" pitchFamily="49" charset="0"/>
              <a:buChar char="o"/>
            </a:pPr>
            <a:r>
              <a:rPr lang="cs-CZ" sz="1800" dirty="0">
                <a:latin typeface="+mn-lt"/>
              </a:rPr>
              <a:t>závazek žáka uzavřít po řádném ukončení vzdělávání pracovní smlouvu na dobu až 3 let.</a:t>
            </a:r>
          </a:p>
          <a:p>
            <a:pPr marL="395950" lvl="2" indent="0" algn="just">
              <a:buNone/>
            </a:pPr>
            <a:endParaRPr lang="cs-CZ" sz="1800" dirty="0">
              <a:latin typeface="+mn-lt"/>
            </a:endParaRPr>
          </a:p>
          <a:p>
            <a:pPr marL="107950" indent="0" algn="just">
              <a:buNone/>
            </a:pPr>
            <a:endParaRPr lang="cs-CZ" sz="1800" dirty="0">
              <a:latin typeface="+mn-lt"/>
            </a:endParaRPr>
          </a:p>
          <a:p>
            <a:pPr marL="107950" indent="0" algn="just">
              <a:buNone/>
            </a:pPr>
            <a:r>
              <a:rPr lang="cs-CZ" sz="1800" b="1" dirty="0">
                <a:latin typeface="+mn-lt"/>
              </a:rPr>
              <a:t>Je potřeba souhlasu žáka s DPV?</a:t>
            </a:r>
          </a:p>
          <a:p>
            <a:pPr marL="323850" indent="-215900" algn="just"/>
            <a:r>
              <a:rPr lang="cs-CZ" sz="1800" dirty="0">
                <a:latin typeface="+mn-lt"/>
              </a:rPr>
              <a:t>Realizace praktického vyučování u poskytovatele DPV není podmíněná souhlasem žáka nebo jeho zákonné zástupce; je to jedna z možností jak škola může zajistit poskytování praktického vyučování.</a:t>
            </a:r>
          </a:p>
          <a:p>
            <a:pPr marL="323850" indent="-215900" algn="just"/>
            <a:r>
              <a:rPr lang="cs-CZ" sz="1800" dirty="0">
                <a:latin typeface="+mn-lt"/>
              </a:rPr>
              <a:t>Žák (nebo jeho zákonný zástupce) může a také nemusí uzavřít smlouvu s poskytovatelem DPV.</a:t>
            </a:r>
            <a:endParaRPr lang="cs-CZ" dirty="0">
              <a:cs typeface="Calibri Light" panose="020F0302020204030204" pitchFamily="34" charset="0"/>
            </a:endParaRPr>
          </a:p>
          <a:p>
            <a:pPr marL="107950" indent="0">
              <a:buNone/>
            </a:pPr>
            <a:endParaRPr lang="cs-CZ" dirty="0">
              <a:cs typeface="Calibri Light" panose="020F0302020204030204" pitchFamily="34" charset="0"/>
            </a:endParaRPr>
          </a:p>
          <a:p>
            <a:pPr marL="323850" indent="-215900"/>
            <a:endParaRPr lang="cs-CZ" dirty="0">
              <a:cs typeface="Calibri Light" panose="020F0302020204030204" pitchFamily="34" charset="0"/>
            </a:endParaRPr>
          </a:p>
        </p:txBody>
      </p:sp>
    </p:spTree>
    <p:extLst>
      <p:ext uri="{BB962C8B-B14F-4D97-AF65-F5344CB8AC3E}">
        <p14:creationId xmlns:p14="http://schemas.microsoft.com/office/powerpoint/2010/main" val="364077889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CBD9EE-D8D2-80D1-6F19-9DA736A6E5F0}"/>
              </a:ext>
            </a:extLst>
          </p:cNvPr>
          <p:cNvSpPr>
            <a:spLocks noGrp="1"/>
          </p:cNvSpPr>
          <p:nvPr>
            <p:ph type="title"/>
          </p:nvPr>
        </p:nvSpPr>
        <p:spPr>
          <a:xfrm>
            <a:off x="792974" y="325924"/>
            <a:ext cx="10838169" cy="497941"/>
          </a:xfrm>
        </p:spPr>
        <p:txBody>
          <a:bodyPr>
            <a:normAutofit/>
          </a:bodyPr>
          <a:lstStyle/>
          <a:p>
            <a:r>
              <a:rPr lang="cs-CZ" sz="2800" b="1" dirty="0"/>
              <a:t>Česká školní inspekce</a:t>
            </a:r>
          </a:p>
        </p:txBody>
      </p:sp>
      <p:sp>
        <p:nvSpPr>
          <p:cNvPr id="3" name="Zástupný obsah 2">
            <a:extLst>
              <a:ext uri="{FF2B5EF4-FFF2-40B4-BE49-F238E27FC236}">
                <a16:creationId xmlns:a16="http://schemas.microsoft.com/office/drawing/2014/main" id="{2FDB9704-FA59-4BD0-F978-DD38C1BB5A2E}"/>
              </a:ext>
            </a:extLst>
          </p:cNvPr>
          <p:cNvSpPr>
            <a:spLocks noGrp="1"/>
          </p:cNvSpPr>
          <p:nvPr>
            <p:ph idx="1"/>
          </p:nvPr>
        </p:nvSpPr>
        <p:spPr>
          <a:xfrm>
            <a:off x="729598" y="1158844"/>
            <a:ext cx="10838169" cy="4562946"/>
          </a:xfrm>
        </p:spPr>
        <p:txBody>
          <a:bodyPr/>
          <a:lstStyle/>
          <a:p>
            <a:pPr algn="just"/>
            <a:r>
              <a:rPr lang="cs-CZ" sz="1800" dirty="0">
                <a:latin typeface="+mn-lt"/>
              </a:rPr>
              <a:t>§ 174 odst. (2) Česká školní inspekce ve školách a školských zařízeních zapsaných do školského rejstříku a na pracovištích osob, kde se uskutečňuje praktické vyučování nebo odborná praxe podle § 65 odst. 2 a § 96 odst. 2</a:t>
            </a:r>
            <a:r>
              <a:rPr lang="cs-CZ" sz="1800" b="1" dirty="0">
                <a:latin typeface="+mn-lt"/>
              </a:rPr>
              <a:t>, u duálních poskytovatelů</a:t>
            </a:r>
            <a:r>
              <a:rPr lang="cs-CZ" sz="1800" dirty="0">
                <a:latin typeface="+mn-lt"/>
              </a:rPr>
              <a:t> a v místě, kde se uskutečňuje individuální vzdělávání žáka povolené podle § 41 odst. 3 </a:t>
            </a:r>
            <a:br>
              <a:rPr lang="cs-CZ" sz="1800" dirty="0">
                <a:latin typeface="+mn-lt"/>
              </a:rPr>
            </a:br>
            <a:r>
              <a:rPr lang="cs-CZ" sz="1800" dirty="0">
                <a:latin typeface="+mn-lt"/>
              </a:rPr>
              <a:t>v rámci inspekční činnosti</a:t>
            </a:r>
          </a:p>
          <a:p>
            <a:pPr marL="565200" lvl="0" indent="-457200" algn="just">
              <a:buAutoNum type="alphaLcParenR"/>
            </a:pPr>
            <a:r>
              <a:rPr lang="cs-CZ" sz="1800" dirty="0">
                <a:latin typeface="+mn-lt"/>
              </a:rPr>
              <a:t>získává a analyzuje informace o vzdělávání dětí, žáků a studentů, o činnosti škol a školských zařízení zapsaných do školského rejstříku, sleduje a hodnotí efektivnost vzdělávací soustavy,</a:t>
            </a:r>
          </a:p>
          <a:p>
            <a:pPr marL="565200" lvl="0" indent="-457200" algn="just">
              <a:buAutoNum type="alphaLcParenR"/>
            </a:pPr>
            <a:r>
              <a:rPr lang="cs-CZ" sz="1800" dirty="0">
                <a:latin typeface="+mn-lt"/>
              </a:rPr>
              <a:t>zjišťuje a hodnotí podmínky, průběh a výsledky vzdělávání, a to podle příslušných školních vzdělávacích programů a akreditovaných vzdělávacích programů a dále podmínky a průběh poskytování poradenských služeb ve školách a školských poradenských zařízeních,</a:t>
            </a:r>
          </a:p>
          <a:p>
            <a:pPr marL="565200" lvl="0" indent="-457200" algn="just">
              <a:buAutoNum type="alphaLcParenR"/>
            </a:pPr>
            <a:r>
              <a:rPr lang="cs-CZ" sz="1800" dirty="0">
                <a:latin typeface="+mn-lt"/>
              </a:rPr>
              <a:t>zjišťuje a hodnotí naplnění školního vzdělávacího programu a jeho soulad s právními předpisy a rámcovým vzdělávacím programem,</a:t>
            </a:r>
          </a:p>
          <a:p>
            <a:pPr marL="565200" lvl="0" indent="-457200" algn="just">
              <a:buAutoNum type="alphaLcParenR"/>
            </a:pPr>
            <a:r>
              <a:rPr lang="cs-CZ" sz="1800" dirty="0">
                <a:latin typeface="+mn-lt"/>
              </a:rPr>
              <a:t>vykonává kontrolu dodržování právních předpisů, které se vztahují k poskytování vzdělávání a školských služeb,</a:t>
            </a:r>
          </a:p>
          <a:p>
            <a:pPr marL="565200" lvl="0" indent="-457200" algn="just">
              <a:buAutoNum type="alphaLcParenR"/>
            </a:pPr>
            <a:r>
              <a:rPr lang="cs-CZ" sz="1800" dirty="0">
                <a:latin typeface="+mn-lt"/>
              </a:rPr>
              <a:t>vykonává veřejnosprávní kontrolu</a:t>
            </a:r>
            <a:r>
              <a:rPr lang="cs-CZ" sz="1800" baseline="30000" dirty="0">
                <a:latin typeface="+mn-lt"/>
              </a:rPr>
              <a:t>40)</a:t>
            </a:r>
            <a:r>
              <a:rPr lang="cs-CZ" sz="1800" dirty="0">
                <a:latin typeface="+mn-lt"/>
              </a:rPr>
              <a:t> využívání finančních prostředků státního rozpočtu přidělovaných podle § 160 až 163.</a:t>
            </a:r>
          </a:p>
        </p:txBody>
      </p:sp>
      <p:sp>
        <p:nvSpPr>
          <p:cNvPr id="4" name="Zástupný symbol pro číslo snímku 3">
            <a:extLst>
              <a:ext uri="{FF2B5EF4-FFF2-40B4-BE49-F238E27FC236}">
                <a16:creationId xmlns:a16="http://schemas.microsoft.com/office/drawing/2014/main" id="{C3947FD7-4F73-484A-922A-635479B584A9}"/>
              </a:ext>
            </a:extLst>
          </p:cNvPr>
          <p:cNvSpPr>
            <a:spLocks noGrp="1"/>
          </p:cNvSpPr>
          <p:nvPr>
            <p:ph type="sldNum" sz="quarter" idx="12"/>
          </p:nvPr>
        </p:nvSpPr>
        <p:spPr/>
        <p:txBody>
          <a:bodyPr/>
          <a:lstStyle/>
          <a:p>
            <a:fld id="{323BD8D3-A9DD-40CB-A396-ADCE34852C74}" type="slidenum">
              <a:rPr lang="cs-CZ" smtClean="0"/>
              <a:t>66</a:t>
            </a:fld>
            <a:endParaRPr lang="cs-CZ"/>
          </a:p>
        </p:txBody>
      </p:sp>
    </p:spTree>
    <p:extLst>
      <p:ext uri="{BB962C8B-B14F-4D97-AF65-F5344CB8AC3E}">
        <p14:creationId xmlns:p14="http://schemas.microsoft.com/office/powerpoint/2010/main" val="320225690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3FBF0-E05B-871D-B4A6-F8CFC77B68C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D90C9B7-1FD7-4873-5125-A8A187F41D63}"/>
              </a:ext>
            </a:extLst>
          </p:cNvPr>
          <p:cNvSpPr>
            <a:spLocks noGrp="1"/>
          </p:cNvSpPr>
          <p:nvPr>
            <p:ph type="title"/>
          </p:nvPr>
        </p:nvSpPr>
        <p:spPr>
          <a:xfrm>
            <a:off x="729599" y="283780"/>
            <a:ext cx="10838169" cy="516151"/>
          </a:xfrm>
        </p:spPr>
        <p:txBody>
          <a:bodyPr>
            <a:normAutofit/>
          </a:bodyPr>
          <a:lstStyle/>
          <a:p>
            <a:r>
              <a:rPr lang="cs-CZ" sz="2800" b="1" dirty="0">
                <a:latin typeface="Calibri"/>
                <a:cs typeface="Calibri"/>
              </a:rPr>
              <a:t>přínosy</a:t>
            </a:r>
            <a:endParaRPr lang="cs-CZ" sz="2800" dirty="0"/>
          </a:p>
        </p:txBody>
      </p:sp>
      <p:sp>
        <p:nvSpPr>
          <p:cNvPr id="4" name="Zástupný symbol pro číslo snímku 3">
            <a:extLst>
              <a:ext uri="{FF2B5EF4-FFF2-40B4-BE49-F238E27FC236}">
                <a16:creationId xmlns:a16="http://schemas.microsoft.com/office/drawing/2014/main" id="{2D1621E8-A5BD-C456-B3F0-2D2E00A2C2F1}"/>
              </a:ext>
            </a:extLst>
          </p:cNvPr>
          <p:cNvSpPr>
            <a:spLocks noGrp="1"/>
          </p:cNvSpPr>
          <p:nvPr>
            <p:ph type="sldNum" sz="quarter" idx="12"/>
          </p:nvPr>
        </p:nvSpPr>
        <p:spPr/>
        <p:txBody>
          <a:bodyPr/>
          <a:lstStyle/>
          <a:p>
            <a:fld id="{323BD8D3-A9DD-40CB-A396-ADCE34852C74}" type="slidenum">
              <a:rPr lang="cs-CZ" smtClean="0"/>
              <a:t>67</a:t>
            </a:fld>
            <a:endParaRPr lang="cs-CZ"/>
          </a:p>
        </p:txBody>
      </p:sp>
      <p:sp>
        <p:nvSpPr>
          <p:cNvPr id="6" name="Zástupný obsah 5">
            <a:extLst>
              <a:ext uri="{FF2B5EF4-FFF2-40B4-BE49-F238E27FC236}">
                <a16:creationId xmlns:a16="http://schemas.microsoft.com/office/drawing/2014/main" id="{543F001F-D32F-2C58-F33F-1E221706C7E6}"/>
              </a:ext>
            </a:extLst>
          </p:cNvPr>
          <p:cNvSpPr>
            <a:spLocks noGrp="1"/>
          </p:cNvSpPr>
          <p:nvPr>
            <p:ph idx="1"/>
          </p:nvPr>
        </p:nvSpPr>
        <p:spPr>
          <a:xfrm>
            <a:off x="729599" y="799932"/>
            <a:ext cx="10964967" cy="5529924"/>
          </a:xfrm>
        </p:spPr>
        <p:txBody>
          <a:bodyPr vert="horz" lIns="0" tIns="0" rIns="0" bIns="0" rtlCol="0" anchor="t">
            <a:noAutofit/>
          </a:bodyPr>
          <a:lstStyle/>
          <a:p>
            <a:pPr marL="108000" indent="0" algn="just">
              <a:buNone/>
            </a:pPr>
            <a:r>
              <a:rPr lang="cs-CZ" sz="1800" b="1" dirty="0">
                <a:latin typeface="+mn-lt"/>
              </a:rPr>
              <a:t>Žák, škola</a:t>
            </a:r>
          </a:p>
          <a:p>
            <a:pPr algn="just"/>
            <a:r>
              <a:rPr lang="cs-CZ" sz="1800" dirty="0">
                <a:latin typeface="+mn-lt"/>
              </a:rPr>
              <a:t>Získání silnější partnera v podobě firmy/firem, za kterou/kterými stojí organizace zaměstnavatelů.</a:t>
            </a:r>
          </a:p>
          <a:p>
            <a:pPr algn="just"/>
            <a:r>
              <a:rPr lang="cs-CZ" sz="1800" dirty="0">
                <a:latin typeface="+mn-lt"/>
              </a:rPr>
              <a:t>DPV se uskuteční pod dohledem kvalifikovaného instruktora.</a:t>
            </a:r>
          </a:p>
          <a:p>
            <a:pPr algn="just"/>
            <a:r>
              <a:rPr lang="cs-CZ" sz="1800" dirty="0">
                <a:latin typeface="+mn-lt"/>
              </a:rPr>
              <a:t>Možná podpora žáka prostřednictvím motivačního příspěvku a garance zaměstnání po ukončení vzdělávání.</a:t>
            </a:r>
          </a:p>
          <a:p>
            <a:pPr marL="108000" indent="0" algn="just">
              <a:buNone/>
            </a:pPr>
            <a:endParaRPr lang="cs-CZ" sz="1800" dirty="0">
              <a:latin typeface="+mn-lt"/>
              <a:cs typeface="Calibri Light" panose="020F0302020204030204" pitchFamily="34" charset="0"/>
            </a:endParaRPr>
          </a:p>
          <a:p>
            <a:pPr marL="107950" indent="0" algn="just">
              <a:buNone/>
            </a:pPr>
            <a:r>
              <a:rPr lang="cs-CZ" sz="1800" b="1" dirty="0">
                <a:latin typeface="+mn-lt"/>
              </a:rPr>
              <a:t>Duální poskytovatel</a:t>
            </a:r>
          </a:p>
          <a:p>
            <a:pPr algn="just"/>
            <a:r>
              <a:rPr lang="cs-CZ" sz="1800" dirty="0">
                <a:latin typeface="+mn-lt"/>
              </a:rPr>
              <a:t>Možnost být v poradním sboru se zaměstnavateli je-li ředitele školy ustaven.</a:t>
            </a:r>
          </a:p>
          <a:p>
            <a:pPr algn="just"/>
            <a:r>
              <a:rPr lang="cs-CZ" sz="1800" dirty="0">
                <a:latin typeface="+mn-lt"/>
              </a:rPr>
              <a:t>Získá právo se vyjádřit ke školnímu vzdělávacímu programu.</a:t>
            </a:r>
          </a:p>
          <a:p>
            <a:pPr algn="just"/>
            <a:r>
              <a:rPr lang="cs-CZ" sz="1800" dirty="0">
                <a:latin typeface="+mn-lt"/>
              </a:rPr>
              <a:t>Podílí se na hodnocení žáka při praktickém vyučování. </a:t>
            </a:r>
          </a:p>
          <a:p>
            <a:pPr algn="just"/>
            <a:r>
              <a:rPr lang="cs-CZ" sz="1800" dirty="0">
                <a:latin typeface="+mn-lt"/>
              </a:rPr>
              <a:t>Možná účast u ZZ a MZ u praktických zkoušek jako přísedící s hlasem poradním.</a:t>
            </a:r>
          </a:p>
          <a:p>
            <a:pPr algn="just"/>
            <a:r>
              <a:rPr lang="cs-CZ" sz="1800" dirty="0">
                <a:latin typeface="+mn-lt"/>
              </a:rPr>
              <a:t>Opora v organizaci zaměstnavatelů, která duálního poskytovatele certifikovala.</a:t>
            </a:r>
          </a:p>
          <a:p>
            <a:pPr marL="107950" indent="0">
              <a:buNone/>
            </a:pPr>
            <a:endParaRPr lang="cs-CZ" sz="1800" dirty="0">
              <a:latin typeface="+mn-lt"/>
              <a:cs typeface="Calibri Light" panose="020F0302020204030204" pitchFamily="34" charset="0"/>
            </a:endParaRPr>
          </a:p>
          <a:p>
            <a:pPr marL="107950" indent="0" algn="just">
              <a:buNone/>
            </a:pPr>
            <a:r>
              <a:rPr lang="cs-CZ" sz="1800" b="1" dirty="0">
                <a:latin typeface="+mn-lt"/>
              </a:rPr>
              <a:t>Organizace duálních poskytovatelů</a:t>
            </a:r>
          </a:p>
          <a:p>
            <a:pPr algn="just"/>
            <a:r>
              <a:rPr lang="cs-CZ" sz="1800" dirty="0">
                <a:latin typeface="+mn-lt"/>
              </a:rPr>
              <a:t>Zákonná kompetence v ověřování kvality firem, které poskytují praktické vyučování.</a:t>
            </a:r>
          </a:p>
          <a:p>
            <a:pPr algn="just"/>
            <a:r>
              <a:rPr lang="cs-CZ" sz="1800" dirty="0">
                <a:latin typeface="+mn-lt"/>
              </a:rPr>
              <a:t>Metodická podpora a opora pro duální poskytovatele.</a:t>
            </a:r>
          </a:p>
          <a:p>
            <a:pPr marL="107950" indent="0">
              <a:buNone/>
            </a:pPr>
            <a:endParaRPr lang="cs-CZ" dirty="0">
              <a:cs typeface="Calibri Light" panose="020F0302020204030204" pitchFamily="34" charset="0"/>
            </a:endParaRPr>
          </a:p>
        </p:txBody>
      </p:sp>
    </p:spTree>
    <p:extLst>
      <p:ext uri="{BB962C8B-B14F-4D97-AF65-F5344CB8AC3E}">
        <p14:creationId xmlns:p14="http://schemas.microsoft.com/office/powerpoint/2010/main" val="134385251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9F0110-689D-6801-70F2-5D0A1B37A9D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C80CBC3-B11B-16DD-C809-DD2902FCF5FE}"/>
              </a:ext>
            </a:extLst>
          </p:cNvPr>
          <p:cNvSpPr>
            <a:spLocks noGrp="1"/>
          </p:cNvSpPr>
          <p:nvPr>
            <p:ph type="title"/>
          </p:nvPr>
        </p:nvSpPr>
        <p:spPr>
          <a:xfrm>
            <a:off x="729599" y="283780"/>
            <a:ext cx="10838169" cy="516151"/>
          </a:xfrm>
        </p:spPr>
        <p:txBody>
          <a:bodyPr>
            <a:normAutofit/>
          </a:bodyPr>
          <a:lstStyle/>
          <a:p>
            <a:r>
              <a:rPr lang="cs-CZ" sz="2800" b="1" dirty="0">
                <a:latin typeface="Calibri"/>
                <a:cs typeface="Calibri"/>
              </a:rPr>
              <a:t>implementace</a:t>
            </a:r>
            <a:endParaRPr lang="cs-CZ" sz="2800" dirty="0"/>
          </a:p>
        </p:txBody>
      </p:sp>
      <p:sp>
        <p:nvSpPr>
          <p:cNvPr id="4" name="Zástupný symbol pro číslo snímku 3">
            <a:extLst>
              <a:ext uri="{FF2B5EF4-FFF2-40B4-BE49-F238E27FC236}">
                <a16:creationId xmlns:a16="http://schemas.microsoft.com/office/drawing/2014/main" id="{2C8D59A2-17DF-C18B-A31D-80F221C73E5E}"/>
              </a:ext>
            </a:extLst>
          </p:cNvPr>
          <p:cNvSpPr>
            <a:spLocks noGrp="1"/>
          </p:cNvSpPr>
          <p:nvPr>
            <p:ph type="sldNum" sz="quarter" idx="12"/>
          </p:nvPr>
        </p:nvSpPr>
        <p:spPr/>
        <p:txBody>
          <a:bodyPr/>
          <a:lstStyle/>
          <a:p>
            <a:fld id="{323BD8D3-A9DD-40CB-A396-ADCE34852C74}" type="slidenum">
              <a:rPr lang="cs-CZ" smtClean="0"/>
              <a:t>68</a:t>
            </a:fld>
            <a:endParaRPr lang="cs-CZ"/>
          </a:p>
        </p:txBody>
      </p:sp>
      <p:sp>
        <p:nvSpPr>
          <p:cNvPr id="6" name="Zástupný obsah 5">
            <a:extLst>
              <a:ext uri="{FF2B5EF4-FFF2-40B4-BE49-F238E27FC236}">
                <a16:creationId xmlns:a16="http://schemas.microsoft.com/office/drawing/2014/main" id="{5A8ECA19-EF25-3D55-08C2-5E9E822E9A6D}"/>
              </a:ext>
            </a:extLst>
          </p:cNvPr>
          <p:cNvSpPr>
            <a:spLocks noGrp="1"/>
          </p:cNvSpPr>
          <p:nvPr>
            <p:ph idx="1"/>
          </p:nvPr>
        </p:nvSpPr>
        <p:spPr>
          <a:xfrm>
            <a:off x="729599" y="941560"/>
            <a:ext cx="10448925" cy="5296278"/>
          </a:xfrm>
        </p:spPr>
        <p:txBody>
          <a:bodyPr vert="horz" lIns="0" tIns="0" rIns="0" bIns="0" rtlCol="0" anchor="t">
            <a:noAutofit/>
          </a:bodyPr>
          <a:lstStyle/>
          <a:p>
            <a:pPr marL="108000" indent="0" algn="just">
              <a:buNone/>
            </a:pPr>
            <a:r>
              <a:rPr lang="cs-CZ" sz="2400" u="sng" dirty="0">
                <a:latin typeface="+mn-lt"/>
              </a:rPr>
              <a:t>Připravujeme:</a:t>
            </a:r>
          </a:p>
          <a:p>
            <a:pPr marL="565200" indent="-457200" algn="just">
              <a:buAutoNum type="arabicPeriod"/>
            </a:pPr>
            <a:r>
              <a:rPr lang="cs-CZ" sz="2400" dirty="0">
                <a:latin typeface="+mn-lt"/>
              </a:rPr>
              <a:t>Jednání rozšířené Rady pro odborné vzdělávání, 6. listopadu 2025.</a:t>
            </a:r>
          </a:p>
          <a:p>
            <a:pPr marL="565200" indent="-457200" algn="just">
              <a:buFont typeface="Calibri Light" panose="020F0302020204030204" pitchFamily="34" charset="0"/>
              <a:buAutoNum type="arabicPeriod"/>
            </a:pPr>
            <a:r>
              <a:rPr lang="cs-CZ" sz="2400" dirty="0">
                <a:latin typeface="+mn-lt"/>
              </a:rPr>
              <a:t>Prováděcí metodiku, včetně FAQ, uvítáme otázky a podněty.</a:t>
            </a:r>
          </a:p>
          <a:p>
            <a:pPr marL="565200" indent="-457200" algn="just">
              <a:buFont typeface="Calibri Light" panose="020F0302020204030204" pitchFamily="34" charset="0"/>
              <a:buAutoNum type="arabicPeriod"/>
            </a:pPr>
            <a:r>
              <a:rPr lang="cs-CZ" sz="2400" dirty="0">
                <a:latin typeface="+mn-lt"/>
              </a:rPr>
              <a:t>Informování na jednáních sekčních školských asociací, NR CZESHA.</a:t>
            </a:r>
          </a:p>
          <a:p>
            <a:pPr marL="565200" indent="-457200" algn="just">
              <a:buFont typeface="Calibri Light" panose="020F0302020204030204" pitchFamily="34" charset="0"/>
              <a:buAutoNum type="arabicPeriod"/>
            </a:pPr>
            <a:r>
              <a:rPr lang="cs-CZ" sz="2400" dirty="0">
                <a:latin typeface="+mn-lt"/>
              </a:rPr>
              <a:t>Webové stránky k tématu DPV (informace, seznam standardů a certifikátů). </a:t>
            </a:r>
          </a:p>
          <a:p>
            <a:pPr marL="565200" indent="-457200" algn="just">
              <a:buFont typeface="Calibri Light" panose="020F0302020204030204" pitchFamily="34" charset="0"/>
              <a:buAutoNum type="arabicPeriod"/>
            </a:pPr>
            <a:r>
              <a:rPr lang="cs-CZ" sz="2400" dirty="0">
                <a:latin typeface="+mn-lt"/>
              </a:rPr>
              <a:t>Dílčí iniciativy zaměstnavatelů:</a:t>
            </a:r>
          </a:p>
          <a:p>
            <a:pPr lvl="2" algn="just">
              <a:buFont typeface="Courier New" panose="02070309020205020404" pitchFamily="49" charset="0"/>
              <a:buChar char="o"/>
            </a:pPr>
            <a:r>
              <a:rPr lang="cs-CZ" sz="2000" dirty="0">
                <a:latin typeface="+mn-lt"/>
              </a:rPr>
              <a:t>Například dne 26. září 2025 se uskuteční kulatý stůl k tématu DPV, který organizuje Svaz průmyslu a dopravy ČR ve spolupráci s KÚ Olomouckého kraje, odborem školství a mládeže si Vás v rámci projektu „Podpora národního, odvětvového a regionálního sociálního dialogu v ČR“.</a:t>
            </a:r>
          </a:p>
        </p:txBody>
      </p:sp>
    </p:spTree>
    <p:extLst>
      <p:ext uri="{BB962C8B-B14F-4D97-AF65-F5344CB8AC3E}">
        <p14:creationId xmlns:p14="http://schemas.microsoft.com/office/powerpoint/2010/main" val="1394059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D3A6A4C-2DF2-4509-B82B-A6156D841C55}"/>
              </a:ext>
            </a:extLst>
          </p:cNvPr>
          <p:cNvSpPr>
            <a:spLocks noGrp="1"/>
          </p:cNvSpPr>
          <p:nvPr>
            <p:ph type="title"/>
          </p:nvPr>
        </p:nvSpPr>
        <p:spPr>
          <a:xfrm>
            <a:off x="729599" y="369968"/>
            <a:ext cx="10838169" cy="622138"/>
          </a:xfrm>
        </p:spPr>
        <p:txBody>
          <a:bodyPr>
            <a:normAutofit/>
          </a:bodyPr>
          <a:lstStyle/>
          <a:p>
            <a:r>
              <a:rPr lang="cs-CZ" sz="2800" b="1" dirty="0"/>
              <a:t>Pokusné ověřování nového oboru vzdělání Lyceum</a:t>
            </a:r>
          </a:p>
        </p:txBody>
      </p:sp>
      <p:sp>
        <p:nvSpPr>
          <p:cNvPr id="3" name="Zástupný obsah 2">
            <a:extLst>
              <a:ext uri="{FF2B5EF4-FFF2-40B4-BE49-F238E27FC236}">
                <a16:creationId xmlns:a16="http://schemas.microsoft.com/office/drawing/2014/main" id="{B9EB2D80-9711-8B66-09E4-725D2CBA7852}"/>
              </a:ext>
            </a:extLst>
          </p:cNvPr>
          <p:cNvSpPr>
            <a:spLocks noGrp="1"/>
          </p:cNvSpPr>
          <p:nvPr>
            <p:ph idx="1"/>
          </p:nvPr>
        </p:nvSpPr>
        <p:spPr>
          <a:xfrm>
            <a:off x="729599" y="992106"/>
            <a:ext cx="10515600" cy="1224561"/>
          </a:xfrm>
        </p:spPr>
        <p:txBody>
          <a:bodyPr>
            <a:normAutofit fontScale="92500" lnSpcReduction="20000"/>
          </a:bodyPr>
          <a:lstStyle/>
          <a:p>
            <a:pPr marL="108000" indent="0">
              <a:buNone/>
            </a:pPr>
            <a:r>
              <a:rPr lang="cs-CZ" sz="1800" b="1" dirty="0">
                <a:latin typeface="Calibri" panose="020F0502020204030204" pitchFamily="34" charset="0"/>
                <a:ea typeface="Calibri" panose="020F0502020204030204" pitchFamily="34" charset="0"/>
                <a:cs typeface="Calibri" panose="020F0502020204030204" pitchFamily="34" charset="0"/>
              </a:rPr>
              <a:t>Odkaz na webu:</a:t>
            </a:r>
          </a:p>
          <a:p>
            <a:pPr marL="108000" indent="0">
              <a:buNone/>
            </a:pPr>
            <a:r>
              <a:rPr lang="cs-CZ" sz="1800" dirty="0">
                <a:latin typeface="Calibri" panose="020F0502020204030204" pitchFamily="34" charset="0"/>
                <a:ea typeface="Calibri" panose="020F0502020204030204" pitchFamily="34" charset="0"/>
                <a:cs typeface="Calibri" panose="020F0502020204030204" pitchFamily="34" charset="0"/>
              </a:rPr>
              <a:t> </a:t>
            </a:r>
            <a:r>
              <a:rPr lang="cs-CZ" sz="1800" dirty="0">
                <a:latin typeface="Calibri" panose="020F0502020204030204" pitchFamily="34" charset="0"/>
                <a:ea typeface="Calibri" panose="020F0502020204030204" pitchFamily="34" charset="0"/>
                <a:cs typeface="Calibri" panose="020F0502020204030204" pitchFamily="34" charset="0"/>
                <a:hlinkClick r:id="rId2"/>
              </a:rPr>
              <a:t>https://www.msmt.cz/vzdelavani/stredni-vzdelavani/vyhlaseni-pokusneho-overovani-vzdelavani-podle-ramcoveho</a:t>
            </a:r>
            <a:endParaRPr lang="cs-CZ" sz="1800" dirty="0">
              <a:latin typeface="Calibri" panose="020F0502020204030204" pitchFamily="34" charset="0"/>
              <a:ea typeface="Calibri" panose="020F0502020204030204" pitchFamily="34" charset="0"/>
              <a:cs typeface="Calibri" panose="020F0502020204030204" pitchFamily="34" charset="0"/>
            </a:endParaRPr>
          </a:p>
          <a:p>
            <a:pPr marL="108000" indent="0">
              <a:buNone/>
            </a:pPr>
            <a:endParaRPr lang="cs-CZ" sz="1800" dirty="0">
              <a:latin typeface="Calibri" panose="020F0502020204030204" pitchFamily="34" charset="0"/>
              <a:ea typeface="Calibri" panose="020F0502020204030204" pitchFamily="34" charset="0"/>
              <a:cs typeface="Calibri" panose="020F0502020204030204" pitchFamily="34" charset="0"/>
            </a:endParaRPr>
          </a:p>
          <a:p>
            <a:pPr marL="108000" indent="0">
              <a:buNone/>
            </a:pPr>
            <a:r>
              <a:rPr lang="cs-CZ" sz="1800" b="1" dirty="0">
                <a:latin typeface="Calibri" panose="020F0502020204030204" pitchFamily="34" charset="0"/>
                <a:ea typeface="Calibri" panose="020F0502020204030204" pitchFamily="34" charset="0"/>
                <a:cs typeface="Calibri" panose="020F0502020204030204" pitchFamily="34" charset="0"/>
              </a:rPr>
              <a:t>Pro školní rok přihlášeno 5 nových škol:</a:t>
            </a:r>
          </a:p>
        </p:txBody>
      </p:sp>
      <p:sp>
        <p:nvSpPr>
          <p:cNvPr id="4" name="Zástupný symbol pro číslo snímku 3">
            <a:extLst>
              <a:ext uri="{FF2B5EF4-FFF2-40B4-BE49-F238E27FC236}">
                <a16:creationId xmlns:a16="http://schemas.microsoft.com/office/drawing/2014/main" id="{4C33A1AD-E1F8-0399-92C6-B5DD7EC11C1A}"/>
              </a:ext>
            </a:extLst>
          </p:cNvPr>
          <p:cNvSpPr>
            <a:spLocks noGrp="1"/>
          </p:cNvSpPr>
          <p:nvPr>
            <p:ph type="sldNum" sz="quarter" idx="12"/>
          </p:nvPr>
        </p:nvSpPr>
        <p:spPr/>
        <p:txBody>
          <a:bodyPr/>
          <a:lstStyle/>
          <a:p>
            <a:fld id="{323BD8D3-A9DD-40CB-A396-ADCE34852C74}" type="slidenum">
              <a:rPr lang="cs-CZ" smtClean="0"/>
              <a:t>7</a:t>
            </a:fld>
            <a:endParaRPr lang="cs-CZ"/>
          </a:p>
        </p:txBody>
      </p:sp>
      <p:pic>
        <p:nvPicPr>
          <p:cNvPr id="6" name="Obrázek 5">
            <a:extLst>
              <a:ext uri="{FF2B5EF4-FFF2-40B4-BE49-F238E27FC236}">
                <a16:creationId xmlns:a16="http://schemas.microsoft.com/office/drawing/2014/main" id="{846DB692-5560-7F85-D55C-E32EFF99DAB0}"/>
              </a:ext>
            </a:extLst>
          </p:cNvPr>
          <p:cNvPicPr>
            <a:picLocks noChangeAspect="1"/>
          </p:cNvPicPr>
          <p:nvPr/>
        </p:nvPicPr>
        <p:blipFill>
          <a:blip r:embed="rId3"/>
          <a:srcRect t="4003"/>
          <a:stretch>
            <a:fillRect/>
          </a:stretch>
        </p:blipFill>
        <p:spPr>
          <a:xfrm>
            <a:off x="637236" y="2216669"/>
            <a:ext cx="10515600" cy="2424665"/>
          </a:xfrm>
          <a:prstGeom prst="rect">
            <a:avLst/>
          </a:prstGeom>
        </p:spPr>
      </p:pic>
      <p:sp>
        <p:nvSpPr>
          <p:cNvPr id="5" name="Zástupný obsah 2">
            <a:extLst>
              <a:ext uri="{FF2B5EF4-FFF2-40B4-BE49-F238E27FC236}">
                <a16:creationId xmlns:a16="http://schemas.microsoft.com/office/drawing/2014/main" id="{1F3210C2-5E8C-7F1E-72CF-611E4869C153}"/>
              </a:ext>
            </a:extLst>
          </p:cNvPr>
          <p:cNvSpPr txBox="1">
            <a:spLocks/>
          </p:cNvSpPr>
          <p:nvPr/>
        </p:nvSpPr>
        <p:spPr>
          <a:xfrm>
            <a:off x="729599" y="4729018"/>
            <a:ext cx="10515600" cy="1644073"/>
          </a:xfrm>
          <a:prstGeom prst="rect">
            <a:avLst/>
          </a:prstGeom>
        </p:spPr>
        <p:txBody>
          <a:bodyPr vert="horz" lIns="0" tIns="0" rIns="0" bIns="0" rtlCol="0">
            <a:normAutofit/>
          </a:bodyPr>
          <a:lstStyle>
            <a:lvl1pPr marL="324000" indent="-216000" algn="l" defTabSz="914400" rtl="0" eaLnBrk="1" latinLnBrk="0" hangingPunct="1">
              <a:lnSpc>
                <a:spcPct val="100000"/>
              </a:lnSpc>
              <a:spcBef>
                <a:spcPts val="0"/>
              </a:spcBef>
              <a:spcAft>
                <a:spcPts val="80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1pPr>
            <a:lvl2pPr marL="324000" indent="-216000" algn="l" defTabSz="914400" rtl="0" eaLnBrk="1" latinLnBrk="0" hangingPunct="1">
              <a:lnSpc>
                <a:spcPct val="100000"/>
              </a:lnSpc>
              <a:spcBef>
                <a:spcPts val="0"/>
              </a:spcBef>
              <a:spcAft>
                <a:spcPts val="0"/>
              </a:spcAft>
              <a:buClr>
                <a:srgbClr val="428D96"/>
              </a:buClr>
              <a:buFont typeface="Calibri Light" panose="020F0302020204030204" pitchFamily="34" charset="0"/>
              <a:buChar char="●"/>
              <a:defRPr sz="1900" kern="1200" baseline="0">
                <a:solidFill>
                  <a:schemeClr val="tx1"/>
                </a:solidFill>
                <a:latin typeface="Calibri Light" panose="020F0302020204030204" pitchFamily="34" charset="0"/>
                <a:ea typeface="+mn-ea"/>
                <a:cs typeface="+mn-cs"/>
              </a:defRPr>
            </a:lvl2pPr>
            <a:lvl3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3pPr>
            <a:lvl4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4pPr>
            <a:lvl5pPr marL="612000" indent="-180000" algn="l" defTabSz="914400" rtl="0" eaLnBrk="1" latinLnBrk="0" hangingPunct="1">
              <a:lnSpc>
                <a:spcPct val="100000"/>
              </a:lnSpc>
              <a:spcBef>
                <a:spcPts val="0"/>
              </a:spcBef>
              <a:buFont typeface="Arial" panose="020B0604020202020204" pitchFamily="34" charset="0"/>
              <a:buChar char="•"/>
              <a:defRPr sz="1900" kern="1200" baseline="0">
                <a:solidFill>
                  <a:schemeClr val="tx1"/>
                </a:solidFill>
                <a:latin typeface="Calibri Light" panose="020F03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08000" indent="0" algn="just">
              <a:buFont typeface="Calibri Light" panose="020F0302020204030204" pitchFamily="34" charset="0"/>
              <a:buNone/>
            </a:pPr>
            <a:r>
              <a:rPr lang="cs-CZ" sz="1800" b="1" kern="100" dirty="0">
                <a:latin typeface="+mn-lt"/>
                <a:ea typeface="Calibri" panose="020F0502020204030204" pitchFamily="34" charset="0"/>
                <a:cs typeface="Calibri" panose="020F0502020204030204" pitchFamily="34" charset="0"/>
              </a:rPr>
              <a:t>Aktuálně je připravován </a:t>
            </a:r>
            <a:r>
              <a:rPr lang="cs-CZ" sz="1800" b="1" i="1" kern="100" dirty="0">
                <a:latin typeface="+mn-lt"/>
                <a:ea typeface="Calibri" panose="020F0502020204030204" pitchFamily="34" charset="0"/>
                <a:cs typeface="Calibri" panose="020F0502020204030204" pitchFamily="34" charset="0"/>
              </a:rPr>
              <a:t>Dodatek č. 1</a:t>
            </a:r>
            <a:r>
              <a:rPr lang="cs-CZ" sz="1800" kern="100" dirty="0">
                <a:latin typeface="+mn-lt"/>
                <a:ea typeface="Calibri" panose="020F0502020204030204" pitchFamily="34" charset="0"/>
                <a:cs typeface="Calibri" panose="020F0502020204030204" pitchFamily="34" charset="0"/>
              </a:rPr>
              <a:t>, zveřejnění říjen/listopad 2025</a:t>
            </a:r>
          </a:p>
          <a:p>
            <a:pPr algn="just"/>
            <a:r>
              <a:rPr lang="cs-CZ" sz="1800" b="1" kern="100" dirty="0">
                <a:latin typeface="+mn-lt"/>
                <a:cs typeface="Calibri" panose="020F0502020204030204" pitchFamily="34" charset="0"/>
              </a:rPr>
              <a:t>Dochází k úpravě podmínky: </a:t>
            </a:r>
            <a:r>
              <a:rPr lang="cs-CZ" sz="1800" kern="100" dirty="0">
                <a:latin typeface="+mn-lt"/>
                <a:cs typeface="Calibri" panose="020F0502020204030204" pitchFamily="34" charset="0"/>
              </a:rPr>
              <a:t>„O zařazení do PO mohou požádat škol, které v</a:t>
            </a:r>
            <a:r>
              <a:rPr lang="cs-CZ" sz="1800" dirty="0">
                <a:latin typeface="+mn-lt"/>
              </a:rPr>
              <a:t> době podání žádosti o zařazení do pokusného ověřování zapsán v rejstříku škol a školských zařízení některý z aktivních oborů vzdělání kategorie dosaženého vzdělání M nebo K.“</a:t>
            </a:r>
            <a:endParaRPr lang="cs-CZ" sz="1800" b="1" kern="100" dirty="0">
              <a:latin typeface="+mn-lt"/>
              <a:ea typeface="Calibri" panose="020F0502020204030204" pitchFamily="34" charset="0"/>
              <a:cs typeface="Calibri" panose="020F0502020204030204" pitchFamily="34" charset="0"/>
            </a:endParaRPr>
          </a:p>
          <a:p>
            <a:pPr lvl="1" algn="just"/>
            <a:r>
              <a:rPr lang="cs-CZ" sz="1800" dirty="0">
                <a:solidFill>
                  <a:srgbClr val="000000"/>
                </a:solidFill>
                <a:latin typeface="+mn-lt"/>
              </a:rPr>
              <a:t>Ve 3. vlně se bude moci přihlašovat do PO do 30. listopadu, zjednodušeným způsobem podle podmínek PO.</a:t>
            </a:r>
            <a:endParaRPr lang="cs-CZ" sz="1800" dirty="0">
              <a:latin typeface="+mn-lt"/>
            </a:endParaRPr>
          </a:p>
        </p:txBody>
      </p:sp>
    </p:spTree>
    <p:extLst>
      <p:ext uri="{BB962C8B-B14F-4D97-AF65-F5344CB8AC3E}">
        <p14:creationId xmlns:p14="http://schemas.microsoft.com/office/powerpoint/2010/main" val="3985457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DBAA79-D2D4-A67B-14BF-2C6DA8A1D381}"/>
            </a:ext>
          </a:extLst>
        </p:cNvPr>
        <p:cNvGrpSpPr/>
        <p:nvPr/>
      </p:nvGrpSpPr>
      <p:grpSpPr>
        <a:xfrm>
          <a:off x="0" y="0"/>
          <a:ext cx="0" cy="0"/>
          <a:chOff x="0" y="0"/>
          <a:chExt cx="0" cy="0"/>
        </a:xfrm>
      </p:grpSpPr>
      <p:sp>
        <p:nvSpPr>
          <p:cNvPr id="3" name="Zástupný obsah 2">
            <a:extLst>
              <a:ext uri="{FF2B5EF4-FFF2-40B4-BE49-F238E27FC236}">
                <a16:creationId xmlns:a16="http://schemas.microsoft.com/office/drawing/2014/main" id="{2C3397E7-E3E9-50D3-B778-5CA4A327DF28}"/>
              </a:ext>
            </a:extLst>
          </p:cNvPr>
          <p:cNvSpPr>
            <a:spLocks noGrp="1"/>
          </p:cNvSpPr>
          <p:nvPr>
            <p:ph idx="1"/>
          </p:nvPr>
        </p:nvSpPr>
        <p:spPr>
          <a:xfrm>
            <a:off x="587405" y="958282"/>
            <a:ext cx="11017189" cy="2744585"/>
          </a:xfrm>
        </p:spPr>
        <p:txBody>
          <a:bodyPr/>
          <a:lstStyle/>
          <a:p>
            <a:pPr marL="108000" indent="0" algn="ctr">
              <a:buNone/>
            </a:pPr>
            <a:r>
              <a:rPr lang="cs-CZ" sz="6000" b="1" dirty="0">
                <a:solidFill>
                  <a:schemeClr val="accent1"/>
                </a:solidFill>
                <a:latin typeface="+mn-lt"/>
              </a:rPr>
              <a:t>Implementace novely školského zákona</a:t>
            </a:r>
          </a:p>
          <a:p>
            <a:pPr marL="108000" indent="0" algn="ctr">
              <a:buNone/>
            </a:pPr>
            <a:r>
              <a:rPr lang="cs-CZ" sz="4800" i="1" dirty="0">
                <a:solidFill>
                  <a:schemeClr val="accent1"/>
                </a:solidFill>
                <a:latin typeface="+mn-lt"/>
              </a:rPr>
              <a:t>výtah ve vztahu ke SŠ</a:t>
            </a:r>
            <a:endParaRPr lang="cs-CZ" sz="4800" i="1" dirty="0">
              <a:solidFill>
                <a:srgbClr val="C00000"/>
              </a:solidFill>
              <a:latin typeface="+mn-lt"/>
            </a:endParaRPr>
          </a:p>
        </p:txBody>
      </p:sp>
      <p:sp>
        <p:nvSpPr>
          <p:cNvPr id="4" name="Zástupný symbol pro číslo snímku 3">
            <a:extLst>
              <a:ext uri="{FF2B5EF4-FFF2-40B4-BE49-F238E27FC236}">
                <a16:creationId xmlns:a16="http://schemas.microsoft.com/office/drawing/2014/main" id="{7A71F85C-9B4A-E9CA-BF1E-644FAF977505}"/>
              </a:ext>
            </a:extLst>
          </p:cNvPr>
          <p:cNvSpPr>
            <a:spLocks noGrp="1"/>
          </p:cNvSpPr>
          <p:nvPr>
            <p:ph type="sldNum" sz="quarter" idx="12"/>
          </p:nvPr>
        </p:nvSpPr>
        <p:spPr/>
        <p:txBody>
          <a:bodyPr/>
          <a:lstStyle/>
          <a:p>
            <a:fld id="{323BD8D3-A9DD-40CB-A396-ADCE34852C74}" type="slidenum">
              <a:rPr lang="cs-CZ" smtClean="0"/>
              <a:t>8</a:t>
            </a:fld>
            <a:endParaRPr lang="cs-CZ" dirty="0"/>
          </a:p>
        </p:txBody>
      </p:sp>
      <p:sp>
        <p:nvSpPr>
          <p:cNvPr id="7" name="TextovéPole 6">
            <a:extLst>
              <a:ext uri="{FF2B5EF4-FFF2-40B4-BE49-F238E27FC236}">
                <a16:creationId xmlns:a16="http://schemas.microsoft.com/office/drawing/2014/main" id="{39459A54-7F1C-DEC4-AEDD-01DD4A89917D}"/>
              </a:ext>
            </a:extLst>
          </p:cNvPr>
          <p:cNvSpPr txBox="1"/>
          <p:nvPr/>
        </p:nvSpPr>
        <p:spPr>
          <a:xfrm>
            <a:off x="587405" y="5069940"/>
            <a:ext cx="9886937" cy="584775"/>
          </a:xfrm>
          <a:prstGeom prst="rect">
            <a:avLst/>
          </a:prstGeom>
          <a:noFill/>
        </p:spPr>
        <p:txBody>
          <a:bodyPr wrap="none" rtlCol="0">
            <a:spAutoFit/>
          </a:bodyPr>
          <a:lstStyle/>
          <a:p>
            <a:r>
              <a:rPr lang="cs-CZ" sz="3200" dirty="0"/>
              <a:t>Novela v kostce: </a:t>
            </a:r>
            <a:r>
              <a:rPr lang="cs-CZ" sz="3200" dirty="0">
                <a:hlinkClick r:id="rId2"/>
              </a:rPr>
              <a:t>https://edu.gov.cz/velka-novela-v-kostce/</a:t>
            </a:r>
            <a:endParaRPr lang="cs-CZ" sz="3200" dirty="0"/>
          </a:p>
        </p:txBody>
      </p:sp>
    </p:spTree>
    <p:extLst>
      <p:ext uri="{BB962C8B-B14F-4D97-AF65-F5344CB8AC3E}">
        <p14:creationId xmlns:p14="http://schemas.microsoft.com/office/powerpoint/2010/main" val="1019462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CA2ABE-4310-CEFE-A6C4-F568DF27A393}"/>
              </a:ext>
            </a:extLst>
          </p:cNvPr>
          <p:cNvSpPr>
            <a:spLocks noGrp="1"/>
          </p:cNvSpPr>
          <p:nvPr>
            <p:ph type="title"/>
          </p:nvPr>
        </p:nvSpPr>
        <p:spPr>
          <a:xfrm>
            <a:off x="729599" y="377694"/>
            <a:ext cx="10838170" cy="539246"/>
          </a:xfrm>
        </p:spPr>
        <p:txBody>
          <a:bodyPr>
            <a:normAutofit fontScale="90000"/>
          </a:bodyPr>
          <a:lstStyle/>
          <a:p>
            <a:r>
              <a:rPr lang="cs-CZ" sz="3200" b="1" dirty="0">
                <a:latin typeface="+mn-lt"/>
              </a:rPr>
              <a:t>Vybrané změny: </a:t>
            </a:r>
            <a:br>
              <a:rPr lang="cs-CZ" sz="2400" dirty="0">
                <a:latin typeface="+mn-lt"/>
              </a:rPr>
            </a:br>
            <a:endParaRPr lang="cs-CZ" dirty="0"/>
          </a:p>
        </p:txBody>
      </p:sp>
      <p:sp>
        <p:nvSpPr>
          <p:cNvPr id="3" name="Zástupný obsah 2">
            <a:extLst>
              <a:ext uri="{FF2B5EF4-FFF2-40B4-BE49-F238E27FC236}">
                <a16:creationId xmlns:a16="http://schemas.microsoft.com/office/drawing/2014/main" id="{41AD13BB-F7E6-816B-1EEC-3EC17444DCBA}"/>
              </a:ext>
            </a:extLst>
          </p:cNvPr>
          <p:cNvSpPr>
            <a:spLocks noGrp="1"/>
          </p:cNvSpPr>
          <p:nvPr>
            <p:ph idx="1"/>
          </p:nvPr>
        </p:nvSpPr>
        <p:spPr>
          <a:xfrm>
            <a:off x="729599" y="1111447"/>
            <a:ext cx="10515600" cy="5252408"/>
          </a:xfrm>
        </p:spPr>
        <p:txBody>
          <a:bodyPr>
            <a:normAutofit/>
          </a:bodyPr>
          <a:lstStyle/>
          <a:p>
            <a:r>
              <a:rPr lang="cs-CZ" b="1" dirty="0">
                <a:latin typeface="+mn-lt"/>
              </a:rPr>
              <a:t>Přesun financování nepedagogický pracovníků ze státu na zřizovatele </a:t>
            </a:r>
            <a:r>
              <a:rPr lang="cs-CZ" dirty="0">
                <a:highlight>
                  <a:srgbClr val="FFFF00"/>
                </a:highlight>
                <a:latin typeface="+mn-lt"/>
              </a:rPr>
              <a:t>(od 1. ledna 2026)</a:t>
            </a:r>
          </a:p>
          <a:p>
            <a:pPr lvl="2" algn="just">
              <a:lnSpc>
                <a:spcPct val="107000"/>
              </a:lnSpc>
              <a:spcAft>
                <a:spcPts val="300"/>
              </a:spcAft>
              <a:buFont typeface="Courier New" panose="02070309020205020404" pitchFamily="49" charset="0"/>
              <a:buChar char="o"/>
            </a:pPr>
            <a:r>
              <a:rPr lang="cs-CZ" dirty="0">
                <a:latin typeface="+mn-lt"/>
              </a:rPr>
              <a:t>Stát bude financovat výhradně pedagogickou práci. Ze státního rozpočtu se budou nadále pokrývat pouze výdaje spojené s výukou plavání nebo odbornou přípravou k získání řidičského či svářečského oprávnění, pokud to stanoví RVP.</a:t>
            </a:r>
          </a:p>
          <a:p>
            <a:pPr lvl="2" algn="just">
              <a:lnSpc>
                <a:spcPct val="107000"/>
              </a:lnSpc>
              <a:spcAft>
                <a:spcPts val="300"/>
              </a:spcAft>
              <a:buFont typeface="Courier New" panose="02070309020205020404" pitchFamily="49" charset="0"/>
              <a:buChar char="o"/>
            </a:pPr>
            <a:r>
              <a:rPr lang="cs-CZ" dirty="0">
                <a:latin typeface="+mn-lt"/>
              </a:rPr>
              <a:t>Veřejní zřizovatelé budou financovat nepedagogickou práci (např. školníky, kuchaře či administrativní pracovníky), dále většinu ONIV, např. učebnice, učební pomůcky, vzdělávání učitelů či exkurze, </a:t>
            </a:r>
            <a:br>
              <a:rPr lang="cs-CZ" dirty="0">
                <a:latin typeface="+mn-lt"/>
              </a:rPr>
            </a:br>
            <a:r>
              <a:rPr lang="cs-CZ" dirty="0">
                <a:latin typeface="+mn-lt"/>
              </a:rPr>
              <a:t>a provozní náklady. </a:t>
            </a:r>
          </a:p>
          <a:p>
            <a:pPr marL="108000" lvl="1" indent="0" algn="just">
              <a:lnSpc>
                <a:spcPct val="107000"/>
              </a:lnSpc>
              <a:spcAft>
                <a:spcPts val="300"/>
              </a:spcAft>
              <a:buNone/>
            </a:pPr>
            <a:endParaRPr lang="cs-CZ" dirty="0">
              <a:latin typeface="+mn-lt"/>
            </a:endParaRPr>
          </a:p>
          <a:p>
            <a:pPr algn="just">
              <a:lnSpc>
                <a:spcPct val="107000"/>
              </a:lnSpc>
              <a:spcAft>
                <a:spcPts val="300"/>
              </a:spcAft>
            </a:pPr>
            <a:r>
              <a:rPr lang="cs-CZ" b="1" dirty="0">
                <a:latin typeface="+mn-lt"/>
              </a:rPr>
              <a:t>Školská právnická osoba </a:t>
            </a:r>
            <a:r>
              <a:rPr lang="cs-CZ" dirty="0">
                <a:highlight>
                  <a:srgbClr val="FFFF00"/>
                </a:highlight>
                <a:latin typeface="+mn-lt"/>
              </a:rPr>
              <a:t>(od 1. ledna 2026)</a:t>
            </a:r>
            <a:endParaRPr lang="cs-CZ" b="1" dirty="0">
              <a:latin typeface="+mn-lt"/>
            </a:endParaRPr>
          </a:p>
          <a:p>
            <a:pPr lvl="2" algn="just">
              <a:lnSpc>
                <a:spcPct val="107000"/>
              </a:lnSpc>
              <a:spcAft>
                <a:spcPts val="300"/>
              </a:spcAft>
              <a:buFont typeface="Courier New" panose="02070309020205020404" pitchFamily="49" charset="0"/>
              <a:buChar char="o"/>
            </a:pPr>
            <a:r>
              <a:rPr lang="cs-CZ" b="1" dirty="0">
                <a:latin typeface="+mn-lt"/>
              </a:rPr>
              <a:t>Nově bude moci školská právnická osoba zřizovat organizační jednotky pro výkon činnosti školy nebo školského zařízení. Tuto možnost budou mít nejen veřejní zřizovatelé, ale také zřizovatelé soukromí.</a:t>
            </a:r>
          </a:p>
          <a:p>
            <a:pPr lvl="2" algn="just">
              <a:lnSpc>
                <a:spcPct val="107000"/>
              </a:lnSpc>
              <a:spcAft>
                <a:spcPts val="300"/>
              </a:spcAft>
              <a:buFont typeface="Courier New" panose="02070309020205020404" pitchFamily="49" charset="0"/>
              <a:buChar char="o"/>
            </a:pPr>
            <a:r>
              <a:rPr lang="cs-CZ" dirty="0">
                <a:latin typeface="+mn-lt"/>
              </a:rPr>
              <a:t>Organizační jednotka bude moci vykonávat činnost kteréhokoli druhu školy nebo druhu a typu školského zařízení. Na tyto jednotky se bude obdobně vztahovat ustanovení § 8a odst. 1 a 2 školského zákona upravující název právnické osoby s činností školy nebo školského zařízení. Zřizovatelé škol budou mít možnost zřídit jednu ŠPO s organizačními jednotkami společně.</a:t>
            </a:r>
            <a:endParaRPr lang="cs-CZ" b="1" dirty="0">
              <a:latin typeface="+mn-lt"/>
            </a:endParaRPr>
          </a:p>
        </p:txBody>
      </p:sp>
      <p:sp>
        <p:nvSpPr>
          <p:cNvPr id="4" name="Zástupný symbol pro číslo snímku 3">
            <a:extLst>
              <a:ext uri="{FF2B5EF4-FFF2-40B4-BE49-F238E27FC236}">
                <a16:creationId xmlns:a16="http://schemas.microsoft.com/office/drawing/2014/main" id="{1191441C-37F4-B8E0-15F2-0BBAC0B58E75}"/>
              </a:ext>
            </a:extLst>
          </p:cNvPr>
          <p:cNvSpPr>
            <a:spLocks noGrp="1"/>
          </p:cNvSpPr>
          <p:nvPr>
            <p:ph type="sldNum" sz="quarter" idx="12"/>
          </p:nvPr>
        </p:nvSpPr>
        <p:spPr/>
        <p:txBody>
          <a:bodyPr/>
          <a:lstStyle/>
          <a:p>
            <a:fld id="{323BD8D3-A9DD-40CB-A396-ADCE34852C74}" type="slidenum">
              <a:rPr lang="cs-CZ" smtClean="0"/>
              <a:t>9</a:t>
            </a:fld>
            <a:endParaRPr lang="cs-CZ" dirty="0"/>
          </a:p>
        </p:txBody>
      </p:sp>
    </p:spTree>
    <p:extLst>
      <p:ext uri="{BB962C8B-B14F-4D97-AF65-F5344CB8AC3E}">
        <p14:creationId xmlns:p14="http://schemas.microsoft.com/office/powerpoint/2010/main" val="1157574117"/>
      </p:ext>
    </p:extLst>
  </p:cSld>
  <p:clrMapOvr>
    <a:masterClrMapping/>
  </p:clrMapOvr>
</p:sld>
</file>

<file path=ppt/theme/theme1.xml><?xml version="1.0" encoding="utf-8"?>
<a:theme xmlns:a="http://schemas.openxmlformats.org/drawingml/2006/main" name="Vlastní návrh">
  <a:themeElements>
    <a:clrScheme name="Vlastní 1">
      <a:dk1>
        <a:sysClr val="windowText" lastClr="000000"/>
      </a:dk1>
      <a:lt1>
        <a:sysClr val="window" lastClr="FFFFFF"/>
      </a:lt1>
      <a:dk2>
        <a:srgbClr val="44546A"/>
      </a:dk2>
      <a:lt2>
        <a:srgbClr val="E7E6E6"/>
      </a:lt2>
      <a:accent1>
        <a:srgbClr val="428D96"/>
      </a:accent1>
      <a:accent2>
        <a:srgbClr val="CFDBDD"/>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1_2021" id="{3971444E-8C72-4186-A951-FA53C2EF4539}" vid="{7914E551-DD36-41F8-860E-A4F520CFF28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Prezentace_msmt_16_9</Template>
  <TotalTime>2834</TotalTime>
  <Words>8966</Words>
  <Application>Microsoft Office PowerPoint</Application>
  <PresentationFormat>Širokoúhlá obrazovka</PresentationFormat>
  <Paragraphs>683</Paragraphs>
  <Slides>68</Slides>
  <Notes>6</Notes>
  <HiddenSlides>0</HiddenSlides>
  <MMClips>0</MMClips>
  <ScaleCrop>false</ScaleCrop>
  <HeadingPairs>
    <vt:vector size="6" baseType="variant">
      <vt:variant>
        <vt:lpstr>Použitá písma</vt:lpstr>
      </vt:variant>
      <vt:variant>
        <vt:i4>9</vt:i4>
      </vt:variant>
      <vt:variant>
        <vt:lpstr>Motiv</vt:lpstr>
      </vt:variant>
      <vt:variant>
        <vt:i4>1</vt:i4>
      </vt:variant>
      <vt:variant>
        <vt:lpstr>Nadpisy snímků</vt:lpstr>
      </vt:variant>
      <vt:variant>
        <vt:i4>68</vt:i4>
      </vt:variant>
    </vt:vector>
  </HeadingPairs>
  <TitlesOfParts>
    <vt:vector size="78" baseType="lpstr">
      <vt:lpstr>Aptos</vt:lpstr>
      <vt:lpstr>Aptos Display</vt:lpstr>
      <vt:lpstr>Arial</vt:lpstr>
      <vt:lpstr>Calibri</vt:lpstr>
      <vt:lpstr>Calibri Light</vt:lpstr>
      <vt:lpstr>Courier New</vt:lpstr>
      <vt:lpstr>Segoe UI</vt:lpstr>
      <vt:lpstr>Symbol</vt:lpstr>
      <vt:lpstr>Wingdings</vt:lpstr>
      <vt:lpstr>Vlastní návrh</vt:lpstr>
      <vt:lpstr>Prezentace aplikace PowerPoint</vt:lpstr>
      <vt:lpstr>Prezentace aplikace PowerPoint</vt:lpstr>
      <vt:lpstr>Prezentace aplikace PowerPoint</vt:lpstr>
      <vt:lpstr>Dlouhodobé záměry vs. správní procesy </vt:lpstr>
      <vt:lpstr>Zásadní změny v dz u středních škol </vt:lpstr>
      <vt:lpstr>Zrušení dokládání stanoviska KHS – novela ŠZ, od 1.9.2025 </vt:lpstr>
      <vt:lpstr>Pokusné ověřování nového oboru vzdělání Lyceum</vt:lpstr>
      <vt:lpstr>Prezentace aplikace PowerPoint</vt:lpstr>
      <vt:lpstr>Vybrané změny:  </vt:lpstr>
      <vt:lpstr>Vybrané změny:  </vt:lpstr>
      <vt:lpstr>ŠkolskÁ radA </vt:lpstr>
      <vt:lpstr>Prezentace aplikace PowerPoint</vt:lpstr>
      <vt:lpstr>Prezentace aplikace PowerPoint</vt:lpstr>
      <vt:lpstr>Prezentace aplikace PowerPoint</vt:lpstr>
      <vt:lpstr>Prezentace aplikace PowerPoint</vt:lpstr>
      <vt:lpstr>Prezentace aplikace PowerPoint</vt:lpstr>
      <vt:lpstr>Vybrané změny:  </vt:lpstr>
      <vt:lpstr>Změny v přijímacím řízení </vt:lpstr>
      <vt:lpstr>Přijímací řízení a cizinci</vt:lpstr>
      <vt:lpstr>Přijímací řízení a cizinci 2</vt:lpstr>
      <vt:lpstr>Přijímací řízení a cizinci 3</vt:lpstr>
      <vt:lpstr>Přijímací řízení a cizinci 4</vt:lpstr>
      <vt:lpstr>Kombinovaná výuka </vt:lpstr>
      <vt:lpstr>Duální praktické vyučování </vt:lpstr>
      <vt:lpstr>Maturitní zkoušky </vt:lpstr>
      <vt:lpstr>Maturitní zkoušky a cizinci</vt:lpstr>
      <vt:lpstr>Maturitní zkoušky a cizinci 2</vt:lpstr>
      <vt:lpstr>Prezentace aplikace PowerPoint</vt:lpstr>
      <vt:lpstr>Prezentace aplikace PowerPoint</vt:lpstr>
      <vt:lpstr>Programy krátkého cyklu </vt:lpstr>
      <vt:lpstr>Novela vyhlášky č. 108/2005 Sb., o školských a ubytovacích zařízeních a školských účelových zařízeních, shrnutí</vt:lpstr>
      <vt:lpstr>„Dočišťovací vyhláška“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PředStavení a projednání IOS s partnery  </vt:lpstr>
      <vt:lpstr>Změny ve struktuře budoucího nařízení vlády</vt:lpstr>
      <vt:lpstr>Zavedení zaměření oboru vzdělání </vt:lpstr>
      <vt:lpstr>Představení návrhu – porovnání</vt:lpstr>
      <vt:lpstr>Prezentace aplikace PowerPoint</vt:lpstr>
      <vt:lpstr>Uchopení hlavních směrů tvorby RVP SV </vt:lpstr>
      <vt:lpstr>Prezentace aplikace PowerPoint</vt:lpstr>
      <vt:lpstr>Aktuální stav řešení </vt:lpstr>
      <vt:lpstr>Prezentace aplikace PowerPoint</vt:lpstr>
      <vt:lpstr>Co plánujeme dalšího nad rámec legislativní změn </vt:lpstr>
      <vt:lpstr>Přijímací zkoušky vs. uchazeči podle § 20 </vt:lpstr>
      <vt:lpstr>Další aktuality </vt:lpstr>
      <vt:lpstr>Prezentace aplikace PowerPoint</vt:lpstr>
      <vt:lpstr>Aktuální stav </vt:lpstr>
      <vt:lpstr>Prezentace aplikace PowerPoint</vt:lpstr>
      <vt:lpstr>Zavedení Duálního praktické vyučování</vt:lpstr>
      <vt:lpstr>Prezentace aplikace PowerPoint</vt:lpstr>
      <vt:lpstr>Organizace duálních poskytovatelů</vt:lpstr>
      <vt:lpstr>Organizace duálních poskytovatelů</vt:lpstr>
      <vt:lpstr>Prezentace aplikace PowerPoint</vt:lpstr>
      <vt:lpstr>MŠMT</vt:lpstr>
      <vt:lpstr>Duální poskytovatel</vt:lpstr>
      <vt:lpstr>Prezentace aplikace PowerPoint</vt:lpstr>
      <vt:lpstr>Prezentace aplikace PowerPoint</vt:lpstr>
      <vt:lpstr>požadavek na kvalifikaci instruktora v rámci duálního praktického vyučování </vt:lpstr>
      <vt:lpstr>Ředitel školy</vt:lpstr>
      <vt:lpstr>žák</vt:lpstr>
      <vt:lpstr>Česká školní inspekce</vt:lpstr>
      <vt:lpstr>přínosy</vt:lpstr>
      <vt:lpstr>implementace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Návrat Miroslav</dc:creator>
  <cp:lastModifiedBy>Bannert Petr</cp:lastModifiedBy>
  <cp:revision>256</cp:revision>
  <dcterms:created xsi:type="dcterms:W3CDTF">2021-05-03T08:07:23Z</dcterms:created>
  <dcterms:modified xsi:type="dcterms:W3CDTF">2025-11-03T09:05:59Z</dcterms:modified>
</cp:coreProperties>
</file>