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drawings/drawing2.xml" ContentType="application/vnd.openxmlformats-officedocument.drawingml.chartshapes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1.xml" ContentType="application/vnd.openxmlformats-officedocument.themeOverr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2.xml" ContentType="application/vnd.openxmlformats-officedocument.themeOverr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theme/themeOverride13.xml" ContentType="application/vnd.openxmlformats-officedocument.themeOverr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14.xml" ContentType="application/vnd.openxmlformats-officedocument.themeOverr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heme/themeOverride1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702" r:id="rId2"/>
  </p:sldMasterIdLst>
  <p:notesMasterIdLst>
    <p:notesMasterId r:id="rId21"/>
  </p:notesMasterIdLst>
  <p:sldIdLst>
    <p:sldId id="257" r:id="rId3"/>
    <p:sldId id="394" r:id="rId4"/>
    <p:sldId id="367" r:id="rId5"/>
    <p:sldId id="398" r:id="rId6"/>
    <p:sldId id="379" r:id="rId7"/>
    <p:sldId id="377" r:id="rId8"/>
    <p:sldId id="389" r:id="rId9"/>
    <p:sldId id="396" r:id="rId10"/>
    <p:sldId id="397" r:id="rId11"/>
    <p:sldId id="393" r:id="rId12"/>
    <p:sldId id="376" r:id="rId13"/>
    <p:sldId id="370" r:id="rId14"/>
    <p:sldId id="391" r:id="rId15"/>
    <p:sldId id="392" r:id="rId16"/>
    <p:sldId id="368" r:id="rId17"/>
    <p:sldId id="380" r:id="rId18"/>
    <p:sldId id="382" r:id="rId19"/>
    <p:sldId id="381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leňhová Michaela" initials="KM" lastIdx="44" clrIdx="0">
    <p:extLst>
      <p:ext uri="{19B8F6BF-5375-455C-9EA6-DF929625EA0E}">
        <p15:presenceInfo xmlns:p15="http://schemas.microsoft.com/office/powerpoint/2012/main" userId="S-1-5-21-3754494544-1099302814-2460100366-12237" providerId="AD"/>
      </p:ext>
    </p:extLst>
  </p:cmAuthor>
  <p:cmAuthor id="2" name="Lehečka Marek" initials="LM" lastIdx="9" clrIdx="1">
    <p:extLst>
      <p:ext uri="{19B8F6BF-5375-455C-9EA6-DF929625EA0E}">
        <p15:presenceInfo xmlns:p15="http://schemas.microsoft.com/office/powerpoint/2012/main" userId="S-1-5-21-3754494544-1099302814-2460100366-952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CFAE"/>
    <a:srgbClr val="004182"/>
    <a:srgbClr val="996633"/>
    <a:srgbClr val="CC9900"/>
    <a:srgbClr val="60E146"/>
    <a:srgbClr val="006EC0"/>
    <a:srgbClr val="385D8B"/>
    <a:srgbClr val="56687F"/>
    <a:srgbClr val="F0E146"/>
    <a:srgbClr val="ACE9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46F890A9-2807-4EBB-B81D-B2AA78EC7F39}" styleName="Tmavý styl 2 – zvýraznění 5/zvýraznění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Střední styl 3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660B408-B3CF-4A94-85FC-2B1E0A45F4A2}" styleName="Tmavý styl 2 – zvýraznění 1/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Tmavý styl 2 – zvýraznění 3/zvýraznění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Střední styl 4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113A9D2-9D6B-4929-AA2D-F23B5EE8CBE7}" styleName="Styl s motivem 2 – zvýraznění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7AC3CCA-C797-4891-BE02-D94E43425B78}" styleName="Styl Středně sytá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034E78-7F5D-4C2E-B375-FC64B27BC917}" styleName="Styl Tmavá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Styl Tmavá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93D81CF-94F2-401A-BA57-92F5A7B2D0C5}" styleName="Styl Středně sytá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Styl Světlá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39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12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81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zelena\work\MZ\ANALYZY\OBOROVE_ANALYZY\MZ_JPZ_OA_grafy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file:///C:\Users\zelena\work\MZ\ANALYZY\OBOROVE_ANALYZY\MZ_JPZ_OA_grafy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file:///C:\Users\zelena\work\MZ\ANALYZY\OBOROVE_ANALYZY\MZ_JPZ_OA_grafy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oleObject" Target="file:///C:\Users\zelena\work\MZ\prehledy\MZ11-25_grafy_ZZ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3.xm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oleObject" Target="file:///C:\Users\zelena\work\MZ\prehledy\MZ11-25_grafy_ZZ.xlsx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4.xm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oleObject" Target="file:///C:\Users\zelena\work\MZ\prehledy\MZ11-25_grafy_ZZ.xlsx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5.xml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oleObject" Target="file:///C:\Users\zelena\work\MZ\prehledy\MZ11-25_grafy_ZZ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1.xml"/><Relationship Id="rId4" Type="http://schemas.openxmlformats.org/officeDocument/2006/relationships/oleObject" Target="file:///C:\Users\zelena\work\MZ\ANALYZY\OBOROVE_ANALYZY\MZ_JPZ_OA_grafy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zelena\work\MZ\ANALYZY\OBOROVE_ANALYZY\MZ_JPZ_OA_grafy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C:\Users\zelena\work\MZ\ANALYZY\OBOROVE_ANALYZY\MZ_JPZ_OA_grafy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C:\Users\zelena\work\MZ\ANALYZY\OBOROVE_ANALYZY\MZ_JPZ_OA_grafy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C:\Users\zelena\work\MZ\ANALYZY\OBOROVE_ANALYZY\MZ_JPZ_OA_grafy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C:\Users\zelena\work\MZ\prehledy\MZ11-25_grafy_ZZ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file:///C:\Users\zelena\work\MZ\prehledy\MZ11-25_grafy_ZZ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5" Type="http://schemas.openxmlformats.org/officeDocument/2006/relationships/chartUserShapes" Target="../drawings/drawing2.xml"/><Relationship Id="rId4" Type="http://schemas.openxmlformats.org/officeDocument/2006/relationships/oleObject" Target="file:///C:\Users\zelena\work\MZ\prehledy\MZ11-25_grafy_ZZ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1400" b="1"/>
              <a:t>Přijímací</a:t>
            </a:r>
            <a:r>
              <a:rPr lang="cs-CZ" sz="1400" b="1" baseline="0"/>
              <a:t> zkouška 2017-2025 - p</a:t>
            </a:r>
            <a:r>
              <a:rPr lang="cs-CZ" sz="1400" b="1"/>
              <a:t>očet a podíl přihlášených uchazečů</a:t>
            </a:r>
          </a:p>
        </c:rich>
      </c:tx>
      <c:layout>
        <c:manualLayout>
          <c:xMode val="edge"/>
          <c:yMode val="edge"/>
          <c:x val="0.18302340847250817"/>
          <c:y val="1.405779302611705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7.4806633859991478E-2"/>
          <c:y val="0.24042315894966604"/>
          <c:w val="0.86743695666207954"/>
          <c:h val="0.65492501947409631"/>
        </c:manualLayout>
      </c:layout>
      <c:barChart>
        <c:barDir val="col"/>
        <c:grouping val="clustered"/>
        <c:varyColors val="0"/>
        <c:ser>
          <c:idx val="6"/>
          <c:order val="6"/>
          <c:tx>
            <c:strRef>
              <c:f>PZ!$C$36</c:f>
              <c:strCache>
                <c:ptCount val="1"/>
                <c:pt idx="0">
                  <c:v>SOŠ ZDRAVOTNICKÉ</c:v>
                </c:pt>
              </c:strCache>
            </c:strRef>
          </c:tx>
          <c:spPr>
            <a:solidFill>
              <a:schemeClr val="accent1">
                <a:shade val="80000"/>
                <a:alpha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PZ!$D$4:$L$4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PZ!$D$36:$L$36</c:f>
              <c:numCache>
                <c:formatCode>#,##0</c:formatCode>
                <c:ptCount val="9"/>
                <c:pt idx="0">
                  <c:v>5223</c:v>
                </c:pt>
                <c:pt idx="1">
                  <c:v>5404</c:v>
                </c:pt>
                <c:pt idx="2">
                  <c:v>5727</c:v>
                </c:pt>
                <c:pt idx="3">
                  <c:v>6301</c:v>
                </c:pt>
                <c:pt idx="4">
                  <c:v>5971</c:v>
                </c:pt>
                <c:pt idx="5">
                  <c:v>7176</c:v>
                </c:pt>
                <c:pt idx="6">
                  <c:v>7905</c:v>
                </c:pt>
                <c:pt idx="7">
                  <c:v>9911</c:v>
                </c:pt>
                <c:pt idx="8">
                  <c:v>10352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0-8E7B-4A7D-87A9-7FA1CB6656BE}"/>
            </c:ext>
          </c:extLst>
        </c:ser>
        <c:ser>
          <c:idx val="7"/>
          <c:order val="7"/>
          <c:tx>
            <c:strRef>
              <c:f>PZ!$C$37</c:f>
              <c:strCache>
                <c:ptCount val="1"/>
                <c:pt idx="0">
                  <c:v>Zdravotnické lyceum</c:v>
                </c:pt>
              </c:strCache>
            </c:strRef>
          </c:tx>
          <c:spPr>
            <a:solidFill>
              <a:schemeClr val="tx2">
                <a:lumMod val="50000"/>
                <a:lumOff val="50000"/>
                <a:alpha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PZ!$D$4:$L$4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PZ!$D$37:$L$37</c:f>
              <c:numCache>
                <c:formatCode>#,##0</c:formatCode>
                <c:ptCount val="9"/>
                <c:pt idx="0">
                  <c:v>1404</c:v>
                </c:pt>
                <c:pt idx="1">
                  <c:v>1470</c:v>
                </c:pt>
                <c:pt idx="2">
                  <c:v>1546</c:v>
                </c:pt>
                <c:pt idx="3">
                  <c:v>1641</c:v>
                </c:pt>
                <c:pt idx="4">
                  <c:v>1909</c:v>
                </c:pt>
                <c:pt idx="5">
                  <c:v>2103</c:v>
                </c:pt>
                <c:pt idx="6">
                  <c:v>2405</c:v>
                </c:pt>
                <c:pt idx="7">
                  <c:v>3700</c:v>
                </c:pt>
                <c:pt idx="8">
                  <c:v>4074</c:v>
                </c:pt>
              </c:numCache>
            </c:numRef>
          </c:val>
          <c:extLst xmlns:c15="http://schemas.microsoft.com/office/drawing/2012/chart">
            <c:ext xmlns:c16="http://schemas.microsoft.com/office/drawing/2014/chart" uri="{C3380CC4-5D6E-409C-BE32-E72D297353CC}">
              <c16:uniqueId val="{00000001-8E7B-4A7D-87A9-7FA1CB6656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1238828320"/>
        <c:axId val="1238828800"/>
      </c:barChart>
      <c:lineChart>
        <c:grouping val="standard"/>
        <c:varyColors val="0"/>
        <c:ser>
          <c:idx val="15"/>
          <c:order val="15"/>
          <c:tx>
            <c:strRef>
              <c:f>PZ!$C$45</c:f>
              <c:strCache>
                <c:ptCount val="1"/>
                <c:pt idx="0">
                  <c:v>SOŠ ZDRAVOTNICKÉ (podíl v %)</c:v>
                </c:pt>
              </c:strCache>
            </c:strRef>
          </c:tx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2"/>
              </a:solidFill>
              <a:ln w="9525">
                <a:solidFill>
                  <a:schemeClr val="tx2"/>
                </a:solidFill>
              </a:ln>
              <a:effectLst/>
            </c:spPr>
          </c:marker>
          <c:dLbls>
            <c:spPr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PZ!$D$4:$L$4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PZ!$D$45:$L$45</c:f>
              <c:numCache>
                <c:formatCode>0.0</c:formatCode>
                <c:ptCount val="9"/>
                <c:pt idx="0">
                  <c:v>8.2827193580614988</c:v>
                </c:pt>
                <c:pt idx="1">
                  <c:v>8.5279636409544253</c:v>
                </c:pt>
                <c:pt idx="2">
                  <c:v>8.8586057015576429</c:v>
                </c:pt>
                <c:pt idx="3">
                  <c:v>9.1197244254038097</c:v>
                </c:pt>
                <c:pt idx="4">
                  <c:v>9.7861181676636892</c:v>
                </c:pt>
                <c:pt idx="5">
                  <c:v>8.8656074720169986</c:v>
                </c:pt>
                <c:pt idx="6">
                  <c:v>8.8020131612644619</c:v>
                </c:pt>
                <c:pt idx="7">
                  <c:v>7.6376526798443338</c:v>
                </c:pt>
                <c:pt idx="8">
                  <c:v>7.8051134350189617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2-8E7B-4A7D-87A9-7FA1CB6656BE}"/>
            </c:ext>
          </c:extLst>
        </c:ser>
        <c:ser>
          <c:idx val="16"/>
          <c:order val="16"/>
          <c:tx>
            <c:strRef>
              <c:f>PZ!$C$46</c:f>
              <c:strCache>
                <c:ptCount val="1"/>
                <c:pt idx="0">
                  <c:v>Zdravotnické lyceum (podíl v %)</c:v>
                </c:pt>
              </c:strCache>
            </c:strRef>
          </c:tx>
          <c:spPr>
            <a:ln w="28575" cap="rnd">
              <a:solidFill>
                <a:schemeClr val="tx2">
                  <a:lumMod val="50000"/>
                  <a:lumOff val="5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2">
                  <a:lumMod val="50000"/>
                  <a:lumOff val="50000"/>
                </a:schemeClr>
              </a:solidFill>
              <a:ln w="9525">
                <a:solidFill>
                  <a:schemeClr val="tx2">
                    <a:lumMod val="50000"/>
                    <a:lumOff val="50000"/>
                  </a:schemeClr>
                </a:solidFill>
              </a:ln>
              <a:effectLst/>
            </c:spPr>
          </c:marker>
          <c:dLbls>
            <c:spPr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PZ!$D$4:$L$4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PZ!$D$46:$L$46</c:f>
              <c:numCache>
                <c:formatCode>0.0</c:formatCode>
                <c:ptCount val="9"/>
                <c:pt idx="0">
                  <c:v>2.2264863064748885</c:v>
                </c:pt>
                <c:pt idx="1">
                  <c:v>2.3197828557000379</c:v>
                </c:pt>
                <c:pt idx="2">
                  <c:v>2.3913749632631593</c:v>
                </c:pt>
                <c:pt idx="3">
                  <c:v>2.3750940774619349</c:v>
                </c:pt>
                <c:pt idx="4">
                  <c:v>3.1287388347127756</c:v>
                </c:pt>
                <c:pt idx="5">
                  <c:v>2.5981567048009686</c:v>
                </c:pt>
                <c:pt idx="6">
                  <c:v>2.677905332427708</c:v>
                </c:pt>
                <c:pt idx="7">
                  <c:v>2.85130813393442</c:v>
                </c:pt>
                <c:pt idx="8">
                  <c:v>3.071680074793977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E7B-4A7D-87A9-7FA1CB6656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32614400"/>
        <c:axId val="627327184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PZ!$C$30</c15:sqref>
                        </c15:formulaRef>
                      </c:ext>
                    </c:extLst>
                    <c:strCache>
                      <c:ptCount val="1"/>
                      <c:pt idx="0">
                        <c:v>4LETÉ OBORY CELKEM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tint val="38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tint val="36000"/>
                      </a:schemeClr>
                    </a:solidFill>
                    <a:ln w="9525">
                      <a:solidFill>
                        <a:schemeClr val="accent1">
                          <a:tint val="36000"/>
                        </a:schemeClr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PZ!$D$4:$L$4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PZ!$D$30:$L$30</c15:sqref>
                        </c15:formulaRef>
                      </c:ext>
                    </c:extLst>
                    <c:numCache>
                      <c:formatCode>#,##0</c:formatCode>
                      <c:ptCount val="9"/>
                      <c:pt idx="0">
                        <c:v>63059</c:v>
                      </c:pt>
                      <c:pt idx="1">
                        <c:v>63368</c:v>
                      </c:pt>
                      <c:pt idx="2">
                        <c:v>64649</c:v>
                      </c:pt>
                      <c:pt idx="3">
                        <c:v>69092</c:v>
                      </c:pt>
                      <c:pt idx="4">
                        <c:v>61015</c:v>
                      </c:pt>
                      <c:pt idx="5">
                        <c:v>80942</c:v>
                      </c:pt>
                      <c:pt idx="6">
                        <c:v>89809</c:v>
                      </c:pt>
                      <c:pt idx="7">
                        <c:v>129765</c:v>
                      </c:pt>
                      <c:pt idx="8">
                        <c:v>132631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4-8E7B-4A7D-87A9-7FA1CB6656BE}"/>
                  </c:ext>
                </c:extLst>
              </c15:ser>
            </c15:filteredLineSeries>
            <c15:filteredLine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PZ!$C$31</c15:sqref>
                        </c15:formulaRef>
                      </c:ext>
                    </c:extLst>
                    <c:strCache>
                      <c:ptCount val="1"/>
                      <c:pt idx="0">
                        <c:v>GYMNÁZIA 4LETÁ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tint val="46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tint val="42000"/>
                      </a:schemeClr>
                    </a:solidFill>
                    <a:ln w="9525">
                      <a:solidFill>
                        <a:schemeClr val="accent1">
                          <a:tint val="42000"/>
                        </a:schemeClr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PZ!$D$4:$L$4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PZ!$D$31:$L$31</c15:sqref>
                        </c15:formulaRef>
                      </c:ext>
                    </c:extLst>
                    <c:numCache>
                      <c:formatCode>#,##0</c:formatCode>
                      <c:ptCount val="9"/>
                      <c:pt idx="0">
                        <c:v>16743</c:v>
                      </c:pt>
                      <c:pt idx="1">
                        <c:v>16824</c:v>
                      </c:pt>
                      <c:pt idx="2">
                        <c:v>17453</c:v>
                      </c:pt>
                      <c:pt idx="3">
                        <c:v>18634</c:v>
                      </c:pt>
                      <c:pt idx="4">
                        <c:v>18356</c:v>
                      </c:pt>
                      <c:pt idx="5">
                        <c:v>20354</c:v>
                      </c:pt>
                      <c:pt idx="6">
                        <c:v>21911</c:v>
                      </c:pt>
                      <c:pt idx="7">
                        <c:v>25591</c:v>
                      </c:pt>
                      <c:pt idx="8">
                        <c:v>25325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8E7B-4A7D-87A9-7FA1CB6656BE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PZ!$C$32</c15:sqref>
                        </c15:formulaRef>
                      </c:ext>
                    </c:extLst>
                    <c:strCache>
                      <c:ptCount val="1"/>
                      <c:pt idx="0">
                        <c:v>LYCEA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tint val="47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tint val="47000"/>
                      </a:schemeClr>
                    </a:solidFill>
                    <a:ln w="9525">
                      <a:solidFill>
                        <a:schemeClr val="accent1">
                          <a:tint val="47000"/>
                        </a:schemeClr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PZ!$D$4:$L$4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PZ!$D$32:$L$32</c15:sqref>
                        </c15:formulaRef>
                      </c:ext>
                    </c:extLst>
                    <c:numCache>
                      <c:formatCode>#,##0</c:formatCode>
                      <c:ptCount val="9"/>
                      <c:pt idx="0">
                        <c:v>7528</c:v>
                      </c:pt>
                      <c:pt idx="1">
                        <c:v>7823</c:v>
                      </c:pt>
                      <c:pt idx="2">
                        <c:v>8182</c:v>
                      </c:pt>
                      <c:pt idx="3">
                        <c:v>9066</c:v>
                      </c:pt>
                      <c:pt idx="4">
                        <c:v>8282</c:v>
                      </c:pt>
                      <c:pt idx="5">
                        <c:v>10940</c:v>
                      </c:pt>
                      <c:pt idx="6">
                        <c:v>12005</c:v>
                      </c:pt>
                      <c:pt idx="7">
                        <c:v>19134</c:v>
                      </c:pt>
                      <c:pt idx="8">
                        <c:v>21881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8E7B-4A7D-87A9-7FA1CB6656BE}"/>
                  </c:ext>
                </c:extLst>
              </c15:ser>
            </c15:filteredLineSeries>
            <c15:filteredLine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PZ!$C$33</c15:sqref>
                        </c15:formulaRef>
                      </c:ext>
                    </c:extLst>
                    <c:strCache>
                      <c:ptCount val="1"/>
                      <c:pt idx="0">
                        <c:v>SOŠ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tint val="53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tint val="53000"/>
                      </a:schemeClr>
                    </a:solidFill>
                    <a:ln w="9525">
                      <a:solidFill>
                        <a:schemeClr val="accent1">
                          <a:tint val="53000"/>
                        </a:schemeClr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PZ!$D$4:$L$4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PZ!$D$33:$L$33</c15:sqref>
                        </c15:formulaRef>
                      </c:ext>
                    </c:extLst>
                    <c:numCache>
                      <c:formatCode>#,##0</c:formatCode>
                      <c:ptCount val="9"/>
                      <c:pt idx="0">
                        <c:v>41237</c:v>
                      </c:pt>
                      <c:pt idx="1">
                        <c:v>42096</c:v>
                      </c:pt>
                      <c:pt idx="2">
                        <c:v>43178</c:v>
                      </c:pt>
                      <c:pt idx="3">
                        <c:v>46300</c:v>
                      </c:pt>
                      <c:pt idx="4">
                        <c:v>40102</c:v>
                      </c:pt>
                      <c:pt idx="5">
                        <c:v>54971</c:v>
                      </c:pt>
                      <c:pt idx="6">
                        <c:v>61934</c:v>
                      </c:pt>
                      <c:pt idx="7">
                        <c:v>74999</c:v>
                      </c:pt>
                      <c:pt idx="8">
                        <c:v>75789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8E7B-4A7D-87A9-7FA1CB6656BE}"/>
                  </c:ext>
                </c:extLst>
              </c15:ser>
            </c15:filteredLineSeries>
            <c15:filteredLine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PZ!$C$34</c15:sqref>
                        </c15:formulaRef>
                      </c:ext>
                    </c:extLst>
                    <c:strCache>
                      <c:ptCount val="1"/>
                      <c:pt idx="0">
                        <c:v>SOU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tint val="58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tint val="58000"/>
                      </a:schemeClr>
                    </a:solidFill>
                    <a:ln w="9525">
                      <a:solidFill>
                        <a:schemeClr val="accent1">
                          <a:tint val="58000"/>
                        </a:schemeClr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PZ!$D$4:$L$4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PZ!$D$34:$L$34</c15:sqref>
                        </c15:formulaRef>
                      </c:ext>
                    </c:extLst>
                    <c:numCache>
                      <c:formatCode>#,##0</c:formatCode>
                      <c:ptCount val="9"/>
                      <c:pt idx="0">
                        <c:v>8583</c:v>
                      </c:pt>
                      <c:pt idx="1">
                        <c:v>8295</c:v>
                      </c:pt>
                      <c:pt idx="2">
                        <c:v>8322</c:v>
                      </c:pt>
                      <c:pt idx="3">
                        <c:v>8614</c:v>
                      </c:pt>
                      <c:pt idx="4">
                        <c:v>5593</c:v>
                      </c:pt>
                      <c:pt idx="5">
                        <c:v>9838</c:v>
                      </c:pt>
                      <c:pt idx="6">
                        <c:v>11371</c:v>
                      </c:pt>
                      <c:pt idx="7">
                        <c:v>16810</c:v>
                      </c:pt>
                      <c:pt idx="8">
                        <c:v>18403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8E7B-4A7D-87A9-7FA1CB6656BE}"/>
                  </c:ext>
                </c:extLst>
              </c15:ser>
            </c15:filteredLineSeries>
            <c15:filteredLine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PZ!$C$35</c15:sqref>
                        </c15:formulaRef>
                      </c:ext>
                    </c:extLst>
                    <c:strCache>
                      <c:ptCount val="1"/>
                      <c:pt idx="0">
                        <c:v>NÁSTAVBY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tint val="64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tint val="64000"/>
                      </a:schemeClr>
                    </a:solidFill>
                    <a:ln w="9525">
                      <a:solidFill>
                        <a:schemeClr val="accent1">
                          <a:tint val="64000"/>
                        </a:schemeClr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PZ!$D$4:$L$4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PZ!$D$35:$L$35</c15:sqref>
                        </c15:formulaRef>
                      </c:ext>
                    </c:extLst>
                    <c:numCache>
                      <c:formatCode>#,##0</c:formatCode>
                      <c:ptCount val="9"/>
                      <c:pt idx="0">
                        <c:v>5668</c:v>
                      </c:pt>
                      <c:pt idx="1">
                        <c:v>5415</c:v>
                      </c:pt>
                      <c:pt idx="2">
                        <c:v>5023</c:v>
                      </c:pt>
                      <c:pt idx="3">
                        <c:v>5470</c:v>
                      </c:pt>
                      <c:pt idx="4">
                        <c:v>2243</c:v>
                      </c:pt>
                      <c:pt idx="5">
                        <c:v>6680</c:v>
                      </c:pt>
                      <c:pt idx="6">
                        <c:v>7395</c:v>
                      </c:pt>
                      <c:pt idx="7">
                        <c:v>8297</c:v>
                      </c:pt>
                      <c:pt idx="8">
                        <c:v>9766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8E7B-4A7D-87A9-7FA1CB6656BE}"/>
                  </c:ext>
                </c:extLst>
              </c15:ser>
            </c15:filteredLineSeries>
            <c15:filteredLine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PZ!$C$38</c15:sqref>
                        </c15:formulaRef>
                      </c:ext>
                    </c:extLst>
                    <c:strCache>
                      <c:ptCount val="1"/>
                      <c:pt idx="0">
                        <c:v>Laboratorní asistent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tint val="81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tint val="81000"/>
                      </a:schemeClr>
                    </a:solidFill>
                    <a:ln w="9525">
                      <a:solidFill>
                        <a:schemeClr val="accent1">
                          <a:tint val="81000"/>
                        </a:schemeClr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PZ!$D$4:$L$4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PZ!$D$38:$L$38</c15:sqref>
                        </c15:formulaRef>
                      </c:ext>
                    </c:extLst>
                    <c:numCache>
                      <c:formatCode>#,##0</c:formatCode>
                      <c:ptCount val="9"/>
                      <c:pt idx="0">
                        <c:v>561</c:v>
                      </c:pt>
                      <c:pt idx="1">
                        <c:v>574</c:v>
                      </c:pt>
                      <c:pt idx="2">
                        <c:v>493</c:v>
                      </c:pt>
                      <c:pt idx="3">
                        <c:v>592</c:v>
                      </c:pt>
                      <c:pt idx="4">
                        <c:v>637</c:v>
                      </c:pt>
                      <c:pt idx="5">
                        <c:v>673</c:v>
                      </c:pt>
                      <c:pt idx="6">
                        <c:v>692</c:v>
                      </c:pt>
                      <c:pt idx="7">
                        <c:v>988</c:v>
                      </c:pt>
                      <c:pt idx="8">
                        <c:v>916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8E7B-4A7D-87A9-7FA1CB6656BE}"/>
                  </c:ext>
                </c:extLst>
              </c15:ser>
            </c15:filteredLineSeries>
            <c15:filteredLineSeries>
              <c15:ser>
                <c:idx val="9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PZ!$C$39</c15:sqref>
                        </c15:formulaRef>
                      </c:ext>
                    </c:extLst>
                    <c:strCache>
                      <c:ptCount val="1"/>
                      <c:pt idx="0">
                        <c:v>Asistent zubního technika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tint val="86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tint val="86000"/>
                      </a:schemeClr>
                    </a:solidFill>
                    <a:ln w="9525">
                      <a:solidFill>
                        <a:schemeClr val="accent1">
                          <a:tint val="86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PZ!$D$4:$L$4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PZ!$D$39:$L$39</c15:sqref>
                        </c15:formulaRef>
                      </c:ext>
                    </c:extLst>
                    <c:numCache>
                      <c:formatCode>#,##0</c:formatCode>
                      <c:ptCount val="9"/>
                      <c:pt idx="0">
                        <c:v>669</c:v>
                      </c:pt>
                      <c:pt idx="1">
                        <c:v>567</c:v>
                      </c:pt>
                      <c:pt idx="2">
                        <c:v>504</c:v>
                      </c:pt>
                      <c:pt idx="3">
                        <c:v>712</c:v>
                      </c:pt>
                      <c:pt idx="4">
                        <c:v>746</c:v>
                      </c:pt>
                      <c:pt idx="5">
                        <c:v>858</c:v>
                      </c:pt>
                      <c:pt idx="6">
                        <c:v>950</c:v>
                      </c:pt>
                      <c:pt idx="7">
                        <c:v>1258</c:v>
                      </c:pt>
                      <c:pt idx="8">
                        <c:v>1244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8E7B-4A7D-87A9-7FA1CB6656BE}"/>
                  </c:ext>
                </c:extLst>
              </c15:ser>
            </c15:filteredLineSeries>
            <c15:filteredLineSeries>
              <c15:ser>
                <c:idx val="10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PZ!$C$40</c15:sqref>
                        </c15:formulaRef>
                      </c:ext>
                    </c:extLst>
                    <c:strCache>
                      <c:ptCount val="1"/>
                      <c:pt idx="0">
                        <c:v>Nutriční asistent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tint val="92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tint val="92000"/>
                      </a:schemeClr>
                    </a:solidFill>
                    <a:ln w="9525">
                      <a:solidFill>
                        <a:schemeClr val="accent1">
                          <a:tint val="92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PZ!$D$4:$L$4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PZ!$D$40:$L$40</c15:sqref>
                        </c15:formulaRef>
                      </c:ext>
                    </c:extLst>
                    <c:numCache>
                      <c:formatCode>#,##0</c:formatCode>
                      <c:ptCount val="9"/>
                      <c:pt idx="0">
                        <c:v>230</c:v>
                      </c:pt>
                      <c:pt idx="1">
                        <c:v>274</c:v>
                      </c:pt>
                      <c:pt idx="2">
                        <c:v>219</c:v>
                      </c:pt>
                      <c:pt idx="3">
                        <c:v>293</c:v>
                      </c:pt>
                      <c:pt idx="4">
                        <c:v>281</c:v>
                      </c:pt>
                      <c:pt idx="5">
                        <c:v>345</c:v>
                      </c:pt>
                      <c:pt idx="6">
                        <c:v>370</c:v>
                      </c:pt>
                      <c:pt idx="7">
                        <c:v>622</c:v>
                      </c:pt>
                      <c:pt idx="8">
                        <c:v>711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8E7B-4A7D-87A9-7FA1CB6656BE}"/>
                  </c:ext>
                </c:extLst>
              </c15:ser>
            </c15:filteredLineSeries>
            <c15:filteredLineSeries>
              <c15:ser>
                <c:idx val="11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PZ!$C$41</c15:sqref>
                        </c15:formulaRef>
                      </c:ext>
                    </c:extLst>
                    <c:strCache>
                      <c:ptCount val="1"/>
                      <c:pt idx="0">
                        <c:v>Ortoticko - protetický technik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tint val="98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tint val="98000"/>
                      </a:schemeClr>
                    </a:solidFill>
                    <a:ln w="9525">
                      <a:solidFill>
                        <a:schemeClr val="accent1">
                          <a:tint val="98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PZ!$D$4:$L$4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PZ!$D$41:$L$41</c15:sqref>
                        </c15:formulaRef>
                      </c:ext>
                    </c:extLst>
                    <c:numCache>
                      <c:formatCode>#,##0</c:formatCode>
                      <c:ptCount val="9"/>
                      <c:pt idx="0">
                        <c:v>0</c:v>
                      </c:pt>
                      <c:pt idx="1">
                        <c:v>33</c:v>
                      </c:pt>
                      <c:pt idx="2">
                        <c:v>19</c:v>
                      </c:pt>
                      <c:pt idx="3">
                        <c:v>48</c:v>
                      </c:pt>
                      <c:pt idx="4">
                        <c:v>11</c:v>
                      </c:pt>
                      <c:pt idx="5">
                        <c:v>42</c:v>
                      </c:pt>
                      <c:pt idx="6">
                        <c:v>34</c:v>
                      </c:pt>
                      <c:pt idx="7">
                        <c:v>111</c:v>
                      </c:pt>
                      <c:pt idx="8">
                        <c:v>61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8E7B-4A7D-87A9-7FA1CB6656BE}"/>
                  </c:ext>
                </c:extLst>
              </c15:ser>
            </c15:filteredLineSeries>
            <c15:filteredLineSeries>
              <c15:ser>
                <c:idx val="12"/>
                <c:order val="1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PZ!$C$42</c15:sqref>
                        </c15:formulaRef>
                      </c:ext>
                    </c:extLst>
                    <c:strCache>
                      <c:ptCount val="1"/>
                      <c:pt idx="0">
                        <c:v>Praktická sestra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shade val="97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shade val="97000"/>
                      </a:schemeClr>
                    </a:solidFill>
                    <a:ln w="9525">
                      <a:solidFill>
                        <a:schemeClr val="accent1">
                          <a:shade val="97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PZ!$D$4:$L$4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PZ!$D$42:$L$42</c15:sqref>
                        </c15:formulaRef>
                      </c:ext>
                    </c:extLst>
                    <c:numCache>
                      <c:formatCode>#,##0</c:formatCode>
                      <c:ptCount val="9"/>
                      <c:pt idx="0">
                        <c:v>0</c:v>
                      </c:pt>
                      <c:pt idx="1">
                        <c:v>0</c:v>
                      </c:pt>
                      <c:pt idx="2">
                        <c:v>4455</c:v>
                      </c:pt>
                      <c:pt idx="3">
                        <c:v>4668</c:v>
                      </c:pt>
                      <c:pt idx="4">
                        <c:v>4356</c:v>
                      </c:pt>
                      <c:pt idx="5">
                        <c:v>5262</c:v>
                      </c:pt>
                      <c:pt idx="6">
                        <c:v>5873</c:v>
                      </c:pt>
                      <c:pt idx="7">
                        <c:v>7212</c:v>
                      </c:pt>
                      <c:pt idx="8">
                        <c:v>7687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8E7B-4A7D-87A9-7FA1CB6656BE}"/>
                  </c:ext>
                </c:extLst>
              </c15:ser>
            </c15:filteredLineSeries>
            <c15:filteredLineSeries>
              <c15:ser>
                <c:idx val="13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PZ!$C$43</c15:sqref>
                        </c15:formulaRef>
                      </c:ext>
                    </c:extLst>
                    <c:strCache>
                      <c:ptCount val="1"/>
                      <c:pt idx="0">
                        <c:v>Masér ve zdravotnictví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shade val="91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shade val="91000"/>
                      </a:schemeClr>
                    </a:solidFill>
                    <a:ln w="9525">
                      <a:solidFill>
                        <a:schemeClr val="accent1">
                          <a:shade val="91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PZ!$D$4:$L$4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PZ!$D$43:$L$43</c15:sqref>
                        </c15:formulaRef>
                      </c:ext>
                    </c:extLst>
                    <c:numCache>
                      <c:formatCode>#,##0</c:formatCode>
                      <c:ptCount val="9"/>
                      <c:pt idx="0">
                        <c:v>0</c:v>
                      </c:pt>
                      <c:pt idx="1">
                        <c:v>0</c:v>
                      </c:pt>
                      <c:pt idx="2">
                        <c:v>227</c:v>
                      </c:pt>
                      <c:pt idx="3">
                        <c:v>315</c:v>
                      </c:pt>
                      <c:pt idx="4">
                        <c:v>192</c:v>
                      </c:pt>
                      <c:pt idx="5">
                        <c:v>345</c:v>
                      </c:pt>
                      <c:pt idx="6">
                        <c:v>338</c:v>
                      </c:pt>
                      <c:pt idx="7">
                        <c:v>693</c:v>
                      </c:pt>
                      <c:pt idx="8">
                        <c:v>597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F-8E7B-4A7D-87A9-7FA1CB6656BE}"/>
                  </c:ext>
                </c:extLst>
              </c15:ser>
            </c15:filteredLineSeries>
            <c15:filteredLineSeries>
              <c15:ser>
                <c:idx val="14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PZ!$C$44</c15:sqref>
                        </c15:formulaRef>
                      </c:ext>
                    </c:extLst>
                    <c:strCache>
                      <c:ptCount val="1"/>
                      <c:pt idx="0">
                        <c:v>Zdravotnický asistent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shade val="86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shade val="86000"/>
                      </a:schemeClr>
                    </a:solidFill>
                    <a:ln w="9525">
                      <a:solidFill>
                        <a:schemeClr val="accent1">
                          <a:shade val="86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PZ!$D$4:$L$4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PZ!$D$44:$L$44</c15:sqref>
                        </c15:formulaRef>
                      </c:ext>
                    </c:extLst>
                    <c:numCache>
                      <c:formatCode>#,##0</c:formatCode>
                      <c:ptCount val="9"/>
                      <c:pt idx="0">
                        <c:v>60</c:v>
                      </c:pt>
                      <c:pt idx="1">
                        <c:v>50</c:v>
                      </c:pt>
                      <c:pt idx="2">
                        <c:v>0</c:v>
                      </c:pt>
                      <c:pt idx="3">
                        <c:v>34</c:v>
                      </c:pt>
                      <c:pt idx="4">
                        <c:v>39</c:v>
                      </c:pt>
                      <c:pt idx="5">
                        <c:v>29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0-8E7B-4A7D-87A9-7FA1CB6656BE}"/>
                  </c:ext>
                </c:extLst>
              </c15:ser>
            </c15:filteredLineSeries>
          </c:ext>
        </c:extLst>
      </c:lineChart>
      <c:catAx>
        <c:axId val="1238828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38828800"/>
        <c:crosses val="autoZero"/>
        <c:auto val="1"/>
        <c:lblAlgn val="ctr"/>
        <c:lblOffset val="100"/>
        <c:noMultiLvlLbl val="0"/>
      </c:catAx>
      <c:valAx>
        <c:axId val="1238828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38828320"/>
        <c:crosses val="autoZero"/>
        <c:crossBetween val="between"/>
      </c:valAx>
      <c:valAx>
        <c:axId val="627327184"/>
        <c:scaling>
          <c:orientation val="minMax"/>
        </c:scaling>
        <c:delete val="0"/>
        <c:axPos val="r"/>
        <c:numFmt formatCode="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732614400"/>
        <c:crosses val="max"/>
        <c:crossBetween val="between"/>
      </c:valAx>
      <c:catAx>
        <c:axId val="7326144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2732718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600627413281655"/>
          <c:y val="8.8042463390241563E-2"/>
          <c:w val="0.73736055618372165"/>
          <c:h val="0.1355816024445062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cs-CZ" sz="1100" b="1" dirty="0"/>
              <a:t>PODÍL VOLBY PŘEDMĚTŮ 2. POVINNÉ ZKOUŠKY (%)</a:t>
            </a:r>
          </a:p>
          <a:p>
            <a:pPr>
              <a:defRPr sz="1100"/>
            </a:pPr>
            <a:r>
              <a:rPr lang="cs-CZ" sz="1100" b="1" dirty="0">
                <a:solidFill>
                  <a:srgbClr val="FF0000"/>
                </a:solidFill>
              </a:rPr>
              <a:t>VŠICHNI PRVOMATURANTI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7.6735431768112941E-2"/>
          <c:y val="0.17001452866893663"/>
          <c:w val="0.89367762901239767"/>
          <c:h val="0.59412022241687579"/>
        </c:manualLayout>
      </c:layout>
      <c:lineChart>
        <c:grouping val="standard"/>
        <c:varyColors val="0"/>
        <c:ser>
          <c:idx val="0"/>
          <c:order val="0"/>
          <c:tx>
            <c:strRef>
              <c:f>MZ!$F$119</c:f>
              <c:strCache>
                <c:ptCount val="1"/>
                <c:pt idx="0">
                  <c:v>matematika</c:v>
                </c:pt>
              </c:strCache>
            </c:strRef>
          </c:tx>
          <c:spPr>
            <a:ln w="28575" cap="rnd">
              <a:solidFill>
                <a:schemeClr val="tx2">
                  <a:lumMod val="75000"/>
                  <a:lumOff val="2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2">
                  <a:lumMod val="75000"/>
                  <a:lumOff val="25000"/>
                </a:schemeClr>
              </a:solidFill>
              <a:ln w="9525">
                <a:solidFill>
                  <a:schemeClr val="tx2">
                    <a:lumMod val="75000"/>
                    <a:lumOff val="25000"/>
                  </a:schemeClr>
                </a:solidFill>
              </a:ln>
              <a:effectLst/>
            </c:spPr>
          </c:marker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MZ!$G$118:$S$118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MZ!$G$119:$S$119</c:f>
              <c:numCache>
                <c:formatCode>0.0</c:formatCode>
                <c:ptCount val="13"/>
                <c:pt idx="0">
                  <c:v>39.063015882051573</c:v>
                </c:pt>
                <c:pt idx="1">
                  <c:v>35.935070991812623</c:v>
                </c:pt>
                <c:pt idx="2">
                  <c:v>29.55404067862769</c:v>
                </c:pt>
                <c:pt idx="3">
                  <c:v>27.204679741258637</c:v>
                </c:pt>
                <c:pt idx="4">
                  <c:v>25.835464113694478</c:v>
                </c:pt>
                <c:pt idx="5">
                  <c:v>23.482246842058114</c:v>
                </c:pt>
                <c:pt idx="6">
                  <c:v>21.379218708477278</c:v>
                </c:pt>
                <c:pt idx="7">
                  <c:v>19.873896222793181</c:v>
                </c:pt>
                <c:pt idx="8">
                  <c:v>18.864961231535457</c:v>
                </c:pt>
                <c:pt idx="9">
                  <c:v>17.042146472975492</c:v>
                </c:pt>
                <c:pt idx="10">
                  <c:v>17.780516497675201</c:v>
                </c:pt>
                <c:pt idx="11">
                  <c:v>18.210204623970235</c:v>
                </c:pt>
                <c:pt idx="12">
                  <c:v>19.08767831403151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D3B-4C7A-9C7B-D4E3F2ED2122}"/>
            </c:ext>
          </c:extLst>
        </c:ser>
        <c:ser>
          <c:idx val="1"/>
          <c:order val="1"/>
          <c:tx>
            <c:strRef>
              <c:f>MZ!$F$120</c:f>
              <c:strCache>
                <c:ptCount val="1"/>
                <c:pt idx="0">
                  <c:v>angličtina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  <a:lumOff val="40000"/>
                </a:schemeClr>
              </a:solidFill>
              <a:ln w="9525">
                <a:solidFill>
                  <a:schemeClr val="accent3">
                    <a:lumMod val="60000"/>
                    <a:lumOff val="40000"/>
                  </a:schemeClr>
                </a:solidFill>
              </a:ln>
              <a:effectLst/>
            </c:spPr>
          </c:marker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accent6">
                        <a:lumMod val="7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MZ!$G$118:$S$118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MZ!$G$120:$S$120</c:f>
              <c:numCache>
                <c:formatCode>0.0</c:formatCode>
                <c:ptCount val="13"/>
                <c:pt idx="0">
                  <c:v>51.649114817555642</c:v>
                </c:pt>
                <c:pt idx="1">
                  <c:v>55.447455694890657</c:v>
                </c:pt>
                <c:pt idx="2">
                  <c:v>63.194066886927914</c:v>
                </c:pt>
                <c:pt idx="3">
                  <c:v>67.014896783414628</c:v>
                </c:pt>
                <c:pt idx="4">
                  <c:v>69.269191889159771</c:v>
                </c:pt>
                <c:pt idx="5">
                  <c:v>72.316122674470691</c:v>
                </c:pt>
                <c:pt idx="6">
                  <c:v>74.302418283284609</c:v>
                </c:pt>
                <c:pt idx="7">
                  <c:v>76.546764714568383</c:v>
                </c:pt>
                <c:pt idx="8">
                  <c:v>77.959986416888341</c:v>
                </c:pt>
                <c:pt idx="9">
                  <c:v>80.304877174365075</c:v>
                </c:pt>
                <c:pt idx="10">
                  <c:v>79.975911713629486</c:v>
                </c:pt>
                <c:pt idx="11">
                  <c:v>79.827265479670473</c:v>
                </c:pt>
                <c:pt idx="12">
                  <c:v>79.26089765892938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D3B-4C7A-9C7B-D4E3F2ED2122}"/>
            </c:ext>
          </c:extLst>
        </c:ser>
        <c:ser>
          <c:idx val="2"/>
          <c:order val="2"/>
          <c:tx>
            <c:strRef>
              <c:f>MZ!$F$121</c:f>
              <c:strCache>
                <c:ptCount val="1"/>
                <c:pt idx="0">
                  <c:v>němčina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MZ!$G$118:$S$118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MZ!$G$121:$S$121</c:f>
              <c:numCache>
                <c:formatCode>0.0</c:formatCode>
                <c:ptCount val="13"/>
                <c:pt idx="0">
                  <c:v>6.9858256959070983</c:v>
                </c:pt>
                <c:pt idx="1">
                  <c:v>6.2623069748160427</c:v>
                </c:pt>
                <c:pt idx="2">
                  <c:v>5.1273472460373881</c:v>
                </c:pt>
                <c:pt idx="3">
                  <c:v>3.6542060205991129</c:v>
                </c:pt>
                <c:pt idx="4">
                  <c:v>2.9538562169233513</c:v>
                </c:pt>
                <c:pt idx="5">
                  <c:v>2.5711470122734195</c:v>
                </c:pt>
                <c:pt idx="6">
                  <c:v>2.732748693418372</c:v>
                </c:pt>
                <c:pt idx="7">
                  <c:v>2.1056672868491773</c:v>
                </c:pt>
                <c:pt idx="8">
                  <c:v>1.8224008149866997</c:v>
                </c:pt>
                <c:pt idx="9">
                  <c:v>1.5315560781839301</c:v>
                </c:pt>
                <c:pt idx="10">
                  <c:v>1.2408268444344854</c:v>
                </c:pt>
                <c:pt idx="11">
                  <c:v>1.1094871113473292</c:v>
                </c:pt>
                <c:pt idx="12">
                  <c:v>0.92201401660122262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D3B-4C7A-9C7B-D4E3F2ED2122}"/>
            </c:ext>
          </c:extLst>
        </c:ser>
        <c:ser>
          <c:idx val="3"/>
          <c:order val="3"/>
          <c:tx>
            <c:strRef>
              <c:f>MZ!$F$122</c:f>
              <c:strCache>
                <c:ptCount val="1"/>
                <c:pt idx="0">
                  <c:v>ruština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MZ!$G$118:$S$118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MZ!$G$122:$S$122</c:f>
              <c:numCache>
                <c:formatCode>0.0</c:formatCode>
                <c:ptCount val="13"/>
                <c:pt idx="0">
                  <c:v>1.8466442761996926</c:v>
                </c:pt>
                <c:pt idx="1">
                  <c:v>1.8473416934397346</c:v>
                </c:pt>
                <c:pt idx="2">
                  <c:v>1.7272385094726277</c:v>
                </c:pt>
                <c:pt idx="3">
                  <c:v>1.7048049862230539</c:v>
                </c:pt>
                <c:pt idx="4">
                  <c:v>1.5371350419218648</c:v>
                </c:pt>
                <c:pt idx="5">
                  <c:v>1.2243557201301998</c:v>
                </c:pt>
                <c:pt idx="6">
                  <c:v>1.2549089083768861</c:v>
                </c:pt>
                <c:pt idx="7">
                  <c:v>1.1074687693807035</c:v>
                </c:pt>
                <c:pt idx="8">
                  <c:v>1.0003395777916124</c:v>
                </c:pt>
                <c:pt idx="9">
                  <c:v>0.7958929057978289</c:v>
                </c:pt>
                <c:pt idx="10">
                  <c:v>0.69603943756652287</c:v>
                </c:pt>
                <c:pt idx="11">
                  <c:v>0.56470900876959873</c:v>
                </c:pt>
                <c:pt idx="12">
                  <c:v>0.45479397584372983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D3B-4C7A-9C7B-D4E3F2ED21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15584896"/>
        <c:axId val="1615586816"/>
      </c:lineChart>
      <c:catAx>
        <c:axId val="1615584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cs-CZ"/>
          </a:p>
        </c:txPr>
        <c:crossAx val="1615586816"/>
        <c:crosses val="autoZero"/>
        <c:auto val="1"/>
        <c:lblAlgn val="ctr"/>
        <c:lblOffset val="300"/>
        <c:noMultiLvlLbl val="0"/>
      </c:catAx>
      <c:valAx>
        <c:axId val="1615586816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cs-CZ"/>
          </a:p>
        </c:txPr>
        <c:crossAx val="1615584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Calibri" panose="020F0502020204030204" pitchFamily="34" charset="0"/>
          <a:cs typeface="Calibri" panose="020F0502020204030204" pitchFamily="34" charset="0"/>
        </a:defRPr>
      </a:pPr>
      <a:endParaRPr lang="cs-CZ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cs-CZ" sz="1100" b="1" dirty="0"/>
              <a:t>PODÍL VOLBY PŘEDMĚTŮ 2. POVINNÉ ZKOUŠKY (%)</a:t>
            </a:r>
          </a:p>
          <a:p>
            <a:pPr>
              <a:defRPr sz="1100"/>
            </a:pPr>
            <a:r>
              <a:rPr lang="cs-CZ" sz="1100" b="1" dirty="0">
                <a:solidFill>
                  <a:srgbClr val="FF0000"/>
                </a:solidFill>
              </a:rPr>
              <a:t>SOŠ ZDRAVOTNICKÉ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7.6735431768112941E-2"/>
          <c:y val="0.17001452866893663"/>
          <c:w val="0.89367762901239767"/>
          <c:h val="0.59818172572955952"/>
        </c:manualLayout>
      </c:layout>
      <c:lineChart>
        <c:grouping val="standard"/>
        <c:varyColors val="0"/>
        <c:ser>
          <c:idx val="0"/>
          <c:order val="0"/>
          <c:tx>
            <c:strRef>
              <c:f>MZ!$F$129</c:f>
              <c:strCache>
                <c:ptCount val="1"/>
                <c:pt idx="0">
                  <c:v>matematika</c:v>
                </c:pt>
              </c:strCache>
            </c:strRef>
          </c:tx>
          <c:spPr>
            <a:ln w="28575" cap="rnd">
              <a:solidFill>
                <a:schemeClr val="tx2">
                  <a:lumMod val="75000"/>
                  <a:lumOff val="2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2">
                  <a:lumMod val="75000"/>
                  <a:lumOff val="25000"/>
                </a:schemeClr>
              </a:solidFill>
              <a:ln w="9525">
                <a:solidFill>
                  <a:schemeClr val="tx2">
                    <a:lumMod val="75000"/>
                    <a:lumOff val="25000"/>
                  </a:schemeClr>
                </a:solidFill>
              </a:ln>
              <a:effectLst/>
            </c:spPr>
          </c:marker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MZ!$G$118:$S$118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MZ!$G$129:$S$129</c:f>
              <c:numCache>
                <c:formatCode>0.0</c:formatCode>
                <c:ptCount val="13"/>
                <c:pt idx="0">
                  <c:v>20.126227208976157</c:v>
                </c:pt>
                <c:pt idx="1">
                  <c:v>19.682034976152625</c:v>
                </c:pt>
                <c:pt idx="2">
                  <c:v>11.902231668437832</c:v>
                </c:pt>
                <c:pt idx="3">
                  <c:v>10.136380390711389</c:v>
                </c:pt>
                <c:pt idx="4">
                  <c:v>9.5327807083647329</c:v>
                </c:pt>
                <c:pt idx="5">
                  <c:v>8.4291187739463602</c:v>
                </c:pt>
                <c:pt idx="6">
                  <c:v>5.8823529411764701</c:v>
                </c:pt>
                <c:pt idx="7">
                  <c:v>6.0319767441860472</c:v>
                </c:pt>
                <c:pt idx="8">
                  <c:v>3.149370125974805</c:v>
                </c:pt>
                <c:pt idx="9">
                  <c:v>2.6484527460273211</c:v>
                </c:pt>
                <c:pt idx="10">
                  <c:v>2.4964539007092199</c:v>
                </c:pt>
                <c:pt idx="11">
                  <c:v>3.2141005702436498</c:v>
                </c:pt>
                <c:pt idx="12">
                  <c:v>3.8648517258142925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1F7-4704-9354-7AA87CFD55E8}"/>
            </c:ext>
          </c:extLst>
        </c:ser>
        <c:ser>
          <c:idx val="1"/>
          <c:order val="1"/>
          <c:tx>
            <c:strRef>
              <c:f>MZ!$F$130</c:f>
              <c:strCache>
                <c:ptCount val="1"/>
                <c:pt idx="0">
                  <c:v>angličtina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  <a:lumOff val="40000"/>
                </a:schemeClr>
              </a:solidFill>
              <a:ln w="9525">
                <a:solidFill>
                  <a:schemeClr val="accent3">
                    <a:lumMod val="60000"/>
                    <a:lumOff val="40000"/>
                  </a:schemeClr>
                </a:solidFill>
              </a:ln>
              <a:effectLst/>
            </c:spPr>
          </c:marker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accent6">
                        <a:lumMod val="7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MZ!$G$118:$S$118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MZ!$G$130:$S$130</c:f>
              <c:numCache>
                <c:formatCode>0.0</c:formatCode>
                <c:ptCount val="13"/>
                <c:pt idx="0">
                  <c:v>63.499298737727905</c:v>
                </c:pt>
                <c:pt idx="1">
                  <c:v>64.515103338632755</c:v>
                </c:pt>
                <c:pt idx="2">
                  <c:v>77.895855472901161</c:v>
                </c:pt>
                <c:pt idx="3">
                  <c:v>82.491706597862148</c:v>
                </c:pt>
                <c:pt idx="4">
                  <c:v>83.119819140919375</c:v>
                </c:pt>
                <c:pt idx="5">
                  <c:v>85.095785440613028</c:v>
                </c:pt>
                <c:pt idx="6">
                  <c:v>85.5440215301807</c:v>
                </c:pt>
                <c:pt idx="7">
                  <c:v>87.936046511627907</c:v>
                </c:pt>
                <c:pt idx="8">
                  <c:v>90.041991601679655</c:v>
                </c:pt>
                <c:pt idx="9">
                  <c:v>91.887371062168938</c:v>
                </c:pt>
                <c:pt idx="10">
                  <c:v>94.524822695035454</c:v>
                </c:pt>
                <c:pt idx="11">
                  <c:v>94.764126490409538</c:v>
                </c:pt>
                <c:pt idx="12">
                  <c:v>94.919786096256686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1F7-4704-9354-7AA87CFD55E8}"/>
            </c:ext>
          </c:extLst>
        </c:ser>
        <c:ser>
          <c:idx val="2"/>
          <c:order val="2"/>
          <c:tx>
            <c:strRef>
              <c:f>MZ!$F$131</c:f>
              <c:strCache>
                <c:ptCount val="1"/>
                <c:pt idx="0">
                  <c:v>němčina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2"/>
              <c:layout>
                <c:manualLayout>
                  <c:x val="-4.0316997366562593E-2"/>
                  <c:y val="2.23078868957672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1F7-4704-9354-7AA87CFD55E8}"/>
                </c:ext>
              </c:extLst>
            </c:dLbl>
            <c:dLbl>
              <c:idx val="10"/>
              <c:layout>
                <c:manualLayout>
                  <c:x val="-4.0316997366562621E-2"/>
                  <c:y val="4.26154034591855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1F7-4704-9354-7AA87CFD55E8}"/>
                </c:ext>
              </c:extLst>
            </c:dLbl>
            <c:dLbl>
              <c:idx val="11"/>
              <c:layout>
                <c:manualLayout>
                  <c:x val="-4.0316997366562829E-2"/>
                  <c:y val="4.26154034591854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1F7-4704-9354-7AA87CFD55E8}"/>
                </c:ext>
              </c:extLst>
            </c:dLbl>
            <c:dLbl>
              <c:idx val="12"/>
              <c:layout>
                <c:manualLayout>
                  <c:x val="-3.359182727874023E-2"/>
                  <c:y val="3.44923968338181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1F7-4704-9354-7AA87CFD55E8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cs-CZ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MZ!$G$118:$S$118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MZ!$G$131:$S$131</c:f>
              <c:numCache>
                <c:formatCode>0.0</c:formatCode>
                <c:ptCount val="13"/>
                <c:pt idx="0">
                  <c:v>15.007012622720897</c:v>
                </c:pt>
                <c:pt idx="1">
                  <c:v>14.085850556438793</c:v>
                </c:pt>
                <c:pt idx="2">
                  <c:v>9.4226000708466167</c:v>
                </c:pt>
                <c:pt idx="3">
                  <c:v>5.7500921489126426</c:v>
                </c:pt>
                <c:pt idx="4">
                  <c:v>5.8025621703089678</c:v>
                </c:pt>
                <c:pt idx="5">
                  <c:v>5.6321839080459766</c:v>
                </c:pt>
                <c:pt idx="6">
                  <c:v>7.9584775086505193</c:v>
                </c:pt>
                <c:pt idx="7">
                  <c:v>5.5595930232558137</c:v>
                </c:pt>
                <c:pt idx="8">
                  <c:v>5.9988002399520095</c:v>
                </c:pt>
                <c:pt idx="9">
                  <c:v>4.7950933928073596</c:v>
                </c:pt>
                <c:pt idx="10">
                  <c:v>2.6382978723404253</c:v>
                </c:pt>
                <c:pt idx="11">
                  <c:v>1.9440124416796267</c:v>
                </c:pt>
                <c:pt idx="12">
                  <c:v>1.1424404472532814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1F7-4704-9354-7AA87CFD55E8}"/>
            </c:ext>
          </c:extLst>
        </c:ser>
        <c:ser>
          <c:idx val="3"/>
          <c:order val="3"/>
          <c:tx>
            <c:strRef>
              <c:f>MZ!$F$132</c:f>
              <c:strCache>
                <c:ptCount val="1"/>
                <c:pt idx="0">
                  <c:v>ruština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MZ!$G$118:$S$118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MZ!$G$132:$S$132</c:f>
              <c:numCache>
                <c:formatCode>0.0</c:formatCode>
                <c:ptCount val="13"/>
                <c:pt idx="0">
                  <c:v>1.367461430575035</c:v>
                </c:pt>
                <c:pt idx="1">
                  <c:v>1.7170111287758347</c:v>
                </c:pt>
                <c:pt idx="2">
                  <c:v>0.77931278781438185</c:v>
                </c:pt>
                <c:pt idx="3">
                  <c:v>1.6218208625138224</c:v>
                </c:pt>
                <c:pt idx="4">
                  <c:v>1.544837980406933</c:v>
                </c:pt>
                <c:pt idx="5">
                  <c:v>0.84291187739463591</c:v>
                </c:pt>
                <c:pt idx="6">
                  <c:v>0.61514801999231072</c:v>
                </c:pt>
                <c:pt idx="7">
                  <c:v>0.47238372093023251</c:v>
                </c:pt>
                <c:pt idx="8">
                  <c:v>0.80983803239352126</c:v>
                </c:pt>
                <c:pt idx="9">
                  <c:v>0.66908279899637579</c:v>
                </c:pt>
                <c:pt idx="10">
                  <c:v>0.34042553191489361</c:v>
                </c:pt>
                <c:pt idx="11">
                  <c:v>7.7760497667185069E-2</c:v>
                </c:pt>
                <c:pt idx="12">
                  <c:v>7.292173067574137E-2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1F7-4704-9354-7AA87CFD55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15584896"/>
        <c:axId val="1615586816"/>
      </c:lineChart>
      <c:catAx>
        <c:axId val="1615584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cs-CZ"/>
          </a:p>
        </c:txPr>
        <c:crossAx val="1615586816"/>
        <c:crosses val="autoZero"/>
        <c:auto val="1"/>
        <c:lblAlgn val="ctr"/>
        <c:lblOffset val="300"/>
        <c:noMultiLvlLbl val="0"/>
      </c:catAx>
      <c:valAx>
        <c:axId val="1615586816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cs-CZ"/>
          </a:p>
        </c:txPr>
        <c:crossAx val="1615584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Calibri" panose="020F0502020204030204" pitchFamily="34" charset="0"/>
          <a:cs typeface="Calibri" panose="020F0502020204030204" pitchFamily="34" charset="0"/>
        </a:defRPr>
      </a:pPr>
      <a:endParaRPr lang="cs-CZ"/>
    </a:p>
  </c:txPr>
  <c:externalData r:id="rId4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baseline="0">
                <a:effectLst/>
              </a:rPr>
              <a:t>ČESKÝ JAZYK </a:t>
            </a:r>
            <a:r>
              <a:rPr lang="cs-CZ" sz="1100" b="1"/>
              <a:t>- </a:t>
            </a:r>
            <a:r>
              <a:rPr lang="cs-CZ" sz="1100" b="1" u="sng"/>
              <a:t>ČISTÁ NEÚSPĚŠNOST </a:t>
            </a:r>
            <a:r>
              <a:rPr lang="cs-CZ" sz="1100" b="1"/>
              <a:t>(%)</a:t>
            </a:r>
          </a:p>
          <a:p>
            <a:pPr>
              <a:defRPr sz="1100" b="1"/>
            </a:pPr>
            <a:r>
              <a:rPr lang="cs-CZ" sz="1100" b="1"/>
              <a:t>(JARNÍ ZO, PRVOMATURANTI)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8.6089415525399809E-2"/>
          <c:y val="0.15723116406733609"/>
          <c:w val="0.88313856133192414"/>
          <c:h val="0.75082420527960148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'DT - GRAFY'!$F$16</c:f>
              <c:strCache>
                <c:ptCount val="1"/>
                <c:pt idx="0">
                  <c:v>CELKEM</c:v>
                </c:pt>
              </c:strCache>
            </c:strRef>
          </c:tx>
          <c:spPr>
            <a:solidFill>
              <a:schemeClr val="bg1">
                <a:lumMod val="75000"/>
                <a:alpha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'DT - GRAFY'!$AY$4:$BK$4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'DT - GRAFY'!$AY$16:$BK$16</c:f>
              <c:numCache>
                <c:formatCode>0.0</c:formatCode>
                <c:ptCount val="13"/>
                <c:pt idx="0">
                  <c:v>1.7982759705530735</c:v>
                </c:pt>
                <c:pt idx="1">
                  <c:v>2.6567358449634826</c:v>
                </c:pt>
                <c:pt idx="2">
                  <c:v>6.3370288939826294</c:v>
                </c:pt>
                <c:pt idx="3">
                  <c:v>8.1980891302925194</c:v>
                </c:pt>
                <c:pt idx="4">
                  <c:v>9.4012467191601061</c:v>
                </c:pt>
                <c:pt idx="5">
                  <c:v>10.012086368536242</c:v>
                </c:pt>
                <c:pt idx="6">
                  <c:v>10.308306709265176</c:v>
                </c:pt>
                <c:pt idx="7">
                  <c:v>14.219322548931986</c:v>
                </c:pt>
                <c:pt idx="8">
                  <c:v>4.7259695230325454</c:v>
                </c:pt>
                <c:pt idx="9">
                  <c:v>9.4206448847107804</c:v>
                </c:pt>
                <c:pt idx="10">
                  <c:v>5.9494846728889277</c:v>
                </c:pt>
                <c:pt idx="11">
                  <c:v>2.8478109798471163</c:v>
                </c:pt>
                <c:pt idx="12">
                  <c:v>9.0318741591638201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57-45DE-BB9E-E03D1A41BD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1951121696"/>
        <c:axId val="1951119616"/>
      </c:barChart>
      <c:lineChart>
        <c:grouping val="standard"/>
        <c:varyColors val="0"/>
        <c:ser>
          <c:idx val="11"/>
          <c:order val="11"/>
          <c:tx>
            <c:strRef>
              <c:f>'DT - GRAFY'!$F$28</c:f>
              <c:strCache>
                <c:ptCount val="1"/>
                <c:pt idx="0">
                  <c:v>SOŠ ZDRAVOTNICKÉ</c:v>
                </c:pt>
              </c:strCache>
            </c:strRef>
          </c:tx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2"/>
              </a:solidFill>
              <a:ln w="9525">
                <a:solidFill>
                  <a:schemeClr val="tx2"/>
                </a:solidFill>
              </a:ln>
              <a:effectLst/>
            </c:spPr>
          </c:marker>
          <c:dLbls>
            <c:dLbl>
              <c:idx val="8"/>
              <c:layout>
                <c:manualLayout>
                  <c:x val="-3.8913184093897456E-2"/>
                  <c:y val="-8.75236682290871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357-45DE-BB9E-E03D1A41BD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'DT - GRAFY'!$AY$4:$BK$4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  <c:extLst xmlns:c15="http://schemas.microsoft.com/office/drawing/2012/chart"/>
            </c:numRef>
          </c:cat>
          <c:val>
            <c:numRef>
              <c:f>'DT - GRAFY'!$AY$28:$BK$28</c:f>
              <c:numCache>
                <c:formatCode>0.0</c:formatCode>
                <c:ptCount val="13"/>
                <c:pt idx="0">
                  <c:v>3.4495975469528553</c:v>
                </c:pt>
                <c:pt idx="1">
                  <c:v>5.7868736767819335</c:v>
                </c:pt>
                <c:pt idx="2">
                  <c:v>10.584958217270195</c:v>
                </c:pt>
                <c:pt idx="3">
                  <c:v>14.408163265306124</c:v>
                </c:pt>
                <c:pt idx="4">
                  <c:v>17.271589486858574</c:v>
                </c:pt>
                <c:pt idx="5">
                  <c:v>18.212621770436254</c:v>
                </c:pt>
                <c:pt idx="6">
                  <c:v>17.70700636942675</c:v>
                </c:pt>
                <c:pt idx="7">
                  <c:v>23.835920177383592</c:v>
                </c:pt>
                <c:pt idx="8">
                  <c:v>0.52356020942408377</c:v>
                </c:pt>
                <c:pt idx="9">
                  <c:v>17.341734173417343</c:v>
                </c:pt>
                <c:pt idx="10">
                  <c:v>10.442848593656493</c:v>
                </c:pt>
                <c:pt idx="11">
                  <c:v>3.9736914223074815</c:v>
                </c:pt>
                <c:pt idx="12">
                  <c:v>12.795726278300688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1-5357-45DE-BB9E-E03D1A41BD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51121696"/>
        <c:axId val="1951119616"/>
        <c:extLst>
          <c:ext xmlns:c15="http://schemas.microsoft.com/office/drawing/2012/chart" uri="{02D57815-91ED-43cb-92C2-25804820EDAC}">
            <c15:filteredLineSeries>
              <c15:ser>
                <c:idx val="2"/>
                <c:order val="1"/>
                <c:tx>
                  <c:strRef>
                    <c:extLst>
                      <c:ext uri="{02D57815-91ED-43cb-92C2-25804820EDAC}">
                        <c15:formulaRef>
                          <c15:sqref>'DT - GRAFY'!$F$17</c15:sqref>
                        </c15:formulaRef>
                      </c:ext>
                    </c:extLst>
                    <c:strCache>
                      <c:ptCount val="1"/>
                      <c:pt idx="0">
                        <c:v>GYMNÁZIUM 6LETÉ</c:v>
                      </c:pt>
                    </c:strCache>
                  </c:strRef>
                </c:tx>
                <c:spPr>
                  <a:ln w="19050" cap="rnd">
                    <a:solidFill>
                      <a:schemeClr val="tx2">
                        <a:lumMod val="60000"/>
                        <a:lumOff val="4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tx2">
                        <a:lumMod val="60000"/>
                        <a:lumOff val="40000"/>
                      </a:schemeClr>
                    </a:solidFill>
                    <a:ln w="9525">
                      <a:noFill/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anchor="ctr" anchorCtr="1"/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'DT - GRAFY'!$AY$4:$BK$4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'DT - GRAFY'!$AY$17:$BK$17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0</c:v>
                      </c:pt>
                      <c:pt idx="1">
                        <c:v>5.030181086519115E-2</c:v>
                      </c:pt>
                      <c:pt idx="2">
                        <c:v>0.2048131080389145</c:v>
                      </c:pt>
                      <c:pt idx="3">
                        <c:v>0.31233732431025507</c:v>
                      </c:pt>
                      <c:pt idx="4">
                        <c:v>0.41131105398457579</c:v>
                      </c:pt>
                      <c:pt idx="5">
                        <c:v>0.68746694870438918</c:v>
                      </c:pt>
                      <c:pt idx="6">
                        <c:v>0.48051254671649762</c:v>
                      </c:pt>
                      <c:pt idx="7">
                        <c:v>0.64708810353409663</c:v>
                      </c:pt>
                      <c:pt idx="8">
                        <c:v>9.8473658296405725E-2</c:v>
                      </c:pt>
                      <c:pt idx="9">
                        <c:v>0.88019559902200484</c:v>
                      </c:pt>
                      <c:pt idx="10">
                        <c:v>0.19351717464925011</c:v>
                      </c:pt>
                      <c:pt idx="11">
                        <c:v>0.18832391713747645</c:v>
                      </c:pt>
                      <c:pt idx="12">
                        <c:v>0.22851919561243145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5357-45DE-BB9E-E03D1A41BD1B}"/>
                  </c:ext>
                </c:extLst>
              </c15:ser>
            </c15:filteredLineSeries>
            <c15:filteredLineSeries>
              <c15:ser>
                <c:idx val="3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GRAFY'!$F$18</c15:sqref>
                        </c15:formulaRef>
                      </c:ext>
                    </c:extLst>
                    <c:strCache>
                      <c:ptCount val="1"/>
                      <c:pt idx="0">
                        <c:v>GYMNÁZIUM 8LETÉ</c:v>
                      </c:pt>
                    </c:strCache>
                  </c:strRef>
                </c:tx>
                <c:spPr>
                  <a:ln w="19050" cap="rnd">
                    <a:solidFill>
                      <a:schemeClr val="accent2">
                        <a:lumMod val="60000"/>
                        <a:lumOff val="4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>
                        <a:lumMod val="60000"/>
                        <a:lumOff val="40000"/>
                      </a:schemeClr>
                    </a:solidFill>
                    <a:ln w="9525">
                      <a:noFill/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anchor="ctr" anchorCtr="1"/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b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GRAFY'!$AY$4:$BK$4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GRAFY'!$AY$18:$BK$18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3.6710719530102791E-2</c:v>
                      </c:pt>
                      <c:pt idx="1">
                        <c:v>3.9380414807035968E-2</c:v>
                      </c:pt>
                      <c:pt idx="2">
                        <c:v>0.23310023310023309</c:v>
                      </c:pt>
                      <c:pt idx="3">
                        <c:v>0.19561815336463223</c:v>
                      </c:pt>
                      <c:pt idx="4">
                        <c:v>0.38243439272055912</c:v>
                      </c:pt>
                      <c:pt idx="5">
                        <c:v>0.48296216796350949</c:v>
                      </c:pt>
                      <c:pt idx="6">
                        <c:v>0.47643574555755863</c:v>
                      </c:pt>
                      <c:pt idx="7">
                        <c:v>0.6650149954361716</c:v>
                      </c:pt>
                      <c:pt idx="8">
                        <c:v>0.27311744049941472</c:v>
                      </c:pt>
                      <c:pt idx="9">
                        <c:v>0.44490970950013087</c:v>
                      </c:pt>
                      <c:pt idx="10">
                        <c:v>0.25823111684958033</c:v>
                      </c:pt>
                      <c:pt idx="11">
                        <c:v>9.9837763634094606E-2</c:v>
                      </c:pt>
                      <c:pt idx="12">
                        <c:v>0.45566502463054187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5357-45DE-BB9E-E03D1A41BD1B}"/>
                  </c:ext>
                </c:extLst>
              </c15:ser>
            </c15:filteredLineSeries>
            <c15:filteredLineSeries>
              <c15:ser>
                <c:idx val="0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GRAFY'!$F$19</c15:sqref>
                        </c15:formulaRef>
                      </c:ext>
                    </c:extLst>
                    <c:strCache>
                      <c:ptCount val="1"/>
                      <c:pt idx="0">
                        <c:v>GYMNÁZIUM 4LETÉ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GRAFY'!$AY$4:$BK$4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GRAFY'!$AY$19:$BK$19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0.11846469752013901</c:v>
                      </c:pt>
                      <c:pt idx="1">
                        <c:v>0.16307613080422281</c:v>
                      </c:pt>
                      <c:pt idx="2">
                        <c:v>0.42607197896836185</c:v>
                      </c:pt>
                      <c:pt idx="3">
                        <c:v>0.79343365253077969</c:v>
                      </c:pt>
                      <c:pt idx="4">
                        <c:v>1.0378455757358862</c:v>
                      </c:pt>
                      <c:pt idx="5">
                        <c:v>1.193211949796712</c:v>
                      </c:pt>
                      <c:pt idx="6">
                        <c:v>1.0924731182795699</c:v>
                      </c:pt>
                      <c:pt idx="7">
                        <c:v>1.7906451342983849</c:v>
                      </c:pt>
                      <c:pt idx="8">
                        <c:v>0.29553322637845142</c:v>
                      </c:pt>
                      <c:pt idx="9">
                        <c:v>1.2096774193548387</c:v>
                      </c:pt>
                      <c:pt idx="10">
                        <c:v>0.56436218773342184</c:v>
                      </c:pt>
                      <c:pt idx="11">
                        <c:v>0.15343616248082048</c:v>
                      </c:pt>
                      <c:pt idx="12">
                        <c:v>0.83929126515386998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5357-45DE-BB9E-E03D1A41BD1B}"/>
                  </c:ext>
                </c:extLst>
              </c15:ser>
            </c15:filteredLineSeries>
            <c15:filteredLine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GRAFY'!$F$20</c15:sqref>
                        </c15:formulaRef>
                      </c:ext>
                    </c:extLst>
                    <c:strCache>
                      <c:ptCount val="1"/>
                      <c:pt idx="0">
                        <c:v>LYCEUM</c:v>
                      </c:pt>
                    </c:strCache>
                  </c:strRef>
                </c:tx>
                <c:spPr>
                  <a:ln w="28575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/>
                    </a:solidFill>
                    <a:ln w="9525">
                      <a:solidFill>
                        <a:schemeClr val="accent5"/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GRAFY'!$AY$4:$BK$4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GRAFY'!$AY$20:$BK$20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0.38580246913580246</c:v>
                      </c:pt>
                      <c:pt idx="1">
                        <c:v>0.55033249254758088</c:v>
                      </c:pt>
                      <c:pt idx="2">
                        <c:v>2.1368608496565757</c:v>
                      </c:pt>
                      <c:pt idx="3">
                        <c:v>2.9597701149425291</c:v>
                      </c:pt>
                      <c:pt idx="4">
                        <c:v>3.5511787526111607</c:v>
                      </c:pt>
                      <c:pt idx="5">
                        <c:v>4.6296296296296298</c:v>
                      </c:pt>
                      <c:pt idx="6">
                        <c:v>4.6715328467153281</c:v>
                      </c:pt>
                      <c:pt idx="7">
                        <c:v>7.3652856756024914</c:v>
                      </c:pt>
                      <c:pt idx="8">
                        <c:v>2.0571428571428569</c:v>
                      </c:pt>
                      <c:pt idx="9">
                        <c:v>3.7120359955005622</c:v>
                      </c:pt>
                      <c:pt idx="10">
                        <c:v>2.5952512424075094</c:v>
                      </c:pt>
                      <c:pt idx="11">
                        <c:v>1.0357583230579532</c:v>
                      </c:pt>
                      <c:pt idx="12">
                        <c:v>4.2443296653941163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5357-45DE-BB9E-E03D1A41BD1B}"/>
                  </c:ext>
                </c:extLst>
              </c15:ser>
            </c15:filteredLineSeries>
            <c15:filteredLine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GRAFY'!$F$21</c15:sqref>
                        </c15:formulaRef>
                      </c:ext>
                    </c:extLst>
                    <c:strCache>
                      <c:ptCount val="1"/>
                      <c:pt idx="0">
                        <c:v>SOŠ TECHNICKÉ</c:v>
                      </c:pt>
                    </c:strCache>
                  </c:strRef>
                </c:tx>
                <c:spPr>
                  <a:ln w="28575" cap="rnd">
                    <a:solidFill>
                      <a:schemeClr val="tx2">
                        <a:lumMod val="60000"/>
                        <a:lumOff val="4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tx2">
                        <a:lumMod val="60000"/>
                        <a:lumOff val="40000"/>
                      </a:schemeClr>
                    </a:solidFill>
                    <a:ln w="9525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b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GRAFY'!$AY$4:$BK$4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GRAFY'!$AY$21:$BK$21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0.89157614265218277</c:v>
                      </c:pt>
                      <c:pt idx="1">
                        <c:v>1.4289088332546056</c:v>
                      </c:pt>
                      <c:pt idx="2">
                        <c:v>5.3116059211344693</c:v>
                      </c:pt>
                      <c:pt idx="3">
                        <c:v>6.8498502409167852</c:v>
                      </c:pt>
                      <c:pt idx="4">
                        <c:v>8.3962848297213615</c:v>
                      </c:pt>
                      <c:pt idx="5">
                        <c:v>8.8729874776386399</c:v>
                      </c:pt>
                      <c:pt idx="6">
                        <c:v>9.1538551813167466</c:v>
                      </c:pt>
                      <c:pt idx="7">
                        <c:v>11.666843276464977</c:v>
                      </c:pt>
                      <c:pt idx="8">
                        <c:v>3.7561576354679804</c:v>
                      </c:pt>
                      <c:pt idx="9">
                        <c:v>8.4490238611713657</c:v>
                      </c:pt>
                      <c:pt idx="10">
                        <c:v>4.6888230313293819</c:v>
                      </c:pt>
                      <c:pt idx="11">
                        <c:v>2.0811047359719925</c:v>
                      </c:pt>
                      <c:pt idx="12">
                        <c:v>8.3481349911190055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5357-45DE-BB9E-E03D1A41BD1B}"/>
                  </c:ext>
                </c:extLst>
              </c15:ser>
            </c15:filteredLineSeries>
            <c15:filteredLine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GRAFY'!$F$22</c15:sqref>
                        </c15:formulaRef>
                      </c:ext>
                    </c:extLst>
                    <c:strCache>
                      <c:ptCount val="1"/>
                      <c:pt idx="0">
                        <c:v>SOŠ EKONOMICKÉ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lumMod val="60000"/>
                      </a:schemeClr>
                    </a:solidFill>
                    <a:ln w="9525">
                      <a:solidFill>
                        <a:schemeClr val="accent1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GRAFY'!$AY$4:$BK$4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GRAFY'!$AY$22:$BK$22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1.2076537013801756</c:v>
                      </c:pt>
                      <c:pt idx="1">
                        <c:v>1.2367107832501627</c:v>
                      </c:pt>
                      <c:pt idx="2">
                        <c:v>5.3996194100856325</c:v>
                      </c:pt>
                      <c:pt idx="3">
                        <c:v>5.4964539007092199</c:v>
                      </c:pt>
                      <c:pt idx="4">
                        <c:v>8.812466415905428</c:v>
                      </c:pt>
                      <c:pt idx="5">
                        <c:v>10.516355771830224</c:v>
                      </c:pt>
                      <c:pt idx="6">
                        <c:v>9.7905759162303667</c:v>
                      </c:pt>
                      <c:pt idx="7">
                        <c:v>15.316642120765833</c:v>
                      </c:pt>
                      <c:pt idx="8">
                        <c:v>4.4382153702405978</c:v>
                      </c:pt>
                      <c:pt idx="9">
                        <c:v>9.1449814126394049</c:v>
                      </c:pt>
                      <c:pt idx="10">
                        <c:v>5.1318267419962336</c:v>
                      </c:pt>
                      <c:pt idx="11">
                        <c:v>1.4732547597461469</c:v>
                      </c:pt>
                      <c:pt idx="12">
                        <c:v>6.8803593303389139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5357-45DE-BB9E-E03D1A41BD1B}"/>
                  </c:ext>
                </c:extLst>
              </c15:ser>
            </c15:filteredLineSeries>
            <c15:filteredLine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GRAFY'!$F$23</c15:sqref>
                        </c15:formulaRef>
                      </c:ext>
                    </c:extLst>
                    <c:strCache>
                      <c:ptCount val="1"/>
                      <c:pt idx="0">
                        <c:v>SOŠ UMĚLECKÉ</c:v>
                      </c:pt>
                    </c:strCache>
                  </c:strRef>
                </c:tx>
                <c:spPr>
                  <a:ln w="28575" cap="rnd">
                    <a:solidFill>
                      <a:schemeClr val="accent2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>
                        <a:lumMod val="60000"/>
                      </a:schemeClr>
                    </a:solidFill>
                    <a:ln w="9525">
                      <a:solidFill>
                        <a:schemeClr val="accent2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GRAFY'!$AY$4:$BK$4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GRAFY'!$AY$23:$BK$23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1.8838304552590266</c:v>
                      </c:pt>
                      <c:pt idx="1">
                        <c:v>3.4685165421558168</c:v>
                      </c:pt>
                      <c:pt idx="2">
                        <c:v>6.350806451612903</c:v>
                      </c:pt>
                      <c:pt idx="3">
                        <c:v>7.571288102261553</c:v>
                      </c:pt>
                      <c:pt idx="4">
                        <c:v>10.472972972972974</c:v>
                      </c:pt>
                      <c:pt idx="5">
                        <c:v>13.088029809035865</c:v>
                      </c:pt>
                      <c:pt idx="6">
                        <c:v>12.709620476610766</c:v>
                      </c:pt>
                      <c:pt idx="7">
                        <c:v>17.453213995117984</c:v>
                      </c:pt>
                      <c:pt idx="8">
                        <c:v>6.8498306360557022</c:v>
                      </c:pt>
                      <c:pt idx="9">
                        <c:v>13.490909090909092</c:v>
                      </c:pt>
                      <c:pt idx="10">
                        <c:v>7.0654074851346627</c:v>
                      </c:pt>
                      <c:pt idx="11">
                        <c:v>3.7678207739307537</c:v>
                      </c:pt>
                      <c:pt idx="12">
                        <c:v>12.045378712045379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5357-45DE-BB9E-E03D1A41BD1B}"/>
                  </c:ext>
                </c:extLst>
              </c15:ser>
            </c15:filteredLineSeries>
            <c15:filteredLine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GRAFY'!$F$24</c15:sqref>
                        </c15:formulaRef>
                      </c:ext>
                    </c:extLst>
                    <c:strCache>
                      <c:ptCount val="1"/>
                      <c:pt idx="0">
                        <c:v>SOŠ HOTELOVÉ A PODNIKAT.</c:v>
                      </c:pt>
                    </c:strCache>
                  </c:strRef>
                </c:tx>
                <c:spPr>
                  <a:ln w="28575" cap="rnd">
                    <a:solidFill>
                      <a:schemeClr val="accent3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>
                        <a:lumMod val="60000"/>
                      </a:schemeClr>
                    </a:solidFill>
                    <a:ln w="9525">
                      <a:solidFill>
                        <a:schemeClr val="accent3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GRAFY'!$AY$4:$BK$4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GRAFY'!$AY$24:$BK$24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2.5523012552301254</c:v>
                      </c:pt>
                      <c:pt idx="1">
                        <c:v>3.1266560678325379</c:v>
                      </c:pt>
                      <c:pt idx="2">
                        <c:v>9.0047393364928912</c:v>
                      </c:pt>
                      <c:pt idx="3">
                        <c:v>11.644736842105264</c:v>
                      </c:pt>
                      <c:pt idx="4">
                        <c:v>13.728255759285378</c:v>
                      </c:pt>
                      <c:pt idx="5">
                        <c:v>15.725618292113861</c:v>
                      </c:pt>
                      <c:pt idx="6">
                        <c:v>15.391856907507648</c:v>
                      </c:pt>
                      <c:pt idx="7">
                        <c:v>22.81449893390192</c:v>
                      </c:pt>
                      <c:pt idx="8">
                        <c:v>9.5268272074355735</c:v>
                      </c:pt>
                      <c:pt idx="9">
                        <c:v>14.623446258834999</c:v>
                      </c:pt>
                      <c:pt idx="10">
                        <c:v>9.0112359550561791</c:v>
                      </c:pt>
                      <c:pt idx="11">
                        <c:v>4.2235494880546076</c:v>
                      </c:pt>
                      <c:pt idx="12">
                        <c:v>13.423457730388424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5357-45DE-BB9E-E03D1A41BD1B}"/>
                  </c:ext>
                </c:extLst>
              </c15:ser>
            </c15:filteredLineSeries>
            <c15:filteredLineSeries>
              <c15:ser>
                <c:idx val="9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GRAFY'!$F$25</c15:sqref>
                        </c15:formulaRef>
                      </c:ext>
                    </c:extLst>
                    <c:strCache>
                      <c:ptCount val="1"/>
                      <c:pt idx="0">
                        <c:v>SOŠ TECHNOLOGICKÉ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>
                        <a:lumMod val="75000"/>
                      </a:schemeClr>
                    </a:solidFill>
                    <a:ln w="9525">
                      <a:solidFill>
                        <a:schemeClr val="accent3"/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GRAFY'!$AY$4:$BK$4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GRAFY'!$AY$25:$BK$25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2.619589977220957</c:v>
                      </c:pt>
                      <c:pt idx="1">
                        <c:v>2.4543738200125866</c:v>
                      </c:pt>
                      <c:pt idx="2">
                        <c:v>8.3934426229508201</c:v>
                      </c:pt>
                      <c:pt idx="3">
                        <c:v>13.968957871396896</c:v>
                      </c:pt>
                      <c:pt idx="4">
                        <c:v>15.235250186706498</c:v>
                      </c:pt>
                      <c:pt idx="5">
                        <c:v>13.379310344827585</c:v>
                      </c:pt>
                      <c:pt idx="6">
                        <c:v>16.606236403190717</c:v>
                      </c:pt>
                      <c:pt idx="7">
                        <c:v>20.993494973388525</c:v>
                      </c:pt>
                      <c:pt idx="8">
                        <c:v>7.6832844574780053</c:v>
                      </c:pt>
                      <c:pt idx="9">
                        <c:v>13.316423589093215</c:v>
                      </c:pt>
                      <c:pt idx="10">
                        <c:v>7.5301204819277112</c:v>
                      </c:pt>
                      <c:pt idx="11">
                        <c:v>4.8049745618993782</c:v>
                      </c:pt>
                      <c:pt idx="12">
                        <c:v>13.118811881188119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5357-45DE-BB9E-E03D1A41BD1B}"/>
                  </c:ext>
                </c:extLst>
              </c15:ser>
            </c15:filteredLineSeries>
            <c15:filteredLineSeries>
              <c15:ser>
                <c:idx val="10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GRAFY'!$F$26</c15:sqref>
                        </c15:formulaRef>
                      </c:ext>
                    </c:extLst>
                    <c:strCache>
                      <c:ptCount val="1"/>
                      <c:pt idx="0">
                        <c:v>SOŠ PEDAG. A HUMANITNÍ</c:v>
                      </c:pt>
                    </c:strCache>
                  </c:strRef>
                </c:tx>
                <c:spPr>
                  <a:ln w="28575" cap="rnd">
                    <a:solidFill>
                      <a:schemeClr val="accent5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>
                        <a:lumMod val="60000"/>
                      </a:schemeClr>
                    </a:solidFill>
                    <a:ln w="9525">
                      <a:solidFill>
                        <a:schemeClr val="accent5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GRAFY'!$AY$4:$BK$4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GRAFY'!$AY$26:$BK$26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2.5600630169358016</c:v>
                      </c:pt>
                      <c:pt idx="1">
                        <c:v>4.3487810235009885</c:v>
                      </c:pt>
                      <c:pt idx="2">
                        <c:v>8.6782690498588906</c:v>
                      </c:pt>
                      <c:pt idx="3">
                        <c:v>12.609623133443945</c:v>
                      </c:pt>
                      <c:pt idx="4">
                        <c:v>12.958715596330276</c:v>
                      </c:pt>
                      <c:pt idx="5">
                        <c:v>15.871325095867064</c:v>
                      </c:pt>
                      <c:pt idx="6">
                        <c:v>15.995014540922309</c:v>
                      </c:pt>
                      <c:pt idx="7">
                        <c:v>22.879504914452127</c:v>
                      </c:pt>
                      <c:pt idx="8">
                        <c:v>5.7692307692307692</c:v>
                      </c:pt>
                      <c:pt idx="9">
                        <c:v>13.596405547958584</c:v>
                      </c:pt>
                      <c:pt idx="10">
                        <c:v>7.9439252336448591</c:v>
                      </c:pt>
                      <c:pt idx="11">
                        <c:v>3.6198318751072227</c:v>
                      </c:pt>
                      <c:pt idx="12">
                        <c:v>11.21509665541577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5357-45DE-BB9E-E03D1A41BD1B}"/>
                  </c:ext>
                </c:extLst>
              </c15:ser>
            </c15:filteredLineSeries>
            <c15:filteredLineSeries>
              <c15:ser>
                <c:idx val="12"/>
                <c:order val="1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GRAFY'!$F$28</c15:sqref>
                        </c15:formulaRef>
                      </c:ext>
                    </c:extLst>
                    <c:strCache>
                      <c:ptCount val="1"/>
                      <c:pt idx="0">
                        <c:v>SOŠ ZDRAVOTNICKÉ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lumMod val="80000"/>
                        <a:lumOff val="2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lumMod val="80000"/>
                        <a:lumOff val="20000"/>
                      </a:schemeClr>
                    </a:solidFill>
                    <a:ln w="9525">
                      <a:solidFill>
                        <a:schemeClr val="accent1">
                          <a:lumMod val="80000"/>
                          <a:lumOff val="2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GRAFY'!$AY$4:$BK$4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GRAFY'!$AY$28:$BK$28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3.4495975469528553</c:v>
                      </c:pt>
                      <c:pt idx="1">
                        <c:v>5.7868736767819335</c:v>
                      </c:pt>
                      <c:pt idx="2">
                        <c:v>10.584958217270195</c:v>
                      </c:pt>
                      <c:pt idx="3">
                        <c:v>14.408163265306124</c:v>
                      </c:pt>
                      <c:pt idx="4">
                        <c:v>17.271589486858574</c:v>
                      </c:pt>
                      <c:pt idx="5">
                        <c:v>18.212621770436254</c:v>
                      </c:pt>
                      <c:pt idx="6">
                        <c:v>17.70700636942675</c:v>
                      </c:pt>
                      <c:pt idx="7">
                        <c:v>23.835920177383592</c:v>
                      </c:pt>
                      <c:pt idx="8">
                        <c:v>0.52356020942408377</c:v>
                      </c:pt>
                      <c:pt idx="9">
                        <c:v>17.341734173417343</c:v>
                      </c:pt>
                      <c:pt idx="10">
                        <c:v>10.442848593656493</c:v>
                      </c:pt>
                      <c:pt idx="11">
                        <c:v>3.9736914223074815</c:v>
                      </c:pt>
                      <c:pt idx="12">
                        <c:v>12.795726278300688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5357-45DE-BB9E-E03D1A41BD1B}"/>
                  </c:ext>
                </c:extLst>
              </c15:ser>
            </c15:filteredLineSeries>
            <c15:filteredLineSeries>
              <c15:ser>
                <c:idx val="13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GRAFY'!$F$29</c15:sqref>
                        </c15:formulaRef>
                      </c:ext>
                    </c:extLst>
                    <c:strCache>
                      <c:ptCount val="1"/>
                      <c:pt idx="0">
                        <c:v>SOU TECHNICKÉ</c:v>
                      </c:pt>
                    </c:strCache>
                  </c:strRef>
                </c:tx>
                <c:spPr>
                  <a:ln w="28575" cap="rnd">
                    <a:solidFill>
                      <a:schemeClr val="accent2">
                        <a:lumMod val="80000"/>
                        <a:lumOff val="2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>
                        <a:lumMod val="80000"/>
                        <a:lumOff val="20000"/>
                      </a:schemeClr>
                    </a:solidFill>
                    <a:ln w="9525">
                      <a:solidFill>
                        <a:schemeClr val="accent2">
                          <a:lumMod val="80000"/>
                          <a:lumOff val="2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GRAFY'!$AY$4:$BK$4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GRAFY'!$AY$29:$BK$29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2.6442307692307692</c:v>
                      </c:pt>
                      <c:pt idx="1">
                        <c:v>5.2437223042836036</c:v>
                      </c:pt>
                      <c:pt idx="2">
                        <c:v>12.230497843982752</c:v>
                      </c:pt>
                      <c:pt idx="3">
                        <c:v>16.064092029580937</c:v>
                      </c:pt>
                      <c:pt idx="4">
                        <c:v>18.905080740448994</c:v>
                      </c:pt>
                      <c:pt idx="5">
                        <c:v>20.791712911579726</c:v>
                      </c:pt>
                      <c:pt idx="6">
                        <c:v>20.397830018083184</c:v>
                      </c:pt>
                      <c:pt idx="7">
                        <c:v>25.849476024134642</c:v>
                      </c:pt>
                      <c:pt idx="8">
                        <c:v>9.5311063438553472</c:v>
                      </c:pt>
                      <c:pt idx="9">
                        <c:v>19.784172661870503</c:v>
                      </c:pt>
                      <c:pt idx="10">
                        <c:v>12.638436482084693</c:v>
                      </c:pt>
                      <c:pt idx="11">
                        <c:v>6.2145110410094633</c:v>
                      </c:pt>
                      <c:pt idx="12">
                        <c:v>19.428571428571427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5357-45DE-BB9E-E03D1A41BD1B}"/>
                  </c:ext>
                </c:extLst>
              </c15:ser>
            </c15:filteredLineSeries>
            <c15:filteredLineSeries>
              <c15:ser>
                <c:idx val="14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GRAFY'!$F$30</c15:sqref>
                        </c15:formulaRef>
                      </c:ext>
                    </c:extLst>
                    <c:strCache>
                      <c:ptCount val="1"/>
                      <c:pt idx="0">
                        <c:v>SOU OSTATNÍ</c:v>
                      </c:pt>
                    </c:strCache>
                  </c:strRef>
                </c:tx>
                <c:spPr>
                  <a:ln w="28575" cap="rnd">
                    <a:solidFill>
                      <a:schemeClr val="accent3">
                        <a:lumMod val="80000"/>
                        <a:lumOff val="2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>
                        <a:lumMod val="80000"/>
                        <a:lumOff val="20000"/>
                      </a:schemeClr>
                    </a:solidFill>
                    <a:ln w="9525">
                      <a:solidFill>
                        <a:schemeClr val="accent3">
                          <a:lumMod val="80000"/>
                          <a:lumOff val="2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GRAFY'!$AY$4:$BK$4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GRAFY'!$AY$30:$BK$30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5.7225195553725818</c:v>
                      </c:pt>
                      <c:pt idx="1">
                        <c:v>8.4187082405345208</c:v>
                      </c:pt>
                      <c:pt idx="2">
                        <c:v>16.782522343594835</c:v>
                      </c:pt>
                      <c:pt idx="3">
                        <c:v>22.261904761904759</c:v>
                      </c:pt>
                      <c:pt idx="4">
                        <c:v>22.389937106918239</c:v>
                      </c:pt>
                      <c:pt idx="5">
                        <c:v>23.970290344361917</c:v>
                      </c:pt>
                      <c:pt idx="6">
                        <c:v>28.194361127774449</c:v>
                      </c:pt>
                      <c:pt idx="7">
                        <c:v>33.881779402803168</c:v>
                      </c:pt>
                      <c:pt idx="8">
                        <c:v>14.201183431952662</c:v>
                      </c:pt>
                      <c:pt idx="9">
                        <c:v>21.909340659340661</c:v>
                      </c:pt>
                      <c:pt idx="10">
                        <c:v>15.157232704402515</c:v>
                      </c:pt>
                      <c:pt idx="11">
                        <c:v>7.6207097149505518</c:v>
                      </c:pt>
                      <c:pt idx="12">
                        <c:v>20.220772704465631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5357-45DE-BB9E-E03D1A41BD1B}"/>
                  </c:ext>
                </c:extLst>
              </c15:ser>
            </c15:filteredLineSeries>
            <c15:filteredLineSeries>
              <c15:ser>
                <c:idx val="15"/>
                <c:order val="1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GRAFY'!$F$31</c15:sqref>
                        </c15:formulaRef>
                      </c:ext>
                    </c:extLst>
                    <c:strCache>
                      <c:ptCount val="1"/>
                      <c:pt idx="0">
                        <c:v>NÁSTAVBY TECHNICKÉ</c:v>
                      </c:pt>
                    </c:strCache>
                  </c:strRef>
                </c:tx>
                <c:spPr>
                  <a:ln w="28575" cap="rnd">
                    <a:solidFill>
                      <a:schemeClr val="accent4">
                        <a:lumMod val="80000"/>
                        <a:lumOff val="2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4">
                        <a:lumMod val="80000"/>
                        <a:lumOff val="20000"/>
                      </a:schemeClr>
                    </a:solidFill>
                    <a:ln w="9525">
                      <a:solidFill>
                        <a:schemeClr val="accent4">
                          <a:lumMod val="80000"/>
                          <a:lumOff val="2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GRAFY'!$AY$4:$BK$4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GRAFY'!$AY$31:$BK$31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3.6065573770491808</c:v>
                      </c:pt>
                      <c:pt idx="1">
                        <c:v>6.0660124888492417</c:v>
                      </c:pt>
                      <c:pt idx="2">
                        <c:v>14.826175869120656</c:v>
                      </c:pt>
                      <c:pt idx="3">
                        <c:v>26.36986301369863</c:v>
                      </c:pt>
                      <c:pt idx="4">
                        <c:v>28.366445916114792</c:v>
                      </c:pt>
                      <c:pt idx="5">
                        <c:v>27.545691906005221</c:v>
                      </c:pt>
                      <c:pt idx="6">
                        <c:v>29.664429530201343</c:v>
                      </c:pt>
                      <c:pt idx="7">
                        <c:v>37.126436781609193</c:v>
                      </c:pt>
                      <c:pt idx="8">
                        <c:v>15.717821782178218</c:v>
                      </c:pt>
                      <c:pt idx="9">
                        <c:v>20.445609436435124</c:v>
                      </c:pt>
                      <c:pt idx="10">
                        <c:v>19.069767441860467</c:v>
                      </c:pt>
                      <c:pt idx="11">
                        <c:v>10.884353741496598</c:v>
                      </c:pt>
                      <c:pt idx="12">
                        <c:v>27.062706270627064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F-5357-45DE-BB9E-E03D1A41BD1B}"/>
                  </c:ext>
                </c:extLst>
              </c15:ser>
            </c15:filteredLineSeries>
            <c15:filteredLineSeries>
              <c15:ser>
                <c:idx val="16"/>
                <c:order val="1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GRAFY'!$F$32</c15:sqref>
                        </c15:formulaRef>
                      </c:ext>
                    </c:extLst>
                    <c:strCache>
                      <c:ptCount val="1"/>
                      <c:pt idx="0">
                        <c:v>NÁSTAVBY OSTATNÍ</c:v>
                      </c:pt>
                    </c:strCache>
                  </c:strRef>
                </c:tx>
                <c:spPr>
                  <a:ln w="28575" cap="rnd">
                    <a:solidFill>
                      <a:schemeClr val="accent5">
                        <a:lumMod val="80000"/>
                        <a:lumOff val="2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>
                        <a:lumMod val="80000"/>
                        <a:lumOff val="20000"/>
                      </a:schemeClr>
                    </a:solidFill>
                    <a:ln w="9525">
                      <a:solidFill>
                        <a:schemeClr val="accent5">
                          <a:lumMod val="80000"/>
                          <a:lumOff val="2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GRAFY'!$AY$4:$BK$4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GRAFY'!$AY$32:$BK$32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5.6238519146531019</c:v>
                      </c:pt>
                      <c:pt idx="1">
                        <c:v>8.2774444052241432</c:v>
                      </c:pt>
                      <c:pt idx="2">
                        <c:v>20.995117414554755</c:v>
                      </c:pt>
                      <c:pt idx="3">
                        <c:v>27.110999749436232</c:v>
                      </c:pt>
                      <c:pt idx="4">
                        <c:v>29.714912280701753</c:v>
                      </c:pt>
                      <c:pt idx="5">
                        <c:v>27.887492519449431</c:v>
                      </c:pt>
                      <c:pt idx="6">
                        <c:v>30.710285882699679</c:v>
                      </c:pt>
                      <c:pt idx="7">
                        <c:v>39.706297656029371</c:v>
                      </c:pt>
                      <c:pt idx="8">
                        <c:v>16.771788990825687</c:v>
                      </c:pt>
                      <c:pt idx="9">
                        <c:v>29.510800508259212</c:v>
                      </c:pt>
                      <c:pt idx="10">
                        <c:v>21.57772621809745</c:v>
                      </c:pt>
                      <c:pt idx="11">
                        <c:v>11.286089238845145</c:v>
                      </c:pt>
                      <c:pt idx="12">
                        <c:v>29.723127035830622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0-5357-45DE-BB9E-E03D1A41BD1B}"/>
                  </c:ext>
                </c:extLst>
              </c15:ser>
            </c15:filteredLineSeries>
          </c:ext>
        </c:extLst>
      </c:lineChart>
      <c:catAx>
        <c:axId val="1951121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51119616"/>
        <c:crosses val="autoZero"/>
        <c:auto val="1"/>
        <c:lblAlgn val="ctr"/>
        <c:lblOffset val="100"/>
        <c:noMultiLvlLbl val="0"/>
      </c:catAx>
      <c:valAx>
        <c:axId val="1951119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51121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3971025213482648E-2"/>
          <c:y val="0.15625889844983082"/>
          <c:w val="0.38197412931539954"/>
          <c:h val="0.14502896125948442"/>
        </c:manualLayout>
      </c:layout>
      <c:overlay val="0"/>
      <c:spPr>
        <a:solidFill>
          <a:schemeClr val="bg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cs-CZ"/>
    </a:p>
  </c:txPr>
  <c:externalData r:id="rId4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baseline="0">
                <a:effectLst/>
              </a:rPr>
              <a:t>ANGLIČTINA </a:t>
            </a:r>
            <a:r>
              <a:rPr lang="cs-CZ" sz="1100" b="1"/>
              <a:t>- </a:t>
            </a:r>
            <a:r>
              <a:rPr lang="cs-CZ" sz="1100" b="1" u="sng"/>
              <a:t>ČISTÁ NEÚSPĚŠNOST </a:t>
            </a:r>
            <a:r>
              <a:rPr lang="cs-CZ" sz="1100" b="1"/>
              <a:t>(%)</a:t>
            </a:r>
          </a:p>
          <a:p>
            <a:pPr>
              <a:defRPr sz="1100" b="1"/>
            </a:pPr>
            <a:r>
              <a:rPr lang="cs-CZ" sz="1100" b="1"/>
              <a:t>(JARNÍ ZO, PRVOMATURANTI)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8.6089415525399809E-2"/>
          <c:y val="0.23760935838192027"/>
          <c:w val="0.88313856133192414"/>
          <c:h val="0.632446230240981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'DT - GRAFY'!$F$288</c:f>
              <c:strCache>
                <c:ptCount val="1"/>
                <c:pt idx="0">
                  <c:v>CELKEM</c:v>
                </c:pt>
              </c:strCache>
            </c:strRef>
          </c:tx>
          <c:spPr>
            <a:solidFill>
              <a:schemeClr val="bg1">
                <a:lumMod val="75000"/>
                <a:alpha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'DT - GRAFY'!$AY$170:$BK$170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'DT - GRAFY'!$AY$288:$BK$288</c:f>
              <c:numCache>
                <c:formatCode>0.0</c:formatCode>
                <c:ptCount val="13"/>
                <c:pt idx="0">
                  <c:v>2.2555843903858745</c:v>
                </c:pt>
                <c:pt idx="1">
                  <c:v>4.3245072769403006</c:v>
                </c:pt>
                <c:pt idx="2">
                  <c:v>6.1126746654816575</c:v>
                </c:pt>
                <c:pt idx="3">
                  <c:v>5.5960891247205646</c:v>
                </c:pt>
                <c:pt idx="4">
                  <c:v>5.9024297102486996</c:v>
                </c:pt>
                <c:pt idx="5">
                  <c:v>6.2258852537613301</c:v>
                </c:pt>
                <c:pt idx="6">
                  <c:v>3.6039165454505979</c:v>
                </c:pt>
                <c:pt idx="7">
                  <c:v>5.1077632530238191</c:v>
                </c:pt>
                <c:pt idx="8">
                  <c:v>6.3377238308186614</c:v>
                </c:pt>
                <c:pt idx="9">
                  <c:v>6.4271264810711877</c:v>
                </c:pt>
                <c:pt idx="10">
                  <c:v>2.944678001413743</c:v>
                </c:pt>
                <c:pt idx="11">
                  <c:v>3.606718500447549</c:v>
                </c:pt>
                <c:pt idx="12">
                  <c:v>3.5362585693853061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04-4738-9AEB-8BD05EDC17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1951121696"/>
        <c:axId val="1951119616"/>
      </c:barChart>
      <c:lineChart>
        <c:grouping val="standard"/>
        <c:varyColors val="0"/>
        <c:ser>
          <c:idx val="12"/>
          <c:order val="12"/>
          <c:tx>
            <c:strRef>
              <c:f>'DT - GRAFY'!$F$300</c:f>
              <c:strCache>
                <c:ptCount val="1"/>
                <c:pt idx="0">
                  <c:v>SOŠ ZDRAVOTNICKÉ</c:v>
                </c:pt>
              </c:strCache>
            </c:strRef>
          </c:tx>
          <c:spPr>
            <a:ln w="28575" cap="rnd">
              <a:solidFill>
                <a:schemeClr val="accent1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80000"/>
                  <a:lumOff val="20000"/>
                </a:schemeClr>
              </a:solidFill>
              <a:ln w="9525">
                <a:solidFill>
                  <a:schemeClr val="accent1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'DT - GRAFY'!$AY$170:$BK$170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'DT - GRAFY'!$AY$300:$BK$300</c:f>
              <c:numCache>
                <c:formatCode>0.0</c:formatCode>
                <c:ptCount val="13"/>
                <c:pt idx="0">
                  <c:v>6.3614744351961949</c:v>
                </c:pt>
                <c:pt idx="1">
                  <c:v>9.746903607969843</c:v>
                </c:pt>
                <c:pt idx="2">
                  <c:v>13.41772151898734</c:v>
                </c:pt>
                <c:pt idx="3">
                  <c:v>13.297350343473994</c:v>
                </c:pt>
                <c:pt idx="4">
                  <c:v>14.264264264264265</c:v>
                </c:pt>
                <c:pt idx="5">
                  <c:v>15.175481957488879</c:v>
                </c:pt>
                <c:pt idx="6">
                  <c:v>8.560118753092528</c:v>
                </c:pt>
                <c:pt idx="7">
                  <c:v>10.318791946308725</c:v>
                </c:pt>
                <c:pt idx="8">
                  <c:v>1.7789941840574752</c:v>
                </c:pt>
                <c:pt idx="9">
                  <c:v>17.587776332899871</c:v>
                </c:pt>
                <c:pt idx="10">
                  <c:v>6.3642091997479531</c:v>
                </c:pt>
                <c:pt idx="11">
                  <c:v>7.3881673881673882</c:v>
                </c:pt>
                <c:pt idx="12">
                  <c:v>6.9767441860465116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704-4738-9AEB-8BD05EDC17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51121696"/>
        <c:axId val="1951119616"/>
        <c:extLst>
          <c:ext xmlns:c15="http://schemas.microsoft.com/office/drawing/2012/chart" uri="{02D57815-91ED-43cb-92C2-25804820EDAC}">
            <c15:filteredLineSeries>
              <c15:ser>
                <c:idx val="2"/>
                <c:order val="1"/>
                <c:tx>
                  <c:strRef>
                    <c:extLst>
                      <c:ext uri="{02D57815-91ED-43cb-92C2-25804820EDAC}">
                        <c15:formulaRef>
                          <c15:sqref>'DT - GRAFY'!$F$289</c15:sqref>
                        </c15:formulaRef>
                      </c:ext>
                    </c:extLst>
                    <c:strCache>
                      <c:ptCount val="1"/>
                      <c:pt idx="0">
                        <c:v>GYMNÁZIUM 6LETÉ</c:v>
                      </c:pt>
                    </c:strCache>
                  </c:strRef>
                </c:tx>
                <c:spPr>
                  <a:ln w="19050" cap="rnd">
                    <a:solidFill>
                      <a:schemeClr val="tx2">
                        <a:lumMod val="60000"/>
                        <a:lumOff val="4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tx2">
                        <a:lumMod val="60000"/>
                        <a:lumOff val="40000"/>
                      </a:schemeClr>
                    </a:solidFill>
                    <a:ln w="9525">
                      <a:noFill/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anchor="ctr" anchorCtr="1"/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'DT - GRAFY'!$AY$289:$BK$289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0.12121212121212122</c:v>
                      </c:pt>
                      <c:pt idx="1">
                        <c:v>0.11614401858304298</c:v>
                      </c:pt>
                      <c:pt idx="2">
                        <c:v>0.11123470522803114</c:v>
                      </c:pt>
                      <c:pt idx="3">
                        <c:v>0.1142857142857143</c:v>
                      </c:pt>
                      <c:pt idx="4">
                        <c:v>0.21598272138228944</c:v>
                      </c:pt>
                      <c:pt idx="5">
                        <c:v>0.10559662090813093</c:v>
                      </c:pt>
                      <c:pt idx="6">
                        <c:v>0.10384215991692627</c:v>
                      </c:pt>
                      <c:pt idx="7">
                        <c:v>9.3896713615023469E-2</c:v>
                      </c:pt>
                      <c:pt idx="8">
                        <c:v>0.10050251256281408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8704-4738-9AEB-8BD05EDC173A}"/>
                  </c:ext>
                </c:extLst>
              </c15:ser>
            </c15:filteredLineSeries>
            <c15:filteredLineSeries>
              <c15:ser>
                <c:idx val="3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GRAFY'!$F$290</c15:sqref>
                        </c15:formulaRef>
                      </c:ext>
                    </c:extLst>
                    <c:strCache>
                      <c:ptCount val="1"/>
                      <c:pt idx="0">
                        <c:v>GYMNÁZIUM 8LETÉ</c:v>
                      </c:pt>
                    </c:strCache>
                  </c:strRef>
                </c:tx>
                <c:spPr>
                  <a:ln w="19050" cap="rnd">
                    <a:solidFill>
                      <a:schemeClr val="accent2">
                        <a:lumMod val="60000"/>
                        <a:lumOff val="4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>
                        <a:lumMod val="60000"/>
                        <a:lumOff val="40000"/>
                      </a:schemeClr>
                    </a:solidFill>
                    <a:ln w="9525">
                      <a:noFill/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anchor="ctr" anchorCtr="1"/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b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GRAFY'!$AY$290:$BK$290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2.2148394241417499E-2</c:v>
                      </c:pt>
                      <c:pt idx="1">
                        <c:v>9.779951100244498E-2</c:v>
                      </c:pt>
                      <c:pt idx="2">
                        <c:v>0.17969451931716085</c:v>
                      </c:pt>
                      <c:pt idx="3">
                        <c:v>0.11325028312570783</c:v>
                      </c:pt>
                      <c:pt idx="4">
                        <c:v>9.0559203079012898E-2</c:v>
                      </c:pt>
                      <c:pt idx="5">
                        <c:v>0.13630168105406634</c:v>
                      </c:pt>
                      <c:pt idx="6">
                        <c:v>6.5231572080887146E-2</c:v>
                      </c:pt>
                      <c:pt idx="7">
                        <c:v>0.15154795410261962</c:v>
                      </c:pt>
                      <c:pt idx="8">
                        <c:v>0.22351363433169422</c:v>
                      </c:pt>
                      <c:pt idx="9">
                        <c:v>0.19942388654996679</c:v>
                      </c:pt>
                      <c:pt idx="10">
                        <c:v>0.10945709281961472</c:v>
                      </c:pt>
                      <c:pt idx="11">
                        <c:v>0.14465798718743542</c:v>
                      </c:pt>
                      <c:pt idx="12">
                        <c:v>0.25662959794696322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8704-4738-9AEB-8BD05EDC173A}"/>
                  </c:ext>
                </c:extLst>
              </c15:ser>
            </c15:filteredLineSeries>
            <c15:filteredLineSeries>
              <c15:ser>
                <c:idx val="0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GRAFY'!$F$291</c15:sqref>
                        </c15:formulaRef>
                      </c:ext>
                    </c:extLst>
                    <c:strCache>
                      <c:ptCount val="1"/>
                      <c:pt idx="0">
                        <c:v>GYMNÁZIUM 4LETÉ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GRAFY'!$AY$291:$BK$291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6.7494600431965437E-2</c:v>
                      </c:pt>
                      <c:pt idx="1">
                        <c:v>0.23609266637155085</c:v>
                      </c:pt>
                      <c:pt idx="2">
                        <c:v>0.3883215878038257</c:v>
                      </c:pt>
                      <c:pt idx="3">
                        <c:v>0.29795686719636777</c:v>
                      </c:pt>
                      <c:pt idx="4">
                        <c:v>0.29272372456091444</c:v>
                      </c:pt>
                      <c:pt idx="5">
                        <c:v>0.34787262510034783</c:v>
                      </c:pt>
                      <c:pt idx="6">
                        <c:v>0.18778167250876315</c:v>
                      </c:pt>
                      <c:pt idx="7">
                        <c:v>0.31197504199664022</c:v>
                      </c:pt>
                      <c:pt idx="8">
                        <c:v>0.73334176254899486</c:v>
                      </c:pt>
                      <c:pt idx="9">
                        <c:v>0.5979255643685174</c:v>
                      </c:pt>
                      <c:pt idx="10">
                        <c:v>0.30849549121974368</c:v>
                      </c:pt>
                      <c:pt idx="11">
                        <c:v>0.30656039239730226</c:v>
                      </c:pt>
                      <c:pt idx="12">
                        <c:v>0.32019704433497537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8704-4738-9AEB-8BD05EDC173A}"/>
                  </c:ext>
                </c:extLst>
              </c15:ser>
            </c15:filteredLineSeries>
            <c15:filteredLine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GRAFY'!$F$292</c15:sqref>
                        </c15:formulaRef>
                      </c:ext>
                    </c:extLst>
                    <c:strCache>
                      <c:ptCount val="1"/>
                      <c:pt idx="0">
                        <c:v>LYCEUM</c:v>
                      </c:pt>
                    </c:strCache>
                  </c:strRef>
                </c:tx>
                <c:spPr>
                  <a:ln w="28575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/>
                    </a:solidFill>
                    <a:ln w="9525">
                      <a:solidFill>
                        <a:schemeClr val="accent5"/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GRAFY'!$AY$292:$BK$292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0.8029197080291971</c:v>
                      </c:pt>
                      <c:pt idx="1">
                        <c:v>1.5556441962504985</c:v>
                      </c:pt>
                      <c:pt idx="2">
                        <c:v>2.811550151975684</c:v>
                      </c:pt>
                      <c:pt idx="3">
                        <c:v>1.7036450079239305</c:v>
                      </c:pt>
                      <c:pt idx="4">
                        <c:v>1.93158953722334</c:v>
                      </c:pt>
                      <c:pt idx="5">
                        <c:v>2.8616852146263914</c:v>
                      </c:pt>
                      <c:pt idx="6">
                        <c:v>1.0235026535253979</c:v>
                      </c:pt>
                      <c:pt idx="7">
                        <c:v>2.0290835306053432</c:v>
                      </c:pt>
                      <c:pt idx="8">
                        <c:v>3.3088235294117649</c:v>
                      </c:pt>
                      <c:pt idx="9">
                        <c:v>3.1536113936927768</c:v>
                      </c:pt>
                      <c:pt idx="10">
                        <c:v>1.1371237458193981</c:v>
                      </c:pt>
                      <c:pt idx="11">
                        <c:v>1.6224188790560472</c:v>
                      </c:pt>
                      <c:pt idx="12">
                        <c:v>1.4848812095032398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8704-4738-9AEB-8BD05EDC173A}"/>
                  </c:ext>
                </c:extLst>
              </c15:ser>
            </c15:filteredLineSeries>
            <c15:filteredLine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GRAFY'!$F$293</c15:sqref>
                        </c15:formulaRef>
                      </c:ext>
                    </c:extLst>
                    <c:strCache>
                      <c:ptCount val="1"/>
                      <c:pt idx="0">
                        <c:v>SOŠ TECHNICKÉ</c:v>
                      </c:pt>
                    </c:strCache>
                  </c:strRef>
                </c:tx>
                <c:spPr>
                  <a:ln w="28575" cap="rnd">
                    <a:solidFill>
                      <a:schemeClr val="tx2">
                        <a:lumMod val="60000"/>
                        <a:lumOff val="4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tx2">
                        <a:lumMod val="60000"/>
                        <a:lumOff val="40000"/>
                      </a:schemeClr>
                    </a:solidFill>
                    <a:ln w="9525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GRAFY'!$AY$293:$BK$293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0.58460539136083145</c:v>
                      </c:pt>
                      <c:pt idx="1">
                        <c:v>1.4330218068535825</c:v>
                      </c:pt>
                      <c:pt idx="2">
                        <c:v>2.2513089005235605</c:v>
                      </c:pt>
                      <c:pt idx="3">
                        <c:v>1.5810276679841897</c:v>
                      </c:pt>
                      <c:pt idx="4">
                        <c:v>1.7674012655465852</c:v>
                      </c:pt>
                      <c:pt idx="5">
                        <c:v>1.8680899733130005</c:v>
                      </c:pt>
                      <c:pt idx="6">
                        <c:v>0.75716603569497021</c:v>
                      </c:pt>
                      <c:pt idx="7">
                        <c:v>1.2898330804248861</c:v>
                      </c:pt>
                      <c:pt idx="8">
                        <c:v>2.2640480087288597</c:v>
                      </c:pt>
                      <c:pt idx="9">
                        <c:v>2.0700194498471798</c:v>
                      </c:pt>
                      <c:pt idx="10">
                        <c:v>0.78190449595085165</c:v>
                      </c:pt>
                      <c:pt idx="11">
                        <c:v>1.1477761836441895</c:v>
                      </c:pt>
                      <c:pt idx="12">
                        <c:v>1.0280599903241412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8704-4738-9AEB-8BD05EDC173A}"/>
                  </c:ext>
                </c:extLst>
              </c15:ser>
            </c15:filteredLineSeries>
            <c15:filteredLine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GRAFY'!$F$294</c15:sqref>
                        </c15:formulaRef>
                      </c:ext>
                    </c:extLst>
                    <c:strCache>
                      <c:ptCount val="1"/>
                      <c:pt idx="0">
                        <c:v>SOŠ EKONOMICKÉ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lumMod val="60000"/>
                      </a:schemeClr>
                    </a:solidFill>
                    <a:ln w="9525">
                      <a:solidFill>
                        <a:schemeClr val="accent1">
                          <a:lumMod val="60000"/>
                        </a:schemeClr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GRAFY'!$AY$294:$BK$294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1.0017530678687703</c:v>
                      </c:pt>
                      <c:pt idx="1">
                        <c:v>2.337228714524207</c:v>
                      </c:pt>
                      <c:pt idx="2">
                        <c:v>3.3951587551084565</c:v>
                      </c:pt>
                      <c:pt idx="3">
                        <c:v>2.2121014964216004</c:v>
                      </c:pt>
                      <c:pt idx="4">
                        <c:v>3.2097948378557248</c:v>
                      </c:pt>
                      <c:pt idx="5">
                        <c:v>4.3809523809523814</c:v>
                      </c:pt>
                      <c:pt idx="6">
                        <c:v>2.1361000915471466</c:v>
                      </c:pt>
                      <c:pt idx="7">
                        <c:v>3.1917846239245073</c:v>
                      </c:pt>
                      <c:pt idx="8">
                        <c:v>5.0261780104712042</c:v>
                      </c:pt>
                      <c:pt idx="9">
                        <c:v>4.5331894225580145</c:v>
                      </c:pt>
                      <c:pt idx="10">
                        <c:v>1.5979381443298968</c:v>
                      </c:pt>
                      <c:pt idx="11">
                        <c:v>1.7003449975357319</c:v>
                      </c:pt>
                      <c:pt idx="12">
                        <c:v>2.147170655334377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8704-4738-9AEB-8BD05EDC173A}"/>
                  </c:ext>
                </c:extLst>
              </c15:ser>
            </c15:filteredLineSeries>
            <c15:filteredLine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GRAFY'!$F$295</c15:sqref>
                        </c15:formulaRef>
                      </c:ext>
                    </c:extLst>
                    <c:strCache>
                      <c:ptCount val="1"/>
                      <c:pt idx="0">
                        <c:v>SOŠ UMĚLECKÉ</c:v>
                      </c:pt>
                    </c:strCache>
                  </c:strRef>
                </c:tx>
                <c:spPr>
                  <a:ln w="28575" cap="rnd">
                    <a:solidFill>
                      <a:schemeClr val="accent2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>
                        <a:lumMod val="60000"/>
                      </a:schemeClr>
                    </a:solidFill>
                    <a:ln w="9525">
                      <a:solidFill>
                        <a:schemeClr val="accent2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GRAFY'!$AY$295:$BK$295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3.7747524752475248</c:v>
                      </c:pt>
                      <c:pt idx="1">
                        <c:v>5.8714462299134729</c:v>
                      </c:pt>
                      <c:pt idx="2">
                        <c:v>7.4156059767570559</c:v>
                      </c:pt>
                      <c:pt idx="3">
                        <c:v>6.4751958224543076</c:v>
                      </c:pt>
                      <c:pt idx="4">
                        <c:v>7.5114971895758815</c:v>
                      </c:pt>
                      <c:pt idx="5">
                        <c:v>7.5794621026894866</c:v>
                      </c:pt>
                      <c:pt idx="6">
                        <c:v>4.7662694775435384</c:v>
                      </c:pt>
                      <c:pt idx="7">
                        <c:v>5.249895002099958</c:v>
                      </c:pt>
                      <c:pt idx="8">
                        <c:v>7.8016910069177561</c:v>
                      </c:pt>
                      <c:pt idx="9">
                        <c:v>6.5852756196818349</c:v>
                      </c:pt>
                      <c:pt idx="10">
                        <c:v>2.6381461675579323</c:v>
                      </c:pt>
                      <c:pt idx="11">
                        <c:v>3.6144578313253009</c:v>
                      </c:pt>
                      <c:pt idx="12">
                        <c:v>3.1472081218274113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8704-4738-9AEB-8BD05EDC173A}"/>
                  </c:ext>
                </c:extLst>
              </c15:ser>
            </c15:filteredLineSeries>
            <c15:filteredLine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GRAFY'!$F$296</c15:sqref>
                        </c15:formulaRef>
                      </c:ext>
                    </c:extLst>
                    <c:strCache>
                      <c:ptCount val="1"/>
                      <c:pt idx="0">
                        <c:v>SOŠ HOTELOVÉ A PODNIKAT.</c:v>
                      </c:pt>
                    </c:strCache>
                  </c:strRef>
                </c:tx>
                <c:spPr>
                  <a:ln w="28575" cap="rnd">
                    <a:solidFill>
                      <a:schemeClr val="accent3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>
                        <a:lumMod val="60000"/>
                      </a:schemeClr>
                    </a:solidFill>
                    <a:ln w="9525">
                      <a:solidFill>
                        <a:schemeClr val="accent3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GRAFY'!$AY$296:$BK$296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2.0098441345365052</c:v>
                      </c:pt>
                      <c:pt idx="1">
                        <c:v>4.1179337231968809</c:v>
                      </c:pt>
                      <c:pt idx="2">
                        <c:v>6.5479177119919711</c:v>
                      </c:pt>
                      <c:pt idx="3">
                        <c:v>5.206977349648529</c:v>
                      </c:pt>
                      <c:pt idx="4">
                        <c:v>6.4074479737130332</c:v>
                      </c:pt>
                      <c:pt idx="5">
                        <c:v>6.406166932482722</c:v>
                      </c:pt>
                      <c:pt idx="6">
                        <c:v>3.6301906503003396</c:v>
                      </c:pt>
                      <c:pt idx="7">
                        <c:v>5.957644868512916</c:v>
                      </c:pt>
                      <c:pt idx="8">
                        <c:v>8.847549909255898</c:v>
                      </c:pt>
                      <c:pt idx="9">
                        <c:v>7.308192457737321</c:v>
                      </c:pt>
                      <c:pt idx="10">
                        <c:v>2.8571428571428572</c:v>
                      </c:pt>
                      <c:pt idx="11">
                        <c:v>3.9503386004514676</c:v>
                      </c:pt>
                      <c:pt idx="12">
                        <c:v>4.1093117408906883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8704-4738-9AEB-8BD05EDC173A}"/>
                  </c:ext>
                </c:extLst>
              </c15:ser>
            </c15:filteredLineSeries>
            <c15:filteredLineSeries>
              <c15:ser>
                <c:idx val="9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GRAFY'!$F$297</c15:sqref>
                        </c15:formulaRef>
                      </c:ext>
                    </c:extLst>
                    <c:strCache>
                      <c:ptCount val="1"/>
                      <c:pt idx="0">
                        <c:v>SOŠ TECHNOLOGICKÉ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>
                        <a:lumMod val="75000"/>
                      </a:schemeClr>
                    </a:solidFill>
                    <a:ln w="9525">
                      <a:solidFill>
                        <a:schemeClr val="accent3"/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GRAFY'!$AY$297:$BK$297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3.0998851894374284</c:v>
                      </c:pt>
                      <c:pt idx="1">
                        <c:v>2.6225769669327255</c:v>
                      </c:pt>
                      <c:pt idx="2">
                        <c:v>6.0728744939271255</c:v>
                      </c:pt>
                      <c:pt idx="3">
                        <c:v>7.0212765957446814</c:v>
                      </c:pt>
                      <c:pt idx="4">
                        <c:v>8.652900688298919</c:v>
                      </c:pt>
                      <c:pt idx="5">
                        <c:v>6.6729323308270683</c:v>
                      </c:pt>
                      <c:pt idx="6">
                        <c:v>3.5882908404154858</c:v>
                      </c:pt>
                      <c:pt idx="7">
                        <c:v>5.3857350800582244</c:v>
                      </c:pt>
                      <c:pt idx="8">
                        <c:v>9.0532135452660665</c:v>
                      </c:pt>
                      <c:pt idx="9">
                        <c:v>6.4035740878629923</c:v>
                      </c:pt>
                      <c:pt idx="10">
                        <c:v>3.3215547703180213</c:v>
                      </c:pt>
                      <c:pt idx="11">
                        <c:v>4.8026315789473681</c:v>
                      </c:pt>
                      <c:pt idx="12">
                        <c:v>4.0276179516685851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8704-4738-9AEB-8BD05EDC173A}"/>
                  </c:ext>
                </c:extLst>
              </c15:ser>
            </c15:filteredLineSeries>
            <c15:filteredLineSeries>
              <c15:ser>
                <c:idx val="10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GRAFY'!$F$298</c15:sqref>
                        </c15:formulaRef>
                      </c:ext>
                    </c:extLst>
                    <c:strCache>
                      <c:ptCount val="1"/>
                      <c:pt idx="0">
                        <c:v>SOŠ PEDAG. A HUMANITNÍ</c:v>
                      </c:pt>
                    </c:strCache>
                  </c:strRef>
                </c:tx>
                <c:spPr>
                  <a:ln w="28575" cap="rnd">
                    <a:solidFill>
                      <a:schemeClr val="accent5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>
                        <a:lumMod val="60000"/>
                      </a:schemeClr>
                    </a:solidFill>
                    <a:ln w="9525">
                      <a:solidFill>
                        <a:schemeClr val="accent5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GRAFY'!$AY$298:$BK$298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4.5088085995819647</c:v>
                      </c:pt>
                      <c:pt idx="1">
                        <c:v>7.0147845234350426</c:v>
                      </c:pt>
                      <c:pt idx="2">
                        <c:v>12.20715166461159</c:v>
                      </c:pt>
                      <c:pt idx="3">
                        <c:v>12.157879573609911</c:v>
                      </c:pt>
                      <c:pt idx="4">
                        <c:v>10.624315443592552</c:v>
                      </c:pt>
                      <c:pt idx="5">
                        <c:v>12.700765999505807</c:v>
                      </c:pt>
                      <c:pt idx="6">
                        <c:v>7.2147651006711415</c:v>
                      </c:pt>
                      <c:pt idx="7">
                        <c:v>10.520876395204629</c:v>
                      </c:pt>
                      <c:pt idx="8">
                        <c:v>11.304178055447091</c:v>
                      </c:pt>
                      <c:pt idx="9">
                        <c:v>11.743393009377664</c:v>
                      </c:pt>
                      <c:pt idx="10">
                        <c:v>5.5566946893582116</c:v>
                      </c:pt>
                      <c:pt idx="11">
                        <c:v>6.1836468616129636</c:v>
                      </c:pt>
                      <c:pt idx="12">
                        <c:v>5.9913935782853356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B-8704-4738-9AEB-8BD05EDC173A}"/>
                  </c:ext>
                </c:extLst>
              </c15:ser>
            </c15:filteredLineSeries>
            <c15:filteredLineSeries>
              <c15:ser>
                <c:idx val="11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GRAFY'!$F$299</c15:sqref>
                        </c15:formulaRef>
                      </c:ext>
                    </c:extLst>
                    <c:strCache>
                      <c:ptCount val="1"/>
                      <c:pt idx="0">
                        <c:v>SOŠ ZEMĚDĚLSKÉ</c:v>
                      </c:pt>
                    </c:strCache>
                  </c:strRef>
                </c:tx>
                <c:spPr>
                  <a:ln w="28575" cap="rnd">
                    <a:solidFill>
                      <a:schemeClr val="accent6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6">
                        <a:lumMod val="60000"/>
                      </a:schemeClr>
                    </a:solidFill>
                    <a:ln w="9525">
                      <a:solidFill>
                        <a:schemeClr val="accent6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GRAFY'!$AY$299:$BK$299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5.8510638297872344</c:v>
                      </c:pt>
                      <c:pt idx="1">
                        <c:v>9.1537132987910184</c:v>
                      </c:pt>
                      <c:pt idx="2">
                        <c:v>14.954682779456194</c:v>
                      </c:pt>
                      <c:pt idx="3">
                        <c:v>10.123647604327667</c:v>
                      </c:pt>
                      <c:pt idx="4">
                        <c:v>11.776859504132231</c:v>
                      </c:pt>
                      <c:pt idx="5">
                        <c:v>12.208504801097392</c:v>
                      </c:pt>
                      <c:pt idx="6">
                        <c:v>5.9093893630991463</c:v>
                      </c:pt>
                      <c:pt idx="7">
                        <c:v>9.2336683417085421</c:v>
                      </c:pt>
                      <c:pt idx="8">
                        <c:v>15.005537098560353</c:v>
                      </c:pt>
                      <c:pt idx="9">
                        <c:v>9.6794871794871806</c:v>
                      </c:pt>
                      <c:pt idx="10">
                        <c:v>5.3726169844020797</c:v>
                      </c:pt>
                      <c:pt idx="11">
                        <c:v>6.2019477191184009</c:v>
                      </c:pt>
                      <c:pt idx="12">
                        <c:v>6.462585034013606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C-8704-4738-9AEB-8BD05EDC173A}"/>
                  </c:ext>
                </c:extLst>
              </c15:ser>
            </c15:filteredLineSeries>
            <c15:filteredLineSeries>
              <c15:ser>
                <c:idx val="13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GRAFY'!$F$301</c15:sqref>
                        </c15:formulaRef>
                      </c:ext>
                    </c:extLst>
                    <c:strCache>
                      <c:ptCount val="1"/>
                      <c:pt idx="0">
                        <c:v>SOU TECHNICKÉ</c:v>
                      </c:pt>
                    </c:strCache>
                  </c:strRef>
                </c:tx>
                <c:spPr>
                  <a:ln w="28575" cap="rnd">
                    <a:solidFill>
                      <a:schemeClr val="accent2">
                        <a:lumMod val="80000"/>
                        <a:lumOff val="2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>
                        <a:lumMod val="80000"/>
                        <a:lumOff val="20000"/>
                      </a:schemeClr>
                    </a:solidFill>
                    <a:ln w="9525">
                      <a:solidFill>
                        <a:schemeClr val="accent2">
                          <a:lumMod val="80000"/>
                          <a:lumOff val="2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GRAFY'!$AY$301:$BK$301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1.417004048582996</c:v>
                      </c:pt>
                      <c:pt idx="1">
                        <c:v>4.3519394512771994</c:v>
                      </c:pt>
                      <c:pt idx="2">
                        <c:v>5.9194948697711132</c:v>
                      </c:pt>
                      <c:pt idx="3">
                        <c:v>4.8069919883466854</c:v>
                      </c:pt>
                      <c:pt idx="4">
                        <c:v>3.6921151439299122</c:v>
                      </c:pt>
                      <c:pt idx="5">
                        <c:v>5.6043956043956049</c:v>
                      </c:pt>
                      <c:pt idx="6">
                        <c:v>2.324431256181998</c:v>
                      </c:pt>
                      <c:pt idx="7">
                        <c:v>4.1992589543021817</c:v>
                      </c:pt>
                      <c:pt idx="8">
                        <c:v>6.0119492158327112</c:v>
                      </c:pt>
                      <c:pt idx="9">
                        <c:v>7.1205007824726136</c:v>
                      </c:pt>
                      <c:pt idx="10">
                        <c:v>3.3162258191867346</c:v>
                      </c:pt>
                      <c:pt idx="11">
                        <c:v>4.3249341857841292</c:v>
                      </c:pt>
                      <c:pt idx="12">
                        <c:v>3.5064059339177343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D-8704-4738-9AEB-8BD05EDC173A}"/>
                  </c:ext>
                </c:extLst>
              </c15:ser>
            </c15:filteredLineSeries>
            <c15:filteredLineSeries>
              <c15:ser>
                <c:idx val="14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GRAFY'!$F$302</c15:sqref>
                        </c15:formulaRef>
                      </c:ext>
                    </c:extLst>
                    <c:strCache>
                      <c:ptCount val="1"/>
                      <c:pt idx="0">
                        <c:v>SOU OSTATNÍ</c:v>
                      </c:pt>
                    </c:strCache>
                  </c:strRef>
                </c:tx>
                <c:spPr>
                  <a:ln w="28575" cap="rnd">
                    <a:solidFill>
                      <a:schemeClr val="accent3">
                        <a:lumMod val="80000"/>
                        <a:lumOff val="2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>
                        <a:lumMod val="80000"/>
                        <a:lumOff val="20000"/>
                      </a:schemeClr>
                    </a:solidFill>
                    <a:ln w="9525">
                      <a:solidFill>
                        <a:schemeClr val="accent3">
                          <a:lumMod val="80000"/>
                          <a:lumOff val="2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GRAFY'!$AY$302:$BK$302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6.9199457259158752</c:v>
                      </c:pt>
                      <c:pt idx="1">
                        <c:v>14.266577361018085</c:v>
                      </c:pt>
                      <c:pt idx="2">
                        <c:v>18.975705843729482</c:v>
                      </c:pt>
                      <c:pt idx="3">
                        <c:v>18.5589519650655</c:v>
                      </c:pt>
                      <c:pt idx="4">
                        <c:v>17.38800303720577</c:v>
                      </c:pt>
                      <c:pt idx="5">
                        <c:v>17.439120188531028</c:v>
                      </c:pt>
                      <c:pt idx="6">
                        <c:v>10.930074677528854</c:v>
                      </c:pt>
                      <c:pt idx="7">
                        <c:v>14.159292035398231</c:v>
                      </c:pt>
                      <c:pt idx="8">
                        <c:v>19.044776119402982</c:v>
                      </c:pt>
                      <c:pt idx="9">
                        <c:v>14.442013129102845</c:v>
                      </c:pt>
                      <c:pt idx="10">
                        <c:v>7.0659488559892329</c:v>
                      </c:pt>
                      <c:pt idx="11">
                        <c:v>8.5820895522388057</c:v>
                      </c:pt>
                      <c:pt idx="12">
                        <c:v>7.3576799140708911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E-8704-4738-9AEB-8BD05EDC173A}"/>
                  </c:ext>
                </c:extLst>
              </c15:ser>
            </c15:filteredLineSeries>
            <c15:filteredLineSeries>
              <c15:ser>
                <c:idx val="15"/>
                <c:order val="1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GRAFY'!$F$303</c15:sqref>
                        </c15:formulaRef>
                      </c:ext>
                    </c:extLst>
                    <c:strCache>
                      <c:ptCount val="1"/>
                      <c:pt idx="0">
                        <c:v>NÁSTAVBY TECHNICKÉ</c:v>
                      </c:pt>
                    </c:strCache>
                  </c:strRef>
                </c:tx>
                <c:spPr>
                  <a:ln w="28575" cap="rnd">
                    <a:solidFill>
                      <a:schemeClr val="accent4">
                        <a:lumMod val="80000"/>
                        <a:lumOff val="2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4">
                        <a:lumMod val="80000"/>
                        <a:lumOff val="20000"/>
                      </a:schemeClr>
                    </a:solidFill>
                    <a:ln w="9525">
                      <a:solidFill>
                        <a:schemeClr val="accent4">
                          <a:lumMod val="80000"/>
                          <a:lumOff val="2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GRAFY'!$AY$303:$BK$303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6.5155807365439093</c:v>
                      </c:pt>
                      <c:pt idx="1">
                        <c:v>9.5679012345679002</c:v>
                      </c:pt>
                      <c:pt idx="2">
                        <c:v>10.192837465564738</c:v>
                      </c:pt>
                      <c:pt idx="3">
                        <c:v>11.239193083573488</c:v>
                      </c:pt>
                      <c:pt idx="4">
                        <c:v>12.087912087912088</c:v>
                      </c:pt>
                      <c:pt idx="5">
                        <c:v>13.895781637717123</c:v>
                      </c:pt>
                      <c:pt idx="6">
                        <c:v>8.1761006289308167</c:v>
                      </c:pt>
                      <c:pt idx="7">
                        <c:v>12.175324675324676</c:v>
                      </c:pt>
                      <c:pt idx="8">
                        <c:v>12.106135986733001</c:v>
                      </c:pt>
                      <c:pt idx="9">
                        <c:v>11.145996860282574</c:v>
                      </c:pt>
                      <c:pt idx="10">
                        <c:v>4.5961002785515319</c:v>
                      </c:pt>
                      <c:pt idx="11">
                        <c:v>8.2872928176795568</c:v>
                      </c:pt>
                      <c:pt idx="12">
                        <c:v>6.25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F-8704-4738-9AEB-8BD05EDC173A}"/>
                  </c:ext>
                </c:extLst>
              </c15:ser>
            </c15:filteredLineSeries>
            <c15:filteredLineSeries>
              <c15:ser>
                <c:idx val="16"/>
                <c:order val="1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GRAFY'!$F$304</c15:sqref>
                        </c15:formulaRef>
                      </c:ext>
                    </c:extLst>
                    <c:strCache>
                      <c:ptCount val="1"/>
                      <c:pt idx="0">
                        <c:v>NÁSTAVBY OSTATNÍ</c:v>
                      </c:pt>
                    </c:strCache>
                  </c:strRef>
                </c:tx>
                <c:spPr>
                  <a:ln w="28575" cap="rnd">
                    <a:solidFill>
                      <a:schemeClr val="accent5">
                        <a:lumMod val="80000"/>
                        <a:lumOff val="2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>
                        <a:lumMod val="80000"/>
                        <a:lumOff val="20000"/>
                      </a:schemeClr>
                    </a:solidFill>
                    <a:ln w="9525">
                      <a:solidFill>
                        <a:schemeClr val="accent5">
                          <a:lumMod val="80000"/>
                          <a:lumOff val="2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GRAFY'!$AY$304:$BK$304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8.3119108826049697</c:v>
                      </c:pt>
                      <c:pt idx="1">
                        <c:v>17.289313640312773</c:v>
                      </c:pt>
                      <c:pt idx="2">
                        <c:v>21.845124282982791</c:v>
                      </c:pt>
                      <c:pt idx="3">
                        <c:v>23.568075117370892</c:v>
                      </c:pt>
                      <c:pt idx="4">
                        <c:v>25.718194254445965</c:v>
                      </c:pt>
                      <c:pt idx="5">
                        <c:v>24.873330262551818</c:v>
                      </c:pt>
                      <c:pt idx="6">
                        <c:v>17.89611523352248</c:v>
                      </c:pt>
                      <c:pt idx="7">
                        <c:v>21.98554583491822</c:v>
                      </c:pt>
                      <c:pt idx="8">
                        <c:v>25.0092353158478</c:v>
                      </c:pt>
                      <c:pt idx="9">
                        <c:v>24.930638129211257</c:v>
                      </c:pt>
                      <c:pt idx="10">
                        <c:v>13.400576368876079</c:v>
                      </c:pt>
                      <c:pt idx="11">
                        <c:v>13.706381640993397</c:v>
                      </c:pt>
                      <c:pt idx="12">
                        <c:v>14.240305149396059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10-8704-4738-9AEB-8BD05EDC173A}"/>
                  </c:ext>
                </c:extLst>
              </c15:ser>
            </c15:filteredLineSeries>
          </c:ext>
        </c:extLst>
      </c:lineChart>
      <c:catAx>
        <c:axId val="1951121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51119616"/>
        <c:crosses val="autoZero"/>
        <c:auto val="1"/>
        <c:lblAlgn val="ctr"/>
        <c:lblOffset val="100"/>
        <c:noMultiLvlLbl val="0"/>
      </c:catAx>
      <c:valAx>
        <c:axId val="1951119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51121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22281178242"/>
          <c:y val="0.16134106581827587"/>
          <c:w val="0.69821019610483381"/>
          <c:h val="6.1846655708336036E-2"/>
        </c:manualLayout>
      </c:layout>
      <c:overlay val="0"/>
      <c:spPr>
        <a:solidFill>
          <a:schemeClr val="bg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cs-CZ"/>
    </a:p>
  </c:txPr>
  <c:externalData r:id="rId4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baseline="0">
                <a:effectLst/>
              </a:rPr>
              <a:t>MATEMATIKA </a:t>
            </a:r>
            <a:r>
              <a:rPr lang="cs-CZ" sz="1100" b="1"/>
              <a:t>- </a:t>
            </a:r>
            <a:r>
              <a:rPr lang="cs-CZ" sz="1100" b="1" u="sng"/>
              <a:t>ČISTÁ NEÚSPĚŠNOST </a:t>
            </a:r>
            <a:r>
              <a:rPr lang="cs-CZ" sz="1100" b="1"/>
              <a:t>(%)</a:t>
            </a:r>
          </a:p>
          <a:p>
            <a:pPr>
              <a:defRPr sz="1100" b="1"/>
            </a:pPr>
            <a:r>
              <a:rPr lang="cs-CZ" sz="1100" b="1"/>
              <a:t>(JARNÍ ZO, PRVOMATURANTI)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8.6089415525399809E-2"/>
          <c:y val="0.23760935838192027"/>
          <c:w val="0.88313856133192414"/>
          <c:h val="0.632446230240981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'DT - GRAFY'!$F$182</c:f>
              <c:strCache>
                <c:ptCount val="1"/>
                <c:pt idx="0">
                  <c:v>CELKEM</c:v>
                </c:pt>
              </c:strCache>
            </c:strRef>
          </c:tx>
          <c:spPr>
            <a:solidFill>
              <a:schemeClr val="bg1">
                <a:lumMod val="75000"/>
                <a:alpha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'DT - GRAFY'!$AY$170:$BK$170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'DT - GRAFY'!$AY$182:$BK$182</c:f>
              <c:numCache>
                <c:formatCode>0.0</c:formatCode>
                <c:ptCount val="13"/>
                <c:pt idx="0">
                  <c:v>20.150008152616991</c:v>
                </c:pt>
                <c:pt idx="1">
                  <c:v>23.507220509492129</c:v>
                </c:pt>
                <c:pt idx="2">
                  <c:v>23.186103167037388</c:v>
                </c:pt>
                <c:pt idx="3">
                  <c:v>22.492948448658705</c:v>
                </c:pt>
                <c:pt idx="4">
                  <c:v>21.292366170414951</c:v>
                </c:pt>
                <c:pt idx="5">
                  <c:v>21.814432989690722</c:v>
                </c:pt>
                <c:pt idx="6">
                  <c:v>15.463385884779726</c:v>
                </c:pt>
                <c:pt idx="7">
                  <c:v>17.607648298705207</c:v>
                </c:pt>
                <c:pt idx="8">
                  <c:v>16.635873749037721</c:v>
                </c:pt>
                <c:pt idx="9">
                  <c:v>10.100122958018618</c:v>
                </c:pt>
                <c:pt idx="10">
                  <c:v>12.360192668789288</c:v>
                </c:pt>
                <c:pt idx="11">
                  <c:v>4.8659234709249777</c:v>
                </c:pt>
                <c:pt idx="12">
                  <c:v>12.360831656606305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23F-4B00-B731-16EFE8A97F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1951121696"/>
        <c:axId val="1951119616"/>
      </c:barChart>
      <c:lineChart>
        <c:grouping val="standard"/>
        <c:varyColors val="0"/>
        <c:ser>
          <c:idx val="12"/>
          <c:order val="12"/>
          <c:tx>
            <c:strRef>
              <c:f>'DT - GRAFY'!$F$194</c:f>
              <c:strCache>
                <c:ptCount val="1"/>
                <c:pt idx="0">
                  <c:v>SOŠ ZDRAVOTNICKÉ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dLbls>
            <c:dLbl>
              <c:idx val="11"/>
              <c:layout>
                <c:manualLayout>
                  <c:x val="-5.6917334993750519E-2"/>
                  <c:y val="2.75146331560202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23F-4B00-B731-16EFE8A97F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'DT - GRAFY'!$AY$170:$BK$170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'DT - GRAFY'!$AY$194:$BK$194</c:f>
              <c:numCache>
                <c:formatCode>0.0</c:formatCode>
                <c:ptCount val="13"/>
                <c:pt idx="0">
                  <c:v>50.988142292490124</c:v>
                </c:pt>
                <c:pt idx="1">
                  <c:v>57.677902621722843</c:v>
                </c:pt>
                <c:pt idx="2">
                  <c:v>48.464163822525599</c:v>
                </c:pt>
                <c:pt idx="3">
                  <c:v>59.259259259259252</c:v>
                </c:pt>
                <c:pt idx="4">
                  <c:v>54.504504504504503</c:v>
                </c:pt>
                <c:pt idx="5">
                  <c:v>62.814070351758801</c:v>
                </c:pt>
                <c:pt idx="6">
                  <c:v>51.492537313432841</c:v>
                </c:pt>
                <c:pt idx="7">
                  <c:v>59.375</c:v>
                </c:pt>
                <c:pt idx="8">
                  <c:v>10.891089108910892</c:v>
                </c:pt>
                <c:pt idx="9">
                  <c:v>48.192771084337352</c:v>
                </c:pt>
                <c:pt idx="10">
                  <c:v>49.367088607594937</c:v>
                </c:pt>
                <c:pt idx="11">
                  <c:v>30.434782608695656</c:v>
                </c:pt>
                <c:pt idx="12">
                  <c:v>58.620689655172406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23F-4B00-B731-16EFE8A97F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51121696"/>
        <c:axId val="1951119616"/>
        <c:extLst>
          <c:ext xmlns:c15="http://schemas.microsoft.com/office/drawing/2012/chart" uri="{02D57815-91ED-43cb-92C2-25804820EDAC}">
            <c15:filteredLineSeries>
              <c15:ser>
                <c:idx val="2"/>
                <c:order val="1"/>
                <c:tx>
                  <c:strRef>
                    <c:extLst>
                      <c:ext uri="{02D57815-91ED-43cb-92C2-25804820EDAC}">
                        <c15:formulaRef>
                          <c15:sqref>'DT - GRAFY'!$F$183</c15:sqref>
                        </c15:formulaRef>
                      </c:ext>
                    </c:extLst>
                    <c:strCache>
                      <c:ptCount val="1"/>
                      <c:pt idx="0">
                        <c:v>GYMNÁZIUM 6LETÉ</c:v>
                      </c:pt>
                    </c:strCache>
                  </c:strRef>
                </c:tx>
                <c:spPr>
                  <a:ln w="19050" cap="rnd">
                    <a:solidFill>
                      <a:schemeClr val="tx2">
                        <a:lumMod val="60000"/>
                        <a:lumOff val="4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tx2">
                        <a:lumMod val="60000"/>
                        <a:lumOff val="40000"/>
                      </a:schemeClr>
                    </a:solidFill>
                    <a:ln w="9525">
                      <a:noFill/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anchor="ctr" anchorCtr="1"/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'DT - GRAFY'!$AY$183:$BK$183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1.6417910447761193</c:v>
                      </c:pt>
                      <c:pt idx="1">
                        <c:v>1.308139534883721</c:v>
                      </c:pt>
                      <c:pt idx="2">
                        <c:v>3.1404958677685952</c:v>
                      </c:pt>
                      <c:pt idx="3">
                        <c:v>2.877697841726619</c:v>
                      </c:pt>
                      <c:pt idx="4">
                        <c:v>2.6415094339622645</c:v>
                      </c:pt>
                      <c:pt idx="5">
                        <c:v>1.9762845849802373</c:v>
                      </c:pt>
                      <c:pt idx="6">
                        <c:v>2.4444444444444446</c:v>
                      </c:pt>
                      <c:pt idx="7">
                        <c:v>0.99403578528827041</c:v>
                      </c:pt>
                      <c:pt idx="8">
                        <c:v>2.8753993610223643</c:v>
                      </c:pt>
                      <c:pt idx="9">
                        <c:v>1.3937282229965158</c:v>
                      </c:pt>
                      <c:pt idx="10">
                        <c:v>2.0725388601036272</c:v>
                      </c:pt>
                      <c:pt idx="11">
                        <c:v>0.16051364365971107</c:v>
                      </c:pt>
                      <c:pt idx="12">
                        <c:v>1.0526315789473684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823F-4B00-B731-16EFE8A97F27}"/>
                  </c:ext>
                </c:extLst>
              </c15:ser>
            </c15:filteredLineSeries>
            <c15:filteredLineSeries>
              <c15:ser>
                <c:idx val="3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GRAFY'!$F$184</c15:sqref>
                        </c15:formulaRef>
                      </c:ext>
                    </c:extLst>
                    <c:strCache>
                      <c:ptCount val="1"/>
                      <c:pt idx="0">
                        <c:v>GYMNÁZIUM 8LETÉ</c:v>
                      </c:pt>
                    </c:strCache>
                  </c:strRef>
                </c:tx>
                <c:spPr>
                  <a:ln w="19050" cap="rnd">
                    <a:solidFill>
                      <a:schemeClr val="accent2">
                        <a:lumMod val="60000"/>
                        <a:lumOff val="4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>
                        <a:lumMod val="60000"/>
                        <a:lumOff val="40000"/>
                      </a:schemeClr>
                    </a:solidFill>
                    <a:ln w="9525">
                      <a:noFill/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anchor="ctr" anchorCtr="1"/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b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GRAFY'!$AY$184:$BK$184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1.0094830223309881</c:v>
                      </c:pt>
                      <c:pt idx="1">
                        <c:v>1.6113744075829384</c:v>
                      </c:pt>
                      <c:pt idx="2">
                        <c:v>1.5240734326290266</c:v>
                      </c:pt>
                      <c:pt idx="3">
                        <c:v>1.9895287958115182</c:v>
                      </c:pt>
                      <c:pt idx="4">
                        <c:v>2.6586316908897554</c:v>
                      </c:pt>
                      <c:pt idx="5">
                        <c:v>1.9557195571955719</c:v>
                      </c:pt>
                      <c:pt idx="6">
                        <c:v>1.045045045045045</c:v>
                      </c:pt>
                      <c:pt idx="7">
                        <c:v>2.4354243542435423</c:v>
                      </c:pt>
                      <c:pt idx="8">
                        <c:v>3.5948842032492228</c:v>
                      </c:pt>
                      <c:pt idx="9">
                        <c:v>0.88339222614840995</c:v>
                      </c:pt>
                      <c:pt idx="10">
                        <c:v>2.1859819569743233</c:v>
                      </c:pt>
                      <c:pt idx="11">
                        <c:v>0.73145245559038663</c:v>
                      </c:pt>
                      <c:pt idx="12">
                        <c:v>2.2072936660268714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823F-4B00-B731-16EFE8A97F27}"/>
                  </c:ext>
                </c:extLst>
              </c15:ser>
            </c15:filteredLineSeries>
            <c15:filteredLineSeries>
              <c15:ser>
                <c:idx val="0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GRAFY'!$F$185</c15:sqref>
                        </c15:formulaRef>
                      </c:ext>
                    </c:extLst>
                    <c:strCache>
                      <c:ptCount val="1"/>
                      <c:pt idx="0">
                        <c:v>GYMNÁZIUM 4LETÉ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GRAFY'!$AY$185:$BK$185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2.4417314095449503</c:v>
                      </c:pt>
                      <c:pt idx="1">
                        <c:v>4.8124557678697801</c:v>
                      </c:pt>
                      <c:pt idx="2">
                        <c:v>5.0586920067076582</c:v>
                      </c:pt>
                      <c:pt idx="3">
                        <c:v>5.0490478938257359</c:v>
                      </c:pt>
                      <c:pt idx="4">
                        <c:v>5.5900621118012426</c:v>
                      </c:pt>
                      <c:pt idx="5">
                        <c:v>6.1086637298091047</c:v>
                      </c:pt>
                      <c:pt idx="6">
                        <c:v>3.3971587399629404</c:v>
                      </c:pt>
                      <c:pt idx="7">
                        <c:v>4.935957513277101</c:v>
                      </c:pt>
                      <c:pt idx="8">
                        <c:v>6.4337215751525232</c:v>
                      </c:pt>
                      <c:pt idx="9">
                        <c:v>2.9617834394904459</c:v>
                      </c:pt>
                      <c:pt idx="10">
                        <c:v>3.5322054021964977</c:v>
                      </c:pt>
                      <c:pt idx="11">
                        <c:v>0.97719869706840379</c:v>
                      </c:pt>
                      <c:pt idx="12">
                        <c:v>5.1564565888056411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823F-4B00-B731-16EFE8A97F27}"/>
                  </c:ext>
                </c:extLst>
              </c15:ser>
            </c15:filteredLineSeries>
            <c15:filteredLine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GRAFY'!$F$186</c15:sqref>
                        </c15:formulaRef>
                      </c:ext>
                    </c:extLst>
                    <c:strCache>
                      <c:ptCount val="1"/>
                      <c:pt idx="0">
                        <c:v>LYCEUM</c:v>
                      </c:pt>
                    </c:strCache>
                  </c:strRef>
                </c:tx>
                <c:spPr>
                  <a:ln w="28575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/>
                    </a:solidFill>
                    <a:ln w="9525">
                      <a:solidFill>
                        <a:schemeClr val="accent5"/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GRAFY'!$AY$186:$BK$186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7.2822465492622559</c:v>
                      </c:pt>
                      <c:pt idx="1">
                        <c:v>12.585669781931463</c:v>
                      </c:pt>
                      <c:pt idx="2">
                        <c:v>14.094558429973238</c:v>
                      </c:pt>
                      <c:pt idx="3">
                        <c:v>16.355140186915886</c:v>
                      </c:pt>
                      <c:pt idx="4">
                        <c:v>13.026819923371647</c:v>
                      </c:pt>
                      <c:pt idx="5">
                        <c:v>15.546772068511199</c:v>
                      </c:pt>
                      <c:pt idx="6">
                        <c:v>11.583577712609969</c:v>
                      </c:pt>
                      <c:pt idx="7">
                        <c:v>13.517665130568357</c:v>
                      </c:pt>
                      <c:pt idx="8">
                        <c:v>17.802503477051459</c:v>
                      </c:pt>
                      <c:pt idx="9">
                        <c:v>9.2558983666061696</c:v>
                      </c:pt>
                      <c:pt idx="10">
                        <c:v>10.580204778156997</c:v>
                      </c:pt>
                      <c:pt idx="11">
                        <c:v>3.0351437699680508</c:v>
                      </c:pt>
                      <c:pt idx="12">
                        <c:v>11.444921316165951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823F-4B00-B731-16EFE8A97F27}"/>
                  </c:ext>
                </c:extLst>
              </c15:ser>
            </c15:filteredLineSeries>
            <c15:filteredLine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GRAFY'!$F$187</c15:sqref>
                        </c15:formulaRef>
                      </c:ext>
                    </c:extLst>
                    <c:strCache>
                      <c:ptCount val="1"/>
                      <c:pt idx="0">
                        <c:v>SOŠ TECHNICKÉ</c:v>
                      </c:pt>
                    </c:strCache>
                  </c:strRef>
                </c:tx>
                <c:spPr>
                  <a:ln w="28575" cap="rnd">
                    <a:solidFill>
                      <a:schemeClr val="tx2">
                        <a:lumMod val="60000"/>
                        <a:lumOff val="4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tx2">
                        <a:lumMod val="60000"/>
                        <a:lumOff val="40000"/>
                      </a:schemeClr>
                    </a:solidFill>
                    <a:ln w="9525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GRAFY'!$AY$187:$BK$187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12.403220811396718</c:v>
                      </c:pt>
                      <c:pt idx="1">
                        <c:v>16.627358490566039</c:v>
                      </c:pt>
                      <c:pt idx="2">
                        <c:v>17.616833863469537</c:v>
                      </c:pt>
                      <c:pt idx="3">
                        <c:v>18.881708345040742</c:v>
                      </c:pt>
                      <c:pt idx="4">
                        <c:v>19.285506825442926</c:v>
                      </c:pt>
                      <c:pt idx="5">
                        <c:v>20.409489762755932</c:v>
                      </c:pt>
                      <c:pt idx="6">
                        <c:v>14.182939362795477</c:v>
                      </c:pt>
                      <c:pt idx="7">
                        <c:v>15.712240515390121</c:v>
                      </c:pt>
                      <c:pt idx="8">
                        <c:v>18.100890207715135</c:v>
                      </c:pt>
                      <c:pt idx="9">
                        <c:v>8.2329317269076299</c:v>
                      </c:pt>
                      <c:pt idx="10">
                        <c:v>10.881057268722467</c:v>
                      </c:pt>
                      <c:pt idx="11">
                        <c:v>3.2717474980754426</c:v>
                      </c:pt>
                      <c:pt idx="12">
                        <c:v>10.638297872340425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823F-4B00-B731-16EFE8A97F27}"/>
                  </c:ext>
                </c:extLst>
              </c15:ser>
            </c15:filteredLineSeries>
            <c15:filteredLine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GRAFY'!$F$188</c15:sqref>
                        </c15:formulaRef>
                      </c:ext>
                    </c:extLst>
                    <c:strCache>
                      <c:ptCount val="1"/>
                      <c:pt idx="0">
                        <c:v>SOŠ EKONOMICKÉ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lumMod val="60000"/>
                      </a:schemeClr>
                    </a:solidFill>
                    <a:ln w="9525">
                      <a:solidFill>
                        <a:schemeClr val="accent1">
                          <a:lumMod val="60000"/>
                        </a:schemeClr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GRAFY'!$AY$188:$BK$188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19.392523364485982</c:v>
                      </c:pt>
                      <c:pt idx="1">
                        <c:v>26.408746846089148</c:v>
                      </c:pt>
                      <c:pt idx="2">
                        <c:v>34.751773049645394</c:v>
                      </c:pt>
                      <c:pt idx="3">
                        <c:v>30.322580645161288</c:v>
                      </c:pt>
                      <c:pt idx="4">
                        <c:v>38.779527559055119</c:v>
                      </c:pt>
                      <c:pt idx="5">
                        <c:v>38.858695652173914</c:v>
                      </c:pt>
                      <c:pt idx="6">
                        <c:v>35.127478753541077</c:v>
                      </c:pt>
                      <c:pt idx="7">
                        <c:v>34.740259740259738</c:v>
                      </c:pt>
                      <c:pt idx="8">
                        <c:v>34.375</c:v>
                      </c:pt>
                      <c:pt idx="9">
                        <c:v>24.888888888888889</c:v>
                      </c:pt>
                      <c:pt idx="10">
                        <c:v>33.828996282527882</c:v>
                      </c:pt>
                      <c:pt idx="11">
                        <c:v>13.8996138996139</c:v>
                      </c:pt>
                      <c:pt idx="12">
                        <c:v>27.27272727272727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823F-4B00-B731-16EFE8A97F27}"/>
                  </c:ext>
                </c:extLst>
              </c15:ser>
            </c15:filteredLineSeries>
            <c15:filteredLine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GRAFY'!$F$189</c15:sqref>
                        </c15:formulaRef>
                      </c:ext>
                    </c:extLst>
                    <c:strCache>
                      <c:ptCount val="1"/>
                      <c:pt idx="0">
                        <c:v>SOŠ UMĚLECKÉ</c:v>
                      </c:pt>
                    </c:strCache>
                  </c:strRef>
                </c:tx>
                <c:spPr>
                  <a:ln w="28575" cap="rnd">
                    <a:solidFill>
                      <a:schemeClr val="accent2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>
                        <a:lumMod val="60000"/>
                      </a:schemeClr>
                    </a:solidFill>
                    <a:ln w="9525">
                      <a:solidFill>
                        <a:schemeClr val="accent2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GRAFY'!$AY$189:$BK$189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36.29032258064516</c:v>
                      </c:pt>
                      <c:pt idx="1">
                        <c:v>43.2</c:v>
                      </c:pt>
                      <c:pt idx="2">
                        <c:v>43.820224719101127</c:v>
                      </c:pt>
                      <c:pt idx="3">
                        <c:v>47.222222222222221</c:v>
                      </c:pt>
                      <c:pt idx="4">
                        <c:v>53.086419753086425</c:v>
                      </c:pt>
                      <c:pt idx="5">
                        <c:v>45.901639344262293</c:v>
                      </c:pt>
                      <c:pt idx="6">
                        <c:v>56.60377358490566</c:v>
                      </c:pt>
                      <c:pt idx="7">
                        <c:v>45.238095238095241</c:v>
                      </c:pt>
                      <c:pt idx="8">
                        <c:v>66.666666666666657</c:v>
                      </c:pt>
                      <c:pt idx="9">
                        <c:v>27.777777777777779</c:v>
                      </c:pt>
                      <c:pt idx="10">
                        <c:v>44.827586206896555</c:v>
                      </c:pt>
                      <c:pt idx="11">
                        <c:v>20.689655172413794</c:v>
                      </c:pt>
                      <c:pt idx="12">
                        <c:v>34.615384615384613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823F-4B00-B731-16EFE8A97F27}"/>
                  </c:ext>
                </c:extLst>
              </c15:ser>
            </c15:filteredLineSeries>
            <c15:filteredLine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GRAFY'!$F$190</c15:sqref>
                        </c15:formulaRef>
                      </c:ext>
                    </c:extLst>
                    <c:strCache>
                      <c:ptCount val="1"/>
                      <c:pt idx="0">
                        <c:v>SOŠ HOTELOVÉ A PODNIKAT.</c:v>
                      </c:pt>
                    </c:strCache>
                  </c:strRef>
                </c:tx>
                <c:spPr>
                  <a:ln w="28575" cap="rnd">
                    <a:solidFill>
                      <a:schemeClr val="accent3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>
                        <a:lumMod val="60000"/>
                      </a:schemeClr>
                    </a:solidFill>
                    <a:ln w="9525">
                      <a:solidFill>
                        <a:schemeClr val="accent3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GRAFY'!$AY$190:$BK$190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38.6013986013986</c:v>
                      </c:pt>
                      <c:pt idx="1">
                        <c:v>45.305676855895193</c:v>
                      </c:pt>
                      <c:pt idx="2">
                        <c:v>51.480263157894733</c:v>
                      </c:pt>
                      <c:pt idx="3">
                        <c:v>51.344743276283623</c:v>
                      </c:pt>
                      <c:pt idx="4">
                        <c:v>52.994011976047908</c:v>
                      </c:pt>
                      <c:pt idx="5">
                        <c:v>55.555555555555557</c:v>
                      </c:pt>
                      <c:pt idx="6">
                        <c:v>36.160714285714285</c:v>
                      </c:pt>
                      <c:pt idx="7">
                        <c:v>46.05263157894737</c:v>
                      </c:pt>
                      <c:pt idx="8">
                        <c:v>49.489795918367349</c:v>
                      </c:pt>
                      <c:pt idx="9">
                        <c:v>29.333333333333332</c:v>
                      </c:pt>
                      <c:pt idx="10">
                        <c:v>30.927835051546392</c:v>
                      </c:pt>
                      <c:pt idx="11">
                        <c:v>17.901234567901234</c:v>
                      </c:pt>
                      <c:pt idx="12">
                        <c:v>45.689655172413794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823F-4B00-B731-16EFE8A97F27}"/>
                  </c:ext>
                </c:extLst>
              </c15:ser>
            </c15:filteredLineSeries>
            <c15:filteredLineSeries>
              <c15:ser>
                <c:idx val="9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GRAFY'!$F$191</c15:sqref>
                        </c15:formulaRef>
                      </c:ext>
                    </c:extLst>
                    <c:strCache>
                      <c:ptCount val="1"/>
                      <c:pt idx="0">
                        <c:v>SOŠ TECHNOLOGICKÉ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>
                        <a:lumMod val="75000"/>
                      </a:schemeClr>
                    </a:solidFill>
                    <a:ln w="9525">
                      <a:solidFill>
                        <a:schemeClr val="accent3"/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GRAFY'!$AY$191:$BK$191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27.756160830090792</c:v>
                      </c:pt>
                      <c:pt idx="1">
                        <c:v>30.844155844155846</c:v>
                      </c:pt>
                      <c:pt idx="2">
                        <c:v>35.412026726057903</c:v>
                      </c:pt>
                      <c:pt idx="3">
                        <c:v>44.067796610169488</c:v>
                      </c:pt>
                      <c:pt idx="4">
                        <c:v>39.057239057239059</c:v>
                      </c:pt>
                      <c:pt idx="5">
                        <c:v>41.265060240963855</c:v>
                      </c:pt>
                      <c:pt idx="6">
                        <c:v>32.616487455197138</c:v>
                      </c:pt>
                      <c:pt idx="7">
                        <c:v>39.501779359430607</c:v>
                      </c:pt>
                      <c:pt idx="8">
                        <c:v>40.611353711790393</c:v>
                      </c:pt>
                      <c:pt idx="9">
                        <c:v>27.61904761904762</c:v>
                      </c:pt>
                      <c:pt idx="10">
                        <c:v>25.821596244131456</c:v>
                      </c:pt>
                      <c:pt idx="11">
                        <c:v>11.538461538461538</c:v>
                      </c:pt>
                      <c:pt idx="12">
                        <c:v>30.232558139534881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823F-4B00-B731-16EFE8A97F27}"/>
                  </c:ext>
                </c:extLst>
              </c15:ser>
            </c15:filteredLineSeries>
            <c15:filteredLineSeries>
              <c15:ser>
                <c:idx val="10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GRAFY'!$F$192</c15:sqref>
                        </c15:formulaRef>
                      </c:ext>
                    </c:extLst>
                    <c:strCache>
                      <c:ptCount val="1"/>
                      <c:pt idx="0">
                        <c:v>SOŠ PEDAG. A HUMANITNÍ</c:v>
                      </c:pt>
                    </c:strCache>
                  </c:strRef>
                </c:tx>
                <c:spPr>
                  <a:ln w="28575" cap="rnd">
                    <a:solidFill>
                      <a:schemeClr val="accent5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>
                        <a:lumMod val="60000"/>
                      </a:schemeClr>
                    </a:solidFill>
                    <a:ln w="9525">
                      <a:solidFill>
                        <a:schemeClr val="accent5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GRAFY'!$AY$192:$BK$192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42.25352112676056</c:v>
                      </c:pt>
                      <c:pt idx="1">
                        <c:v>56.499356499356502</c:v>
                      </c:pt>
                      <c:pt idx="2">
                        <c:v>55.165289256198349</c:v>
                      </c:pt>
                      <c:pt idx="3">
                        <c:v>52.505966587112177</c:v>
                      </c:pt>
                      <c:pt idx="4">
                        <c:v>57.868020304568525</c:v>
                      </c:pt>
                      <c:pt idx="5">
                        <c:v>59.740259740259738</c:v>
                      </c:pt>
                      <c:pt idx="6">
                        <c:v>46.397694524495677</c:v>
                      </c:pt>
                      <c:pt idx="7">
                        <c:v>51.881720430107528</c:v>
                      </c:pt>
                      <c:pt idx="8">
                        <c:v>46.484375</c:v>
                      </c:pt>
                      <c:pt idx="9">
                        <c:v>41.353383458646611</c:v>
                      </c:pt>
                      <c:pt idx="10">
                        <c:v>44.554455445544555</c:v>
                      </c:pt>
                      <c:pt idx="11">
                        <c:v>16.938110749185668</c:v>
                      </c:pt>
                      <c:pt idx="12">
                        <c:v>42.739726027397261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B-823F-4B00-B731-16EFE8A97F27}"/>
                  </c:ext>
                </c:extLst>
              </c15:ser>
            </c15:filteredLineSeries>
            <c15:filteredLineSeries>
              <c15:ser>
                <c:idx val="11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GRAFY'!$F$193</c15:sqref>
                        </c15:formulaRef>
                      </c:ext>
                    </c:extLst>
                    <c:strCache>
                      <c:ptCount val="1"/>
                      <c:pt idx="0">
                        <c:v>SOŠ ZEMĚDĚLSKÉ</c:v>
                      </c:pt>
                    </c:strCache>
                  </c:strRef>
                </c:tx>
                <c:spPr>
                  <a:ln w="28575" cap="rnd">
                    <a:solidFill>
                      <a:schemeClr val="accent6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6">
                        <a:lumMod val="60000"/>
                      </a:schemeClr>
                    </a:solidFill>
                    <a:ln w="9525">
                      <a:solidFill>
                        <a:schemeClr val="accent6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GRAFY'!$AY$193:$BK$193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31.753130590339897</c:v>
                      </c:pt>
                      <c:pt idx="1">
                        <c:v>40.806642941874259</c:v>
                      </c:pt>
                      <c:pt idx="2">
                        <c:v>45.799011532125206</c:v>
                      </c:pt>
                      <c:pt idx="3">
                        <c:v>45.492662473794546</c:v>
                      </c:pt>
                      <c:pt idx="4">
                        <c:v>41.308793456032724</c:v>
                      </c:pt>
                      <c:pt idx="5">
                        <c:v>51.020408163265309</c:v>
                      </c:pt>
                      <c:pt idx="6">
                        <c:v>34.722222222222221</c:v>
                      </c:pt>
                      <c:pt idx="7">
                        <c:v>42.512077294685987</c:v>
                      </c:pt>
                      <c:pt idx="8">
                        <c:v>46.546546546546544</c:v>
                      </c:pt>
                      <c:pt idx="9">
                        <c:v>28.464419475655429</c:v>
                      </c:pt>
                      <c:pt idx="10">
                        <c:v>40.977443609022558</c:v>
                      </c:pt>
                      <c:pt idx="11">
                        <c:v>19.34156378600823</c:v>
                      </c:pt>
                      <c:pt idx="12">
                        <c:v>38.616714697406337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C-823F-4B00-B731-16EFE8A97F27}"/>
                  </c:ext>
                </c:extLst>
              </c15:ser>
            </c15:filteredLineSeries>
            <c15:filteredLineSeries>
              <c15:ser>
                <c:idx val="13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GRAFY'!$F$195</c15:sqref>
                        </c15:formulaRef>
                      </c:ext>
                    </c:extLst>
                    <c:strCache>
                      <c:ptCount val="1"/>
                      <c:pt idx="0">
                        <c:v>SOU TECHNICKÉ</c:v>
                      </c:pt>
                    </c:strCache>
                  </c:strRef>
                </c:tx>
                <c:spPr>
                  <a:ln w="28575" cap="rnd">
                    <a:solidFill>
                      <a:schemeClr val="accent2">
                        <a:lumMod val="80000"/>
                        <a:lumOff val="2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>
                        <a:lumMod val="80000"/>
                        <a:lumOff val="20000"/>
                      </a:schemeClr>
                    </a:solidFill>
                    <a:ln w="9525">
                      <a:solidFill>
                        <a:schemeClr val="accent2">
                          <a:lumMod val="80000"/>
                          <a:lumOff val="2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GRAFY'!$AY$195:$BK$195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28.532608695652172</c:v>
                      </c:pt>
                      <c:pt idx="1">
                        <c:v>38.064926798217698</c:v>
                      </c:pt>
                      <c:pt idx="2">
                        <c:v>41.254125412541256</c:v>
                      </c:pt>
                      <c:pt idx="3">
                        <c:v>44.163424124513618</c:v>
                      </c:pt>
                      <c:pt idx="4">
                        <c:v>42.458100558659218</c:v>
                      </c:pt>
                      <c:pt idx="5">
                        <c:v>46.736596736596738</c:v>
                      </c:pt>
                      <c:pt idx="6">
                        <c:v>33.943661971830984</c:v>
                      </c:pt>
                      <c:pt idx="7">
                        <c:v>38.116591928251118</c:v>
                      </c:pt>
                      <c:pt idx="8">
                        <c:v>40</c:v>
                      </c:pt>
                      <c:pt idx="9">
                        <c:v>28.329809725158562</c:v>
                      </c:pt>
                      <c:pt idx="10">
                        <c:v>33.397683397683394</c:v>
                      </c:pt>
                      <c:pt idx="11">
                        <c:v>10.179640718562874</c:v>
                      </c:pt>
                      <c:pt idx="12">
                        <c:v>28.952380952380953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D-823F-4B00-B731-16EFE8A97F27}"/>
                  </c:ext>
                </c:extLst>
              </c15:ser>
            </c15:filteredLineSeries>
            <c15:filteredLineSeries>
              <c15:ser>
                <c:idx val="14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GRAFY'!$F$196</c15:sqref>
                        </c15:formulaRef>
                      </c:ext>
                    </c:extLst>
                    <c:strCache>
                      <c:ptCount val="1"/>
                      <c:pt idx="0">
                        <c:v>SOU OSTATNÍ</c:v>
                      </c:pt>
                    </c:strCache>
                  </c:strRef>
                </c:tx>
                <c:spPr>
                  <a:ln w="28575" cap="rnd">
                    <a:solidFill>
                      <a:schemeClr val="accent3">
                        <a:lumMod val="80000"/>
                        <a:lumOff val="2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>
                        <a:lumMod val="80000"/>
                        <a:lumOff val="20000"/>
                      </a:schemeClr>
                    </a:solidFill>
                    <a:ln w="9525">
                      <a:solidFill>
                        <a:schemeClr val="accent3">
                          <a:lumMod val="80000"/>
                          <a:lumOff val="2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GRAFY'!$AY$196:$BK$196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58.711566617862374</c:v>
                      </c:pt>
                      <c:pt idx="1">
                        <c:v>71.037181996086105</c:v>
                      </c:pt>
                      <c:pt idx="2">
                        <c:v>67.540983606557376</c:v>
                      </c:pt>
                      <c:pt idx="3">
                        <c:v>72.477064220183479</c:v>
                      </c:pt>
                      <c:pt idx="4">
                        <c:v>66.494845360824741</c:v>
                      </c:pt>
                      <c:pt idx="5">
                        <c:v>66.438356164383563</c:v>
                      </c:pt>
                      <c:pt idx="6">
                        <c:v>59.027777777777779</c:v>
                      </c:pt>
                      <c:pt idx="7">
                        <c:v>55.147058823529413</c:v>
                      </c:pt>
                      <c:pt idx="8">
                        <c:v>72.033898305084747</c:v>
                      </c:pt>
                      <c:pt idx="9">
                        <c:v>42.028985507246375</c:v>
                      </c:pt>
                      <c:pt idx="10">
                        <c:v>56.666666666666664</c:v>
                      </c:pt>
                      <c:pt idx="11">
                        <c:v>21.686746987951807</c:v>
                      </c:pt>
                      <c:pt idx="12">
                        <c:v>53.703703703703709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E-823F-4B00-B731-16EFE8A97F27}"/>
                  </c:ext>
                </c:extLst>
              </c15:ser>
            </c15:filteredLineSeries>
            <c15:filteredLineSeries>
              <c15:ser>
                <c:idx val="15"/>
                <c:order val="1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GRAFY'!$F$197</c15:sqref>
                        </c15:formulaRef>
                      </c:ext>
                    </c:extLst>
                    <c:strCache>
                      <c:ptCount val="1"/>
                      <c:pt idx="0">
                        <c:v>NÁSTAVBY TECHNICKÉ</c:v>
                      </c:pt>
                    </c:strCache>
                  </c:strRef>
                </c:tx>
                <c:spPr>
                  <a:ln w="28575" cap="rnd">
                    <a:solidFill>
                      <a:schemeClr val="accent4">
                        <a:lumMod val="80000"/>
                        <a:lumOff val="2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4">
                        <a:lumMod val="80000"/>
                        <a:lumOff val="20000"/>
                      </a:schemeClr>
                    </a:solidFill>
                    <a:ln w="9525">
                      <a:solidFill>
                        <a:schemeClr val="accent4">
                          <a:lumMod val="80000"/>
                          <a:lumOff val="2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GRAFY'!$AY$197:$BK$197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38.373205741626791</c:v>
                      </c:pt>
                      <c:pt idx="1">
                        <c:v>38.84297520661157</c:v>
                      </c:pt>
                      <c:pt idx="2">
                        <c:v>52.425373134328353</c:v>
                      </c:pt>
                      <c:pt idx="3">
                        <c:v>49.134199134199136</c:v>
                      </c:pt>
                      <c:pt idx="4">
                        <c:v>51.094890510948908</c:v>
                      </c:pt>
                      <c:pt idx="5">
                        <c:v>57.657657657657658</c:v>
                      </c:pt>
                      <c:pt idx="6">
                        <c:v>48.63636363636364</c:v>
                      </c:pt>
                      <c:pt idx="7">
                        <c:v>47.899159663865547</c:v>
                      </c:pt>
                      <c:pt idx="8">
                        <c:v>56.906077348066297</c:v>
                      </c:pt>
                      <c:pt idx="9">
                        <c:v>39.622641509433961</c:v>
                      </c:pt>
                      <c:pt idx="10">
                        <c:v>46.268656716417908</c:v>
                      </c:pt>
                      <c:pt idx="11">
                        <c:v>24.836601307189543</c:v>
                      </c:pt>
                      <c:pt idx="12">
                        <c:v>38.961038961038966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F-823F-4B00-B731-16EFE8A97F27}"/>
                  </c:ext>
                </c:extLst>
              </c15:ser>
            </c15:filteredLineSeries>
            <c15:filteredLineSeries>
              <c15:ser>
                <c:idx val="16"/>
                <c:order val="1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GRAFY'!$F$198</c15:sqref>
                        </c15:formulaRef>
                      </c:ext>
                    </c:extLst>
                    <c:strCache>
                      <c:ptCount val="1"/>
                      <c:pt idx="0">
                        <c:v>NÁSTAVBY OSTATNÍ</c:v>
                      </c:pt>
                    </c:strCache>
                  </c:strRef>
                </c:tx>
                <c:spPr>
                  <a:ln w="28575" cap="rnd">
                    <a:solidFill>
                      <a:schemeClr val="accent5">
                        <a:lumMod val="80000"/>
                        <a:lumOff val="2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>
                        <a:lumMod val="80000"/>
                        <a:lumOff val="20000"/>
                      </a:schemeClr>
                    </a:solidFill>
                    <a:ln w="9525">
                      <a:solidFill>
                        <a:schemeClr val="accent5">
                          <a:lumMod val="80000"/>
                          <a:lumOff val="2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GRAFY'!$AY$170:$BK$170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GRAFY'!$AY$198:$BK$198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47.517504774029277</c:v>
                      </c:pt>
                      <c:pt idx="1">
                        <c:v>57.115104419621176</c:v>
                      </c:pt>
                      <c:pt idx="2">
                        <c:v>62.765957446808507</c:v>
                      </c:pt>
                      <c:pt idx="3">
                        <c:v>64.211520302171863</c:v>
                      </c:pt>
                      <c:pt idx="4">
                        <c:v>60.047562425683708</c:v>
                      </c:pt>
                      <c:pt idx="5">
                        <c:v>60.738714090287282</c:v>
                      </c:pt>
                      <c:pt idx="6">
                        <c:v>49.854227405247812</c:v>
                      </c:pt>
                      <c:pt idx="7">
                        <c:v>57.712305025996535</c:v>
                      </c:pt>
                      <c:pt idx="8">
                        <c:v>49.696969696969695</c:v>
                      </c:pt>
                      <c:pt idx="9">
                        <c:v>49.768518518518519</c:v>
                      </c:pt>
                      <c:pt idx="10">
                        <c:v>47.649572649572647</c:v>
                      </c:pt>
                      <c:pt idx="11">
                        <c:v>29.521829521829524</c:v>
                      </c:pt>
                      <c:pt idx="12">
                        <c:v>49.877750611246945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10-823F-4B00-B731-16EFE8A97F27}"/>
                  </c:ext>
                </c:extLst>
              </c15:ser>
            </c15:filteredLineSeries>
          </c:ext>
        </c:extLst>
      </c:lineChart>
      <c:catAx>
        <c:axId val="1951121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51119616"/>
        <c:crosses val="autoZero"/>
        <c:auto val="1"/>
        <c:lblAlgn val="ctr"/>
        <c:lblOffset val="100"/>
        <c:noMultiLvlLbl val="0"/>
      </c:catAx>
      <c:valAx>
        <c:axId val="1951119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51121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5100154650902528"/>
          <c:y val="0.14668131882085172"/>
          <c:w val="0.79612792457383497"/>
          <c:h val="7.2843292267477627E-2"/>
        </c:manualLayout>
      </c:layout>
      <c:overlay val="0"/>
      <c:spPr>
        <a:solidFill>
          <a:schemeClr val="bg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cs-CZ"/>
    </a:p>
  </c:txPr>
  <c:externalData r:id="rId4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cs-CZ" sz="1100" b="1" i="0" u="none" strike="noStrike" baseline="0">
                <a:effectLst/>
              </a:rPr>
              <a:t>MATEMATIKA </a:t>
            </a:r>
            <a:r>
              <a:rPr lang="cs-CZ" sz="1100" b="1"/>
              <a:t>- </a:t>
            </a:r>
            <a:r>
              <a:rPr lang="cs-CZ" sz="1100" b="1" u="sng"/>
              <a:t>PODÍL VOLBY PŘEDMĚTU</a:t>
            </a:r>
            <a:r>
              <a:rPr lang="cs-CZ" sz="1100" b="1" u="none"/>
              <a:t> </a:t>
            </a:r>
            <a:r>
              <a:rPr lang="cs-CZ" sz="1100" b="1"/>
              <a:t>(%)</a:t>
            </a:r>
          </a:p>
          <a:p>
            <a:pPr>
              <a:defRPr sz="1100" b="1"/>
            </a:pPr>
            <a:r>
              <a:rPr lang="cs-CZ" sz="1100" b="1"/>
              <a:t>(JARNÍ ZO, PRVOMATURANTI)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8.6089415525399809E-2"/>
          <c:y val="0.15723116406733609"/>
          <c:w val="0.88313856133192414"/>
          <c:h val="0.6677515948864261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'DT - GRAFY'!$F$182</c:f>
              <c:strCache>
                <c:ptCount val="1"/>
                <c:pt idx="0">
                  <c:v>CELKEM</c:v>
                </c:pt>
              </c:strCache>
            </c:strRef>
          </c:tx>
          <c:spPr>
            <a:solidFill>
              <a:schemeClr val="bg1">
                <a:lumMod val="75000"/>
                <a:alpha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'DT - GRAFY'!$CO$170:$DA$170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'DT - GRAFY'!$CO$182:$DA$182</c:f>
              <c:numCache>
                <c:formatCode>0.0</c:formatCode>
                <c:ptCount val="13"/>
                <c:pt idx="0">
                  <c:v>39.063015882051573</c:v>
                </c:pt>
                <c:pt idx="1">
                  <c:v>35.935070991812623</c:v>
                </c:pt>
                <c:pt idx="2">
                  <c:v>29.55404067862769</c:v>
                </c:pt>
                <c:pt idx="3">
                  <c:v>27.204679741258637</c:v>
                </c:pt>
                <c:pt idx="4">
                  <c:v>25.835464113694478</c:v>
                </c:pt>
                <c:pt idx="5">
                  <c:v>23.482246842058114</c:v>
                </c:pt>
                <c:pt idx="6">
                  <c:v>21.379218708477278</c:v>
                </c:pt>
                <c:pt idx="7">
                  <c:v>19.873896222793181</c:v>
                </c:pt>
                <c:pt idx="8">
                  <c:v>18.864961231535457</c:v>
                </c:pt>
                <c:pt idx="9">
                  <c:v>17.042146472975492</c:v>
                </c:pt>
                <c:pt idx="10">
                  <c:v>17.780516497675201</c:v>
                </c:pt>
                <c:pt idx="11">
                  <c:v>18.210204623970235</c:v>
                </c:pt>
                <c:pt idx="12">
                  <c:v>19.08767831403151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BF-49E8-92B7-0205E44331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1951121696"/>
        <c:axId val="1951119616"/>
      </c:barChart>
      <c:lineChart>
        <c:grouping val="standard"/>
        <c:varyColors val="0"/>
        <c:ser>
          <c:idx val="6"/>
          <c:order val="6"/>
          <c:tx>
            <c:strRef>
              <c:f>'DT - GRAFY'!$F$194</c:f>
              <c:strCache>
                <c:ptCount val="1"/>
                <c:pt idx="0">
                  <c:v>SOŠ ZDRAVOTNICKÉ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'DT - GRAFY'!$CO$170:$DA$170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  <c:extLst xmlns:c15="http://schemas.microsoft.com/office/drawing/2012/chart"/>
            </c:numRef>
          </c:cat>
          <c:val>
            <c:numRef>
              <c:f>'DT - GRAFY'!$CO$194:$DA$194</c:f>
              <c:numCache>
                <c:formatCode>0.0</c:formatCode>
                <c:ptCount val="13"/>
                <c:pt idx="0">
                  <c:v>20.126227208976157</c:v>
                </c:pt>
                <c:pt idx="1">
                  <c:v>19.682034976152625</c:v>
                </c:pt>
                <c:pt idx="2">
                  <c:v>11.902231668437832</c:v>
                </c:pt>
                <c:pt idx="3">
                  <c:v>10.136380390711389</c:v>
                </c:pt>
                <c:pt idx="4">
                  <c:v>9.5327807083647329</c:v>
                </c:pt>
                <c:pt idx="5">
                  <c:v>8.4291187739463602</c:v>
                </c:pt>
                <c:pt idx="6">
                  <c:v>5.8823529411764701</c:v>
                </c:pt>
                <c:pt idx="7">
                  <c:v>6.0319767441860472</c:v>
                </c:pt>
                <c:pt idx="8">
                  <c:v>3.149370125974805</c:v>
                </c:pt>
                <c:pt idx="9">
                  <c:v>2.6484527460273211</c:v>
                </c:pt>
                <c:pt idx="10">
                  <c:v>2.4964539007092199</c:v>
                </c:pt>
                <c:pt idx="11">
                  <c:v>3.2141005702436498</c:v>
                </c:pt>
                <c:pt idx="12">
                  <c:v>3.8648517258142925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1-95BF-49E8-92B7-0205E44331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51121696"/>
        <c:axId val="1951119616"/>
        <c:extLst>
          <c:ext xmlns:c15="http://schemas.microsoft.com/office/drawing/2012/chart" uri="{02D57815-91ED-43cb-92C2-25804820EDAC}">
            <c15:filteredLineSeries>
              <c15:ser>
                <c:idx val="2"/>
                <c:order val="1"/>
                <c:tx>
                  <c:strRef>
                    <c:extLst>
                      <c:ext uri="{02D57815-91ED-43cb-92C2-25804820EDAC}">
                        <c15:formulaRef>
                          <c15:sqref>'DT - GRAFY'!$F$183</c15:sqref>
                        </c15:formulaRef>
                      </c:ext>
                    </c:extLst>
                    <c:strCache>
                      <c:ptCount val="1"/>
                      <c:pt idx="0">
                        <c:v>GYMNÁZIUM 6LETÉ</c:v>
                      </c:pt>
                    </c:strCache>
                  </c:strRef>
                </c:tx>
                <c:spPr>
                  <a:ln w="19050" cap="rnd">
                    <a:solidFill>
                      <a:schemeClr val="tx2">
                        <a:lumMod val="60000"/>
                        <a:lumOff val="4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tx2">
                        <a:lumMod val="60000"/>
                        <a:lumOff val="40000"/>
                      </a:schemeClr>
                    </a:solidFill>
                    <a:ln w="9525">
                      <a:noFill/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anchor="ctr" anchorCtr="1"/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'DT - GRAFY'!$CO$170:$DA$170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'DT - GRAFY'!$CO$183:$DA$183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39.248554913294797</c:v>
                      </c:pt>
                      <c:pt idx="1">
                        <c:v>39.370078740157481</c:v>
                      </c:pt>
                      <c:pt idx="2">
                        <c:v>35.314483554529716</c:v>
                      </c:pt>
                      <c:pt idx="3">
                        <c:v>34.45945945945946</c:v>
                      </c:pt>
                      <c:pt idx="4">
                        <c:v>32.844036697247709</c:v>
                      </c:pt>
                      <c:pt idx="5">
                        <c:v>31.520395550061803</c:v>
                      </c:pt>
                      <c:pt idx="6">
                        <c:v>28.625235404896422</c:v>
                      </c:pt>
                      <c:pt idx="7">
                        <c:v>29.140219272937102</c:v>
                      </c:pt>
                      <c:pt idx="8">
                        <c:v>34.876033057851238</c:v>
                      </c:pt>
                      <c:pt idx="9">
                        <c:v>32.019704433497537</c:v>
                      </c:pt>
                      <c:pt idx="10">
                        <c:v>32.046332046332047</c:v>
                      </c:pt>
                      <c:pt idx="11">
                        <c:v>33.690987124463518</c:v>
                      </c:pt>
                      <c:pt idx="12">
                        <c:v>34.424552429667521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2-95BF-49E8-92B7-0205E443317A}"/>
                  </c:ext>
                </c:extLst>
              </c15:ser>
            </c15:filteredLineSeries>
            <c15:filteredLineSeries>
              <c15:ser>
                <c:idx val="3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GRAFY'!$F$184</c15:sqref>
                        </c15:formulaRef>
                      </c:ext>
                    </c:extLst>
                    <c:strCache>
                      <c:ptCount val="1"/>
                      <c:pt idx="0">
                        <c:v>GYMNÁZIUM 8LETÉ</c:v>
                      </c:pt>
                    </c:strCache>
                  </c:strRef>
                </c:tx>
                <c:spPr>
                  <a:ln w="19050" cap="rnd">
                    <a:solidFill>
                      <a:schemeClr val="accent2">
                        <a:lumMod val="60000"/>
                        <a:lumOff val="4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>
                        <a:lumMod val="60000"/>
                        <a:lumOff val="40000"/>
                      </a:schemeClr>
                    </a:solidFill>
                    <a:ln w="9525">
                      <a:noFill/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anchor="ctr" anchorCtr="1"/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dLblPos val="b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GRAFY'!$CO$170:$DA$170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GRAFY'!$CO$184:$DA$184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39.84890274613263</c:v>
                      </c:pt>
                      <c:pt idx="1">
                        <c:v>41.419205553413036</c:v>
                      </c:pt>
                      <c:pt idx="2">
                        <c:v>37.344187229712539</c:v>
                      </c:pt>
                      <c:pt idx="3">
                        <c:v>37.098220002561149</c:v>
                      </c:pt>
                      <c:pt idx="4">
                        <c:v>37.1424873819076</c:v>
                      </c:pt>
                      <c:pt idx="5">
                        <c:v>36.254136333553937</c:v>
                      </c:pt>
                      <c:pt idx="6">
                        <c:v>35.759048471671569</c:v>
                      </c:pt>
                      <c:pt idx="7">
                        <c:v>35.432147047321081</c:v>
                      </c:pt>
                      <c:pt idx="8">
                        <c:v>37.950787657857049</c:v>
                      </c:pt>
                      <c:pt idx="9">
                        <c:v>37.187174139728882</c:v>
                      </c:pt>
                      <c:pt idx="10">
                        <c:v>37.408407250289237</c:v>
                      </c:pt>
                      <c:pt idx="11">
                        <c:v>35.977653631284916</c:v>
                      </c:pt>
                      <c:pt idx="12">
                        <c:v>38.764945149759647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95BF-49E8-92B7-0205E443317A}"/>
                  </c:ext>
                </c:extLst>
              </c15:ser>
            </c15:filteredLineSeries>
            <c15:filteredLineSeries>
              <c15:ser>
                <c:idx val="0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GRAFY'!$F$185</c15:sqref>
                        </c15:formulaRef>
                      </c:ext>
                    </c:extLst>
                    <c:strCache>
                      <c:ptCount val="1"/>
                      <c:pt idx="0">
                        <c:v>GYMNÁZIUM 4LETÉ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GRAFY'!$CO$170:$DA$170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GRAFY'!$CO$185:$DA$185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35.366225064717526</c:v>
                      </c:pt>
                      <c:pt idx="1">
                        <c:v>36.167744074258245</c:v>
                      </c:pt>
                      <c:pt idx="2">
                        <c:v>32.221054475389735</c:v>
                      </c:pt>
                      <c:pt idx="3">
                        <c:v>31.337219572513693</c:v>
                      </c:pt>
                      <c:pt idx="4">
                        <c:v>31.396861180958986</c:v>
                      </c:pt>
                      <c:pt idx="5">
                        <c:v>29.934550465036168</c:v>
                      </c:pt>
                      <c:pt idx="6">
                        <c:v>27.632574165896294</c:v>
                      </c:pt>
                      <c:pt idx="7">
                        <c:v>26.782739086971009</c:v>
                      </c:pt>
                      <c:pt idx="8">
                        <c:v>30.373714572360171</c:v>
                      </c:pt>
                      <c:pt idx="9">
                        <c:v>26.847725552846214</c:v>
                      </c:pt>
                      <c:pt idx="10">
                        <c:v>27.848927318704625</c:v>
                      </c:pt>
                      <c:pt idx="11">
                        <c:v>32.080120817105154</c:v>
                      </c:pt>
                      <c:pt idx="12">
                        <c:v>35.098474978925587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95BF-49E8-92B7-0205E443317A}"/>
                  </c:ext>
                </c:extLst>
              </c15:ser>
            </c15:filteredLineSeries>
            <c15:filteredLine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GRAFY'!$F$186</c15:sqref>
                        </c15:formulaRef>
                      </c:ext>
                    </c:extLst>
                    <c:strCache>
                      <c:ptCount val="1"/>
                      <c:pt idx="0">
                        <c:v>LYCEUM</c:v>
                      </c:pt>
                    </c:strCache>
                  </c:strRef>
                </c:tx>
                <c:spPr>
                  <a:ln w="28575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/>
                    </a:solidFill>
                    <a:ln w="9525">
                      <a:solidFill>
                        <a:schemeClr val="accent5"/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GRAFY'!$CO$170:$DA$170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GRAFY'!$CO$186:$DA$186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40.659543109801035</c:v>
                      </c:pt>
                      <c:pt idx="1">
                        <c:v>36.676093104198394</c:v>
                      </c:pt>
                      <c:pt idx="2">
                        <c:v>28.688921141751329</c:v>
                      </c:pt>
                      <c:pt idx="3">
                        <c:v>24.640043466449335</c:v>
                      </c:pt>
                      <c:pt idx="4">
                        <c:v>23.395149786019971</c:v>
                      </c:pt>
                      <c:pt idx="5">
                        <c:v>22.499291584018135</c:v>
                      </c:pt>
                      <c:pt idx="6">
                        <c:v>19.927435110242815</c:v>
                      </c:pt>
                      <c:pt idx="7">
                        <c:v>17.594834543987087</c:v>
                      </c:pt>
                      <c:pt idx="8">
                        <c:v>20.466030320044919</c:v>
                      </c:pt>
                      <c:pt idx="9">
                        <c:v>15.336759534757913</c:v>
                      </c:pt>
                      <c:pt idx="10">
                        <c:v>16.011761561079926</c:v>
                      </c:pt>
                      <c:pt idx="11">
                        <c:v>15.458473355736919</c:v>
                      </c:pt>
                      <c:pt idx="12">
                        <c:v>15.609220636663007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95BF-49E8-92B7-0205E443317A}"/>
                  </c:ext>
                </c:extLst>
              </c15:ser>
            </c15:filteredLineSeries>
            <c15:filteredLine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GRAFY'!$F$187</c15:sqref>
                        </c15:formulaRef>
                      </c:ext>
                    </c:extLst>
                    <c:strCache>
                      <c:ptCount val="1"/>
                      <c:pt idx="0">
                        <c:v>SOŠ TECHNICKÉ</c:v>
                      </c:pt>
                    </c:strCache>
                  </c:strRef>
                </c:tx>
                <c:spPr>
                  <a:ln w="28575" cap="rnd">
                    <a:solidFill>
                      <a:schemeClr val="tx2">
                        <a:lumMod val="60000"/>
                        <a:lumOff val="4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tx2">
                        <a:lumMod val="60000"/>
                        <a:lumOff val="40000"/>
                      </a:schemeClr>
                    </a:solidFill>
                    <a:ln w="9525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GRAFY'!$CO$170:$DA$170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GRAFY'!$CO$187:$DA$187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65.968823636034074</c:v>
                      </c:pt>
                      <c:pt idx="1">
                        <c:v>59.883539565353018</c:v>
                      </c:pt>
                      <c:pt idx="2">
                        <c:v>50.233517975453459</c:v>
                      </c:pt>
                      <c:pt idx="3">
                        <c:v>45.600366636113662</c:v>
                      </c:pt>
                      <c:pt idx="4">
                        <c:v>42.027071640805545</c:v>
                      </c:pt>
                      <c:pt idx="5">
                        <c:v>35.646958011996574</c:v>
                      </c:pt>
                      <c:pt idx="6">
                        <c:v>33.386872256130204</c:v>
                      </c:pt>
                      <c:pt idx="7">
                        <c:v>29.707112970711297</c:v>
                      </c:pt>
                      <c:pt idx="8">
                        <c:v>24.008680213059776</c:v>
                      </c:pt>
                      <c:pt idx="9">
                        <c:v>21.198948645369995</c:v>
                      </c:pt>
                      <c:pt idx="10">
                        <c:v>23.435326842837274</c:v>
                      </c:pt>
                      <c:pt idx="11">
                        <c:v>24.875941922440727</c:v>
                      </c:pt>
                      <c:pt idx="12">
                        <c:v>25.989468320027175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95BF-49E8-92B7-0205E443317A}"/>
                  </c:ext>
                </c:extLst>
              </c15:ser>
            </c15:filteredLineSeries>
            <c15:filteredLine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GRAFY'!$F$189</c15:sqref>
                        </c15:formulaRef>
                      </c:ext>
                    </c:extLst>
                    <c:strCache>
                      <c:ptCount val="1"/>
                      <c:pt idx="0">
                        <c:v>SOŠ UMĚLECKÉ</c:v>
                      </c:pt>
                    </c:strCache>
                  </c:strRef>
                </c:tx>
                <c:spPr>
                  <a:ln w="28575" cap="rnd">
                    <a:solidFill>
                      <a:schemeClr val="accent2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>
                        <a:lumMod val="60000"/>
                      </a:schemeClr>
                    </a:solidFill>
                    <a:ln w="9525">
                      <a:solidFill>
                        <a:schemeClr val="accent2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GRAFY'!$CO$170:$DA$170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GRAFY'!$CO$189:$DA$189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6.6478076379066486</c:v>
                      </c:pt>
                      <c:pt idx="1">
                        <c:v>6.8770607630711256</c:v>
                      </c:pt>
                      <c:pt idx="2">
                        <c:v>4.8791405550581919</c:v>
                      </c:pt>
                      <c:pt idx="3">
                        <c:v>3.6419482229047824</c:v>
                      </c:pt>
                      <c:pt idx="4">
                        <c:v>3.8800705467372132</c:v>
                      </c:pt>
                      <c:pt idx="5">
                        <c:v>2.9473684210526314</c:v>
                      </c:pt>
                      <c:pt idx="6">
                        <c:v>2.1912350597609564</c:v>
                      </c:pt>
                      <c:pt idx="7">
                        <c:v>1.6753091344236137</c:v>
                      </c:pt>
                      <c:pt idx="8">
                        <c:v>1.129737609329446</c:v>
                      </c:pt>
                      <c:pt idx="9">
                        <c:v>0.66688896298766254</c:v>
                      </c:pt>
                      <c:pt idx="10">
                        <c:v>1.0010010010010011</c:v>
                      </c:pt>
                      <c:pt idx="11">
                        <c:v>1.0369410239792611</c:v>
                      </c:pt>
                      <c:pt idx="12">
                        <c:v>0.89086859688195985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95BF-49E8-92B7-0205E443317A}"/>
                  </c:ext>
                </c:extLst>
              </c15:ser>
            </c15:filteredLineSeries>
            <c15:filteredLine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GRAFY'!$F$190</c15:sqref>
                        </c15:formulaRef>
                      </c:ext>
                    </c:extLst>
                    <c:strCache>
                      <c:ptCount val="1"/>
                      <c:pt idx="0">
                        <c:v>SOŠ HOTELOVÉ A PODNIKAT.</c:v>
                      </c:pt>
                    </c:strCache>
                  </c:strRef>
                </c:tx>
                <c:spPr>
                  <a:ln w="28575" cap="rnd">
                    <a:solidFill>
                      <a:schemeClr val="accent3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>
                        <a:lumMod val="60000"/>
                      </a:schemeClr>
                    </a:solidFill>
                    <a:ln w="9525">
                      <a:solidFill>
                        <a:schemeClr val="accent3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GRAFY'!$CO$170:$DA$170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GRAFY'!$CO$190:$DA$190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21.041692138403228</c:v>
                      </c:pt>
                      <c:pt idx="1">
                        <c:v>17.529820323116414</c:v>
                      </c:pt>
                      <c:pt idx="2">
                        <c:v>12.592842673869006</c:v>
                      </c:pt>
                      <c:pt idx="3">
                        <c:v>9.9830156633327043</c:v>
                      </c:pt>
                      <c:pt idx="4">
                        <c:v>8.3149669404928872</c:v>
                      </c:pt>
                      <c:pt idx="5">
                        <c:v>6.7980691874497179</c:v>
                      </c:pt>
                      <c:pt idx="6">
                        <c:v>5.6038047973531846</c:v>
                      </c:pt>
                      <c:pt idx="7">
                        <c:v>4.9540133779264215</c:v>
                      </c:pt>
                      <c:pt idx="8">
                        <c:v>4.3399273314493332</c:v>
                      </c:pt>
                      <c:pt idx="9">
                        <c:v>3.650896521926982</c:v>
                      </c:pt>
                      <c:pt idx="10">
                        <c:v>4.3765483071841453</c:v>
                      </c:pt>
                      <c:pt idx="11">
                        <c:v>3.5431512272367378</c:v>
                      </c:pt>
                      <c:pt idx="12">
                        <c:v>4.5107440951873556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95BF-49E8-92B7-0205E443317A}"/>
                  </c:ext>
                </c:extLst>
              </c15:ser>
            </c15:filteredLineSeries>
            <c15:filteredLineSeries>
              <c15:ser>
                <c:idx val="9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GRAFY'!$F$191</c15:sqref>
                        </c15:formulaRef>
                      </c:ext>
                    </c:extLst>
                    <c:strCache>
                      <c:ptCount val="1"/>
                      <c:pt idx="0">
                        <c:v>SOŠ TECHNOLOGICKÉ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>
                        <a:lumMod val="75000"/>
                      </a:schemeClr>
                    </a:solidFill>
                    <a:ln w="9525">
                      <a:solidFill>
                        <a:schemeClr val="accent3"/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cs-CZ"/>
                    </a:p>
                  </c:tx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GRAFY'!$CO$170:$DA$170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>
                        <c:v>2022</c:v>
                      </c:pt>
                      <c:pt idx="10">
                        <c:v>2023</c:v>
                      </c:pt>
                      <c:pt idx="11">
                        <c:v>2024</c:v>
                      </c:pt>
                      <c:pt idx="12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'DT - GRAFY'!$CO$191:$DA$191</c15:sqref>
                        </c15:formulaRef>
                      </c:ext>
                    </c:extLst>
                    <c:numCache>
                      <c:formatCode>0.0</c:formatCode>
                      <c:ptCount val="13"/>
                      <c:pt idx="0">
                        <c:v>43.9565860878145</c:v>
                      </c:pt>
                      <c:pt idx="1">
                        <c:v>39.989321943406296</c:v>
                      </c:pt>
                      <c:pt idx="2">
                        <c:v>29.74018794914317</c:v>
                      </c:pt>
                      <c:pt idx="3">
                        <c:v>25.780771586037964</c:v>
                      </c:pt>
                      <c:pt idx="4">
                        <c:v>24.194528875379937</c:v>
                      </c:pt>
                      <c:pt idx="5">
                        <c:v>23.421828908554573</c:v>
                      </c:pt>
                      <c:pt idx="6">
                        <c:v>20.403022670025191</c:v>
                      </c:pt>
                      <c:pt idx="7">
                        <c:v>16.676384839650147</c:v>
                      </c:pt>
                      <c:pt idx="8">
                        <c:v>13.043478260869565</c:v>
                      </c:pt>
                      <c:pt idx="9">
                        <c:v>13.163972286374134</c:v>
                      </c:pt>
                      <c:pt idx="10">
                        <c:v>12.975391498881431</c:v>
                      </c:pt>
                      <c:pt idx="11">
                        <c:v>13.066111400312339</c:v>
                      </c:pt>
                      <c:pt idx="12">
                        <c:v>13.174748398902103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95BF-49E8-92B7-0205E443317A}"/>
                  </c:ext>
                </c:extLst>
              </c15:ser>
            </c15:filteredLineSeries>
          </c:ext>
        </c:extLst>
      </c:lineChart>
      <c:catAx>
        <c:axId val="1951121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51119616"/>
        <c:crosses val="autoZero"/>
        <c:auto val="1"/>
        <c:lblAlgn val="ctr"/>
        <c:lblOffset val="100"/>
        <c:noMultiLvlLbl val="0"/>
      </c:catAx>
      <c:valAx>
        <c:axId val="1951119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51121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6762012354597724"/>
          <c:y val="0.18326228399643832"/>
          <c:w val="0.38402001757606663"/>
          <c:h val="0.15999431453388577"/>
        </c:manualLayout>
      </c:layout>
      <c:overlay val="0"/>
      <c:spPr>
        <a:solidFill>
          <a:schemeClr val="bg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cs-CZ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14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Přijímací zkouška 2017-2025 - počet přihlášených uchazečů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5.7175571559351324E-2"/>
          <c:y val="0.18040236750116412"/>
          <c:w val="0.92471743959660169"/>
          <c:h val="0.691437075899033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PZ!$D$4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4">
                <a:tint val="44000"/>
              </a:schemeClr>
            </a:solidFill>
            <a:ln>
              <a:noFill/>
            </a:ln>
            <a:effectLst/>
          </c:spPr>
          <c:invertIfNegative val="0"/>
          <c:cat>
            <c:strRef>
              <c:f>PZ!$C$37:$C$43</c:f>
              <c:strCache>
                <c:ptCount val="7"/>
                <c:pt idx="0">
                  <c:v>Zdravotnické lyceum</c:v>
                </c:pt>
                <c:pt idx="1">
                  <c:v>Laboratorní asistent</c:v>
                </c:pt>
                <c:pt idx="2">
                  <c:v>Asistent zubního technika</c:v>
                </c:pt>
                <c:pt idx="3">
                  <c:v>Nutriční asistent</c:v>
                </c:pt>
                <c:pt idx="4">
                  <c:v>Ortoticko - protetický technik</c:v>
                </c:pt>
                <c:pt idx="5">
                  <c:v>Praktická sestra</c:v>
                </c:pt>
                <c:pt idx="6">
                  <c:v>Masér ve zdravotnictví</c:v>
                </c:pt>
              </c:strCache>
            </c:strRef>
          </c:cat>
          <c:val>
            <c:numRef>
              <c:f>PZ!$D$37:$D$43</c:f>
              <c:numCache>
                <c:formatCode>#,##0</c:formatCode>
                <c:ptCount val="7"/>
                <c:pt idx="0">
                  <c:v>1404</c:v>
                </c:pt>
                <c:pt idx="1">
                  <c:v>561</c:v>
                </c:pt>
                <c:pt idx="2">
                  <c:v>669</c:v>
                </c:pt>
                <c:pt idx="3">
                  <c:v>230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47-4E49-8D21-80B83C4A3AAE}"/>
            </c:ext>
          </c:extLst>
        </c:ser>
        <c:ser>
          <c:idx val="1"/>
          <c:order val="1"/>
          <c:tx>
            <c:strRef>
              <c:f>PZ!$E$4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4">
                <a:tint val="58000"/>
              </a:schemeClr>
            </a:solidFill>
            <a:ln>
              <a:noFill/>
            </a:ln>
            <a:effectLst/>
          </c:spPr>
          <c:invertIfNegative val="0"/>
          <c:cat>
            <c:strRef>
              <c:f>PZ!$C$37:$C$43</c:f>
              <c:strCache>
                <c:ptCount val="7"/>
                <c:pt idx="0">
                  <c:v>Zdravotnické lyceum</c:v>
                </c:pt>
                <c:pt idx="1">
                  <c:v>Laboratorní asistent</c:v>
                </c:pt>
                <c:pt idx="2">
                  <c:v>Asistent zubního technika</c:v>
                </c:pt>
                <c:pt idx="3">
                  <c:v>Nutriční asistent</c:v>
                </c:pt>
                <c:pt idx="4">
                  <c:v>Ortoticko - protetický technik</c:v>
                </c:pt>
                <c:pt idx="5">
                  <c:v>Praktická sestra</c:v>
                </c:pt>
                <c:pt idx="6">
                  <c:v>Masér ve zdravotnictví</c:v>
                </c:pt>
              </c:strCache>
            </c:strRef>
          </c:cat>
          <c:val>
            <c:numRef>
              <c:f>PZ!$E$37:$E$43</c:f>
              <c:numCache>
                <c:formatCode>#,##0</c:formatCode>
                <c:ptCount val="7"/>
                <c:pt idx="0">
                  <c:v>1470</c:v>
                </c:pt>
                <c:pt idx="1">
                  <c:v>574</c:v>
                </c:pt>
                <c:pt idx="2">
                  <c:v>567</c:v>
                </c:pt>
                <c:pt idx="3">
                  <c:v>274</c:v>
                </c:pt>
                <c:pt idx="4">
                  <c:v>33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47-4E49-8D21-80B83C4A3AAE}"/>
            </c:ext>
          </c:extLst>
        </c:ser>
        <c:ser>
          <c:idx val="2"/>
          <c:order val="2"/>
          <c:tx>
            <c:strRef>
              <c:f>PZ!$F$4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4">
                <a:tint val="72000"/>
              </a:schemeClr>
            </a:solidFill>
            <a:ln>
              <a:noFill/>
            </a:ln>
            <a:effectLst/>
          </c:spPr>
          <c:invertIfNegative val="0"/>
          <c:cat>
            <c:strRef>
              <c:f>PZ!$C$37:$C$43</c:f>
              <c:strCache>
                <c:ptCount val="7"/>
                <c:pt idx="0">
                  <c:v>Zdravotnické lyceum</c:v>
                </c:pt>
                <c:pt idx="1">
                  <c:v>Laboratorní asistent</c:v>
                </c:pt>
                <c:pt idx="2">
                  <c:v>Asistent zubního technika</c:v>
                </c:pt>
                <c:pt idx="3">
                  <c:v>Nutriční asistent</c:v>
                </c:pt>
                <c:pt idx="4">
                  <c:v>Ortoticko - protetický technik</c:v>
                </c:pt>
                <c:pt idx="5">
                  <c:v>Praktická sestra</c:v>
                </c:pt>
                <c:pt idx="6">
                  <c:v>Masér ve zdravotnictví</c:v>
                </c:pt>
              </c:strCache>
            </c:strRef>
          </c:cat>
          <c:val>
            <c:numRef>
              <c:f>PZ!$F$37:$F$43</c:f>
              <c:numCache>
                <c:formatCode>#,##0</c:formatCode>
                <c:ptCount val="7"/>
                <c:pt idx="0">
                  <c:v>1546</c:v>
                </c:pt>
                <c:pt idx="1">
                  <c:v>493</c:v>
                </c:pt>
                <c:pt idx="2">
                  <c:v>504</c:v>
                </c:pt>
                <c:pt idx="3">
                  <c:v>219</c:v>
                </c:pt>
                <c:pt idx="4">
                  <c:v>19</c:v>
                </c:pt>
                <c:pt idx="5">
                  <c:v>4455</c:v>
                </c:pt>
                <c:pt idx="6">
                  <c:v>227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A47-4E49-8D21-80B83C4A3AAE}"/>
            </c:ext>
          </c:extLst>
        </c:ser>
        <c:ser>
          <c:idx val="3"/>
          <c:order val="3"/>
          <c:tx>
            <c:strRef>
              <c:f>PZ!$G$4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4">
                <a:tint val="86000"/>
              </a:schemeClr>
            </a:solidFill>
            <a:ln>
              <a:noFill/>
            </a:ln>
            <a:effectLst/>
          </c:spPr>
          <c:invertIfNegative val="0"/>
          <c:cat>
            <c:strRef>
              <c:f>PZ!$C$37:$C$43</c:f>
              <c:strCache>
                <c:ptCount val="7"/>
                <c:pt idx="0">
                  <c:v>Zdravotnické lyceum</c:v>
                </c:pt>
                <c:pt idx="1">
                  <c:v>Laboratorní asistent</c:v>
                </c:pt>
                <c:pt idx="2">
                  <c:v>Asistent zubního technika</c:v>
                </c:pt>
                <c:pt idx="3">
                  <c:v>Nutriční asistent</c:v>
                </c:pt>
                <c:pt idx="4">
                  <c:v>Ortoticko - protetický technik</c:v>
                </c:pt>
                <c:pt idx="5">
                  <c:v>Praktická sestra</c:v>
                </c:pt>
                <c:pt idx="6">
                  <c:v>Masér ve zdravotnictví</c:v>
                </c:pt>
              </c:strCache>
            </c:strRef>
          </c:cat>
          <c:val>
            <c:numRef>
              <c:f>PZ!$G$37:$G$43</c:f>
              <c:numCache>
                <c:formatCode>#,##0</c:formatCode>
                <c:ptCount val="7"/>
                <c:pt idx="0">
                  <c:v>1641</c:v>
                </c:pt>
                <c:pt idx="1">
                  <c:v>592</c:v>
                </c:pt>
                <c:pt idx="2">
                  <c:v>712</c:v>
                </c:pt>
                <c:pt idx="3">
                  <c:v>293</c:v>
                </c:pt>
                <c:pt idx="4">
                  <c:v>48</c:v>
                </c:pt>
                <c:pt idx="5">
                  <c:v>4668</c:v>
                </c:pt>
                <c:pt idx="6">
                  <c:v>315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A47-4E49-8D21-80B83C4A3AAE}"/>
            </c:ext>
          </c:extLst>
        </c:ser>
        <c:ser>
          <c:idx val="4"/>
          <c:order val="4"/>
          <c:tx>
            <c:strRef>
              <c:f>PZ!$H$4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PZ!$C$37:$C$43</c:f>
              <c:strCache>
                <c:ptCount val="7"/>
                <c:pt idx="0">
                  <c:v>Zdravotnické lyceum</c:v>
                </c:pt>
                <c:pt idx="1">
                  <c:v>Laboratorní asistent</c:v>
                </c:pt>
                <c:pt idx="2">
                  <c:v>Asistent zubního technika</c:v>
                </c:pt>
                <c:pt idx="3">
                  <c:v>Nutriční asistent</c:v>
                </c:pt>
                <c:pt idx="4">
                  <c:v>Ortoticko - protetický technik</c:v>
                </c:pt>
                <c:pt idx="5">
                  <c:v>Praktická sestra</c:v>
                </c:pt>
                <c:pt idx="6">
                  <c:v>Masér ve zdravotnictví</c:v>
                </c:pt>
              </c:strCache>
            </c:strRef>
          </c:cat>
          <c:val>
            <c:numRef>
              <c:f>PZ!$H$37:$H$43</c:f>
              <c:numCache>
                <c:formatCode>#,##0</c:formatCode>
                <c:ptCount val="7"/>
                <c:pt idx="0">
                  <c:v>1909</c:v>
                </c:pt>
                <c:pt idx="1">
                  <c:v>637</c:v>
                </c:pt>
                <c:pt idx="2">
                  <c:v>746</c:v>
                </c:pt>
                <c:pt idx="3">
                  <c:v>281</c:v>
                </c:pt>
                <c:pt idx="4">
                  <c:v>11</c:v>
                </c:pt>
                <c:pt idx="5">
                  <c:v>4356</c:v>
                </c:pt>
                <c:pt idx="6">
                  <c:v>192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A47-4E49-8D21-80B83C4A3AAE}"/>
            </c:ext>
          </c:extLst>
        </c:ser>
        <c:ser>
          <c:idx val="5"/>
          <c:order val="5"/>
          <c:tx>
            <c:strRef>
              <c:f>PZ!$I$4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4">
                <a:shade val="86000"/>
              </a:schemeClr>
            </a:solidFill>
            <a:ln>
              <a:noFill/>
            </a:ln>
            <a:effectLst/>
          </c:spPr>
          <c:invertIfNegative val="0"/>
          <c:cat>
            <c:strRef>
              <c:f>PZ!$C$37:$C$43</c:f>
              <c:strCache>
                <c:ptCount val="7"/>
                <c:pt idx="0">
                  <c:v>Zdravotnické lyceum</c:v>
                </c:pt>
                <c:pt idx="1">
                  <c:v>Laboratorní asistent</c:v>
                </c:pt>
                <c:pt idx="2">
                  <c:v>Asistent zubního technika</c:v>
                </c:pt>
                <c:pt idx="3">
                  <c:v>Nutriční asistent</c:v>
                </c:pt>
                <c:pt idx="4">
                  <c:v>Ortoticko - protetický technik</c:v>
                </c:pt>
                <c:pt idx="5">
                  <c:v>Praktická sestra</c:v>
                </c:pt>
                <c:pt idx="6">
                  <c:v>Masér ve zdravotnictví</c:v>
                </c:pt>
              </c:strCache>
            </c:strRef>
          </c:cat>
          <c:val>
            <c:numRef>
              <c:f>PZ!$I$37:$I$43</c:f>
              <c:numCache>
                <c:formatCode>#,##0</c:formatCode>
                <c:ptCount val="7"/>
                <c:pt idx="0">
                  <c:v>2103</c:v>
                </c:pt>
                <c:pt idx="1">
                  <c:v>673</c:v>
                </c:pt>
                <c:pt idx="2">
                  <c:v>858</c:v>
                </c:pt>
                <c:pt idx="3">
                  <c:v>345</c:v>
                </c:pt>
                <c:pt idx="4">
                  <c:v>42</c:v>
                </c:pt>
                <c:pt idx="5">
                  <c:v>5262</c:v>
                </c:pt>
                <c:pt idx="6">
                  <c:v>345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A47-4E49-8D21-80B83C4A3AAE}"/>
            </c:ext>
          </c:extLst>
        </c:ser>
        <c:ser>
          <c:idx val="6"/>
          <c:order val="6"/>
          <c:tx>
            <c:strRef>
              <c:f>PZ!$J$4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>
                <a:shade val="72000"/>
              </a:schemeClr>
            </a:solidFill>
            <a:ln>
              <a:noFill/>
            </a:ln>
            <a:effectLst/>
          </c:spPr>
          <c:invertIfNegative val="0"/>
          <c:cat>
            <c:strRef>
              <c:f>PZ!$C$37:$C$43</c:f>
              <c:strCache>
                <c:ptCount val="7"/>
                <c:pt idx="0">
                  <c:v>Zdravotnické lyceum</c:v>
                </c:pt>
                <c:pt idx="1">
                  <c:v>Laboratorní asistent</c:v>
                </c:pt>
                <c:pt idx="2">
                  <c:v>Asistent zubního technika</c:v>
                </c:pt>
                <c:pt idx="3">
                  <c:v>Nutriční asistent</c:v>
                </c:pt>
                <c:pt idx="4">
                  <c:v>Ortoticko - protetický technik</c:v>
                </c:pt>
                <c:pt idx="5">
                  <c:v>Praktická sestra</c:v>
                </c:pt>
                <c:pt idx="6">
                  <c:v>Masér ve zdravotnictví</c:v>
                </c:pt>
              </c:strCache>
            </c:strRef>
          </c:cat>
          <c:val>
            <c:numRef>
              <c:f>PZ!$J$37:$J$43</c:f>
              <c:numCache>
                <c:formatCode>#,##0</c:formatCode>
                <c:ptCount val="7"/>
                <c:pt idx="0">
                  <c:v>2405</c:v>
                </c:pt>
                <c:pt idx="1">
                  <c:v>692</c:v>
                </c:pt>
                <c:pt idx="2">
                  <c:v>950</c:v>
                </c:pt>
                <c:pt idx="3">
                  <c:v>370</c:v>
                </c:pt>
                <c:pt idx="4">
                  <c:v>34</c:v>
                </c:pt>
                <c:pt idx="5">
                  <c:v>5873</c:v>
                </c:pt>
                <c:pt idx="6">
                  <c:v>338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A47-4E49-8D21-80B83C4A3AAE}"/>
            </c:ext>
          </c:extLst>
        </c:ser>
        <c:ser>
          <c:idx val="7"/>
          <c:order val="7"/>
          <c:tx>
            <c:strRef>
              <c:f>PZ!$K$4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4">
                <a:shade val="58000"/>
              </a:schemeClr>
            </a:solidFill>
            <a:ln>
              <a:noFill/>
            </a:ln>
            <a:effectLst/>
          </c:spPr>
          <c:invertIfNegative val="0"/>
          <c:cat>
            <c:strRef>
              <c:f>PZ!$C$37:$C$43</c:f>
              <c:strCache>
                <c:ptCount val="7"/>
                <c:pt idx="0">
                  <c:v>Zdravotnické lyceum</c:v>
                </c:pt>
                <c:pt idx="1">
                  <c:v>Laboratorní asistent</c:v>
                </c:pt>
                <c:pt idx="2">
                  <c:v>Asistent zubního technika</c:v>
                </c:pt>
                <c:pt idx="3">
                  <c:v>Nutriční asistent</c:v>
                </c:pt>
                <c:pt idx="4">
                  <c:v>Ortoticko - protetický technik</c:v>
                </c:pt>
                <c:pt idx="5">
                  <c:v>Praktická sestra</c:v>
                </c:pt>
                <c:pt idx="6">
                  <c:v>Masér ve zdravotnictví</c:v>
                </c:pt>
              </c:strCache>
            </c:strRef>
          </c:cat>
          <c:val>
            <c:numRef>
              <c:f>PZ!$K$37:$K$43</c:f>
              <c:numCache>
                <c:formatCode>#,##0</c:formatCode>
                <c:ptCount val="7"/>
                <c:pt idx="0">
                  <c:v>3700</c:v>
                </c:pt>
                <c:pt idx="1">
                  <c:v>988</c:v>
                </c:pt>
                <c:pt idx="2">
                  <c:v>1258</c:v>
                </c:pt>
                <c:pt idx="3">
                  <c:v>622</c:v>
                </c:pt>
                <c:pt idx="4">
                  <c:v>111</c:v>
                </c:pt>
                <c:pt idx="5">
                  <c:v>7212</c:v>
                </c:pt>
                <c:pt idx="6">
                  <c:v>693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A47-4E49-8D21-80B83C4A3AAE}"/>
            </c:ext>
          </c:extLst>
        </c:ser>
        <c:ser>
          <c:idx val="8"/>
          <c:order val="8"/>
          <c:tx>
            <c:strRef>
              <c:f>PZ!$L$4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4">
                <a:shade val="44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PZ!$C$37:$C$43</c:f>
              <c:strCache>
                <c:ptCount val="7"/>
                <c:pt idx="0">
                  <c:v>Zdravotnické lyceum</c:v>
                </c:pt>
                <c:pt idx="1">
                  <c:v>Laboratorní asistent</c:v>
                </c:pt>
                <c:pt idx="2">
                  <c:v>Asistent zubního technika</c:v>
                </c:pt>
                <c:pt idx="3">
                  <c:v>Nutriční asistent</c:v>
                </c:pt>
                <c:pt idx="4">
                  <c:v>Ortoticko - protetický technik</c:v>
                </c:pt>
                <c:pt idx="5">
                  <c:v>Praktická sestra</c:v>
                </c:pt>
                <c:pt idx="6">
                  <c:v>Masér ve zdravotnictví</c:v>
                </c:pt>
              </c:strCache>
            </c:strRef>
          </c:cat>
          <c:val>
            <c:numRef>
              <c:f>PZ!$L$37:$L$43</c:f>
              <c:numCache>
                <c:formatCode>#,##0</c:formatCode>
                <c:ptCount val="7"/>
                <c:pt idx="0">
                  <c:v>4074</c:v>
                </c:pt>
                <c:pt idx="1">
                  <c:v>916</c:v>
                </c:pt>
                <c:pt idx="2">
                  <c:v>1244</c:v>
                </c:pt>
                <c:pt idx="3">
                  <c:v>711</c:v>
                </c:pt>
                <c:pt idx="4">
                  <c:v>61</c:v>
                </c:pt>
                <c:pt idx="5">
                  <c:v>7687</c:v>
                </c:pt>
                <c:pt idx="6">
                  <c:v>597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A47-4E49-8D21-80B83C4A3A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"/>
        <c:axId val="108161168"/>
        <c:axId val="108167888"/>
      </c:barChart>
      <c:catAx>
        <c:axId val="108161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8167888"/>
        <c:crosses val="autoZero"/>
        <c:auto val="1"/>
        <c:lblAlgn val="ctr"/>
        <c:lblOffset val="100"/>
        <c:noMultiLvlLbl val="0"/>
      </c:catAx>
      <c:valAx>
        <c:axId val="108167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8161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2791920109424795"/>
          <c:y val="0.1116892680081656"/>
          <c:w val="0.76175531768044413"/>
          <c:h val="5.151990622691462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/>
              <a:t>PZ 2025 - struktura přihlášek podle priority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PZ!$L$177</c:f>
              <c:strCache>
                <c:ptCount val="1"/>
                <c:pt idx="0">
                  <c:v>priorita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(PZ!$C$178:$C$179,PZ!$C$182,PZ!$C$193,PZ!$C$201:$C$208)</c:f>
              <c:strCache>
                <c:ptCount val="12"/>
                <c:pt idx="0">
                  <c:v>4LETÉ OBORY CELKEM (374200)</c:v>
                </c:pt>
                <c:pt idx="2">
                  <c:v>SOŠ (N=153766)</c:v>
                </c:pt>
                <c:pt idx="3">
                  <c:v>SOŠ ZDRAVOTNICKÉ (N=14738)</c:v>
                </c:pt>
                <c:pt idx="5">
                  <c:v>Asistent zubního technika (N=1342)</c:v>
                </c:pt>
                <c:pt idx="6">
                  <c:v>Praktická sestra (N=10767)</c:v>
                </c:pt>
                <c:pt idx="7">
                  <c:v>Zdravotnické lyceum (N=4595)</c:v>
                </c:pt>
                <c:pt idx="8">
                  <c:v>Laboratorní asistent (N=942)</c:v>
                </c:pt>
                <c:pt idx="9">
                  <c:v>Masér ve zdravotnictví (N=617)</c:v>
                </c:pt>
                <c:pt idx="10">
                  <c:v>Ortoticko - protetický technik (N=62)</c:v>
                </c:pt>
                <c:pt idx="11">
                  <c:v>Nutriční asistent (N=723)</c:v>
                </c:pt>
              </c:strCache>
              <c:extLst/>
            </c:strRef>
          </c:cat>
          <c:val>
            <c:numRef>
              <c:f>(PZ!$L$178:$L$179,PZ!$L$182,PZ!$L$193,PZ!$L$201:$L$208)</c:f>
              <c:numCache>
                <c:formatCode>0.0</c:formatCode>
                <c:ptCount val="12"/>
                <c:pt idx="0">
                  <c:v>35.380812399786208</c:v>
                </c:pt>
                <c:pt idx="2">
                  <c:v>35.495493151932159</c:v>
                </c:pt>
                <c:pt idx="3">
                  <c:v>38.634821549735378</c:v>
                </c:pt>
                <c:pt idx="5" formatCode="#\ ##0.0">
                  <c:v>55.141579731743661</c:v>
                </c:pt>
                <c:pt idx="6" formatCode="#\ ##0.0">
                  <c:v>38.692300547970646</c:v>
                </c:pt>
                <c:pt idx="7" formatCode="#\ ##0.0">
                  <c:v>33.122959738846575</c:v>
                </c:pt>
                <c:pt idx="8" formatCode="#\ ##0.0">
                  <c:v>32.696390658174096</c:v>
                </c:pt>
                <c:pt idx="9" formatCode="#\ ##0.0">
                  <c:v>32.414910858995135</c:v>
                </c:pt>
                <c:pt idx="10" formatCode="#\ ##0.0">
                  <c:v>29.032258064516132</c:v>
                </c:pt>
                <c:pt idx="11" formatCode="#\ ##0.0">
                  <c:v>24.343015214384508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A711-4271-B2B3-671F26BF7891}"/>
            </c:ext>
          </c:extLst>
        </c:ser>
        <c:ser>
          <c:idx val="1"/>
          <c:order val="1"/>
          <c:tx>
            <c:strRef>
              <c:f>PZ!$M$177</c:f>
              <c:strCache>
                <c:ptCount val="1"/>
                <c:pt idx="0">
                  <c:v>priorita 2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(PZ!$C$178:$C$179,PZ!$C$182,PZ!$C$193,PZ!$C$201:$C$208)</c:f>
              <c:strCache>
                <c:ptCount val="12"/>
                <c:pt idx="0">
                  <c:v>4LETÉ OBORY CELKEM (374200)</c:v>
                </c:pt>
                <c:pt idx="2">
                  <c:v>SOŠ (N=153766)</c:v>
                </c:pt>
                <c:pt idx="3">
                  <c:v>SOŠ ZDRAVOTNICKÉ (N=14738)</c:v>
                </c:pt>
                <c:pt idx="5">
                  <c:v>Asistent zubního technika (N=1342)</c:v>
                </c:pt>
                <c:pt idx="6">
                  <c:v>Praktická sestra (N=10767)</c:v>
                </c:pt>
                <c:pt idx="7">
                  <c:v>Zdravotnické lyceum (N=4595)</c:v>
                </c:pt>
                <c:pt idx="8">
                  <c:v>Laboratorní asistent (N=942)</c:v>
                </c:pt>
                <c:pt idx="9">
                  <c:v>Masér ve zdravotnictví (N=617)</c:v>
                </c:pt>
                <c:pt idx="10">
                  <c:v>Ortoticko - protetický technik (N=62)</c:v>
                </c:pt>
                <c:pt idx="11">
                  <c:v>Nutriční asistent (N=723)</c:v>
                </c:pt>
              </c:strCache>
              <c:extLst/>
            </c:strRef>
          </c:cat>
          <c:val>
            <c:numRef>
              <c:f>(PZ!$M$178:$M$179,PZ!$M$182,PZ!$M$193,PZ!$M$201:$M$208)</c:f>
              <c:numCache>
                <c:formatCode>0.0</c:formatCode>
                <c:ptCount val="12"/>
                <c:pt idx="0">
                  <c:v>32.23757349011224</c:v>
                </c:pt>
                <c:pt idx="2">
                  <c:v>32.819348880766881</c:v>
                </c:pt>
                <c:pt idx="3">
                  <c:v>33.518794951825214</c:v>
                </c:pt>
                <c:pt idx="5" formatCode="#\ ##0.0">
                  <c:v>25.633383010432194</c:v>
                </c:pt>
                <c:pt idx="6" formatCode="#\ ##0.0">
                  <c:v>34.039193833008262</c:v>
                </c:pt>
                <c:pt idx="7" formatCode="#\ ##0.0">
                  <c:v>35.778019586507071</c:v>
                </c:pt>
                <c:pt idx="8" formatCode="#\ ##0.0">
                  <c:v>37.261146496815286</c:v>
                </c:pt>
                <c:pt idx="9" formatCode="#\ ##0.0">
                  <c:v>34.035656401944898</c:v>
                </c:pt>
                <c:pt idx="10" formatCode="#\ ##0.0">
                  <c:v>27.419354838709676</c:v>
                </c:pt>
                <c:pt idx="11" formatCode="#\ ##0.0">
                  <c:v>35.684647302904565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A711-4271-B2B3-671F26BF7891}"/>
            </c:ext>
          </c:extLst>
        </c:ser>
        <c:ser>
          <c:idx val="2"/>
          <c:order val="2"/>
          <c:tx>
            <c:strRef>
              <c:f>PZ!$N$177</c:f>
              <c:strCache>
                <c:ptCount val="1"/>
                <c:pt idx="0">
                  <c:v>priorita 3 a více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(PZ!$C$178:$C$179,PZ!$C$182,PZ!$C$193,PZ!$C$201:$C$208)</c:f>
              <c:strCache>
                <c:ptCount val="12"/>
                <c:pt idx="0">
                  <c:v>4LETÉ OBORY CELKEM (374200)</c:v>
                </c:pt>
                <c:pt idx="2">
                  <c:v>SOŠ (N=153766)</c:v>
                </c:pt>
                <c:pt idx="3">
                  <c:v>SOŠ ZDRAVOTNICKÉ (N=14738)</c:v>
                </c:pt>
                <c:pt idx="5">
                  <c:v>Asistent zubního technika (N=1342)</c:v>
                </c:pt>
                <c:pt idx="6">
                  <c:v>Praktická sestra (N=10767)</c:v>
                </c:pt>
                <c:pt idx="7">
                  <c:v>Zdravotnické lyceum (N=4595)</c:v>
                </c:pt>
                <c:pt idx="8">
                  <c:v>Laboratorní asistent (N=942)</c:v>
                </c:pt>
                <c:pt idx="9">
                  <c:v>Masér ve zdravotnictví (N=617)</c:v>
                </c:pt>
                <c:pt idx="10">
                  <c:v>Ortoticko - protetický technik (N=62)</c:v>
                </c:pt>
                <c:pt idx="11">
                  <c:v>Nutriční asistent (N=723)</c:v>
                </c:pt>
              </c:strCache>
              <c:extLst/>
            </c:strRef>
          </c:cat>
          <c:val>
            <c:numRef>
              <c:f>(PZ!$N$178:$N$179,PZ!$N$182,PZ!$N$193,PZ!$N$201:$N$208)</c:f>
              <c:numCache>
                <c:formatCode>0.0</c:formatCode>
                <c:ptCount val="12"/>
                <c:pt idx="0">
                  <c:v>32.381614110101545</c:v>
                </c:pt>
                <c:pt idx="2">
                  <c:v>31.685157967300963</c:v>
                </c:pt>
                <c:pt idx="3">
                  <c:v>27.846383498439408</c:v>
                </c:pt>
                <c:pt idx="5" formatCode="#\ ##0.0">
                  <c:v>19.225037257824145</c:v>
                </c:pt>
                <c:pt idx="6" formatCode="#\ ##0.0">
                  <c:v>27.268505619021084</c:v>
                </c:pt>
                <c:pt idx="7" formatCode="#\ ##0.0">
                  <c:v>31.099020674646354</c:v>
                </c:pt>
                <c:pt idx="8" formatCode="#\ ##0.0">
                  <c:v>30.042462845010615</c:v>
                </c:pt>
                <c:pt idx="9" formatCode="#\ ##0.0">
                  <c:v>33.549432739059966</c:v>
                </c:pt>
                <c:pt idx="10" formatCode="#\ ##0.0">
                  <c:v>43.548387096774192</c:v>
                </c:pt>
                <c:pt idx="11" formatCode="#\ ##0.0">
                  <c:v>39.972337482710927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A711-4271-B2B3-671F26BF78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1317549264"/>
        <c:axId val="1317528144"/>
      </c:barChart>
      <c:catAx>
        <c:axId val="131754926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317528144"/>
        <c:crosses val="autoZero"/>
        <c:auto val="1"/>
        <c:lblAlgn val="ctr"/>
        <c:lblOffset val="100"/>
        <c:noMultiLvlLbl val="0"/>
      </c:catAx>
      <c:valAx>
        <c:axId val="1317528144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317549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8589670385105201"/>
          <c:y val="0.92503740412895263"/>
          <c:w val="0.58440221032775796"/>
          <c:h val="5.79921009250033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1400" b="1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</a:rPr>
              <a:t>Přijímací zkouška 2024-2025 - počet přijatých uchazečů</a:t>
            </a:r>
          </a:p>
        </c:rich>
      </c:tx>
      <c:layout>
        <c:manualLayout>
          <c:xMode val="edge"/>
          <c:yMode val="edge"/>
          <c:x val="2.6790705316122543E-2"/>
          <c:y val="5.495418201084707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4.8294683203304496E-2"/>
          <c:y val="0.18040236750116412"/>
          <c:w val="0.92812517145377327"/>
          <c:h val="0.691437075899033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PZ!$N$61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bg1">
                <a:lumMod val="75000"/>
                <a:alpha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PZ!$C$80:$C$86</c:f>
              <c:strCache>
                <c:ptCount val="7"/>
                <c:pt idx="0">
                  <c:v>Zdravotnické lyceum</c:v>
                </c:pt>
                <c:pt idx="1">
                  <c:v>Nutriční asistent</c:v>
                </c:pt>
                <c:pt idx="2">
                  <c:v>Praktická sestra</c:v>
                </c:pt>
                <c:pt idx="3">
                  <c:v>Masér ve zdravotnictví</c:v>
                </c:pt>
                <c:pt idx="4">
                  <c:v>Laboratorní asistent</c:v>
                </c:pt>
                <c:pt idx="5">
                  <c:v>Ortoticko - protetický technik</c:v>
                </c:pt>
                <c:pt idx="6">
                  <c:v>Asistent zubního technika</c:v>
                </c:pt>
              </c:strCache>
            </c:strRef>
          </c:cat>
          <c:val>
            <c:numRef>
              <c:f>PZ!$N$80:$N$86</c:f>
              <c:numCache>
                <c:formatCode>#,##0</c:formatCode>
                <c:ptCount val="7"/>
                <c:pt idx="0">
                  <c:v>1003</c:v>
                </c:pt>
                <c:pt idx="1">
                  <c:v>201</c:v>
                </c:pt>
                <c:pt idx="2">
                  <c:v>3773</c:v>
                </c:pt>
                <c:pt idx="3">
                  <c:v>219</c:v>
                </c:pt>
                <c:pt idx="4">
                  <c:v>277</c:v>
                </c:pt>
                <c:pt idx="5">
                  <c:v>53</c:v>
                </c:pt>
                <c:pt idx="6">
                  <c:v>247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78-4D67-A3E2-2B669CCE2A86}"/>
            </c:ext>
          </c:extLst>
        </c:ser>
        <c:ser>
          <c:idx val="1"/>
          <c:order val="1"/>
          <c:tx>
            <c:strRef>
              <c:f>PZ!$O$61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PZ!$C$80:$C$86</c:f>
              <c:strCache>
                <c:ptCount val="7"/>
                <c:pt idx="0">
                  <c:v>Zdravotnické lyceum</c:v>
                </c:pt>
                <c:pt idx="1">
                  <c:v>Nutriční asistent</c:v>
                </c:pt>
                <c:pt idx="2">
                  <c:v>Praktická sestra</c:v>
                </c:pt>
                <c:pt idx="3">
                  <c:v>Masér ve zdravotnictví</c:v>
                </c:pt>
                <c:pt idx="4">
                  <c:v>Laboratorní asistent</c:v>
                </c:pt>
                <c:pt idx="5">
                  <c:v>Ortoticko - protetický technik</c:v>
                </c:pt>
                <c:pt idx="6">
                  <c:v>Asistent zubního technika</c:v>
                </c:pt>
              </c:strCache>
            </c:strRef>
          </c:cat>
          <c:val>
            <c:numRef>
              <c:f>PZ!$O$80:$O$86</c:f>
              <c:numCache>
                <c:formatCode>#,##0</c:formatCode>
                <c:ptCount val="7"/>
                <c:pt idx="0">
                  <c:v>1073</c:v>
                </c:pt>
                <c:pt idx="1">
                  <c:v>227</c:v>
                </c:pt>
                <c:pt idx="2">
                  <c:v>3730</c:v>
                </c:pt>
                <c:pt idx="3">
                  <c:v>165</c:v>
                </c:pt>
                <c:pt idx="4">
                  <c:v>266</c:v>
                </c:pt>
                <c:pt idx="5">
                  <c:v>24</c:v>
                </c:pt>
                <c:pt idx="6">
                  <c:v>246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78-4D67-A3E2-2B669CCE2A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overlap val="-10"/>
        <c:axId val="108161168"/>
        <c:axId val="108167888"/>
      </c:barChart>
      <c:catAx>
        <c:axId val="108161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8167888"/>
        <c:crosses val="autoZero"/>
        <c:auto val="1"/>
        <c:lblAlgn val="ctr"/>
        <c:lblOffset val="100"/>
        <c:noMultiLvlLbl val="0"/>
      </c:catAx>
      <c:valAx>
        <c:axId val="108167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0816116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79261509383169682"/>
          <c:y val="5.3682014332800711E-2"/>
          <c:w val="0.16063898647636168"/>
          <c:h val="0.1095270983494754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cs-CZ" b="1"/>
              <a:t>PZ 2017-2025 - čeština</a:t>
            </a:r>
            <a:r>
              <a:rPr lang="cs-CZ" b="1" baseline="0"/>
              <a:t> </a:t>
            </a:r>
            <a:r>
              <a:rPr lang="cs-CZ" b="1"/>
              <a:t>- průměrný % skór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5.1918839486381568E-2"/>
          <c:y val="0.18707983071354231"/>
          <c:w val="0.9305162902541374"/>
          <c:h val="0.7295045270364755"/>
        </c:manualLayout>
      </c:layout>
      <c:barChart>
        <c:barDir val="col"/>
        <c:grouping val="clustered"/>
        <c:varyColors val="0"/>
        <c:ser>
          <c:idx val="3"/>
          <c:order val="3"/>
          <c:tx>
            <c:strRef>
              <c:f>PZ!$AD$8</c:f>
              <c:strCache>
                <c:ptCount val="1"/>
                <c:pt idx="0">
                  <c:v>SOŠ</c:v>
                </c:pt>
              </c:strCache>
            </c:strRef>
          </c:tx>
          <c:spPr>
            <a:solidFill>
              <a:schemeClr val="bg1">
                <a:lumMod val="65000"/>
                <a:alpha val="3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cs-CZ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PZ!$BB$4:$BJ$4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PZ!$BB$8:$BJ$8</c:f>
              <c:numCache>
                <c:formatCode>#\ ##0.0</c:formatCode>
                <c:ptCount val="9"/>
                <c:pt idx="0">
                  <c:v>58.790813159528199</c:v>
                </c:pt>
                <c:pt idx="1">
                  <c:v>61.319934485450602</c:v>
                </c:pt>
                <c:pt idx="2">
                  <c:v>57.607768956940099</c:v>
                </c:pt>
                <c:pt idx="3">
                  <c:v>58.118932141200297</c:v>
                </c:pt>
                <c:pt idx="4">
                  <c:v>54.737098696327301</c:v>
                </c:pt>
                <c:pt idx="5">
                  <c:v>54.415674158628299</c:v>
                </c:pt>
                <c:pt idx="6">
                  <c:v>54.8962058485561</c:v>
                </c:pt>
                <c:pt idx="7">
                  <c:v>58.608175997839801</c:v>
                </c:pt>
                <c:pt idx="8">
                  <c:v>57.401286003944101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BB-47D0-BAF2-2E21E8DD3B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784886368"/>
        <c:axId val="1784880128"/>
      </c:barChart>
      <c:lineChart>
        <c:grouping val="standard"/>
        <c:varyColors val="0"/>
        <c:ser>
          <c:idx val="15"/>
          <c:order val="15"/>
          <c:tx>
            <c:strRef>
              <c:f>PZ!$AD$20</c:f>
              <c:strCache>
                <c:ptCount val="1"/>
                <c:pt idx="0">
                  <c:v>SOŠ ZDRAVOTNICKÉ</c:v>
                </c:pt>
              </c:strCache>
              <c:extLst xmlns:c15="http://schemas.microsoft.com/office/drawing/2012/chart"/>
            </c:strRef>
          </c:tx>
          <c:spPr>
            <a:ln w="28575" cap="rnd">
              <a:solidFill>
                <a:schemeClr val="accent4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  <a:lumOff val="20000"/>
                </a:schemeClr>
              </a:solidFill>
              <a:ln w="9525">
                <a:solidFill>
                  <a:schemeClr val="accent4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cs-CZ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PZ!$BB$4:$BJ$4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  <c:extLst xmlns:c15="http://schemas.microsoft.com/office/drawing/2012/chart"/>
            </c:numRef>
          </c:cat>
          <c:val>
            <c:numRef>
              <c:f>PZ!$BB$20:$BJ$20</c:f>
              <c:numCache>
                <c:formatCode>#\ ##0.0</c:formatCode>
                <c:ptCount val="9"/>
                <c:pt idx="0">
                  <c:v>56.618477593615701</c:v>
                </c:pt>
                <c:pt idx="1">
                  <c:v>59.108291531425202</c:v>
                </c:pt>
                <c:pt idx="2">
                  <c:v>54.940180430256802</c:v>
                </c:pt>
                <c:pt idx="3">
                  <c:v>55.623719262295097</c:v>
                </c:pt>
                <c:pt idx="4">
                  <c:v>51.8895877009085</c:v>
                </c:pt>
                <c:pt idx="5">
                  <c:v>52.341655420602798</c:v>
                </c:pt>
                <c:pt idx="6">
                  <c:v>52.4496792512357</c:v>
                </c:pt>
                <c:pt idx="7">
                  <c:v>56.0552609961915</c:v>
                </c:pt>
                <c:pt idx="8">
                  <c:v>55.129336188436803</c:v>
                </c:pt>
              </c:numCache>
              <c:extLst xmlns:c15="http://schemas.microsoft.com/office/drawing/2012/chart"/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1-0DBB-47D0-BAF2-2E21E8DD3B22}"/>
            </c:ext>
          </c:extLst>
        </c:ser>
        <c:ser>
          <c:idx val="22"/>
          <c:order val="22"/>
          <c:tx>
            <c:strRef>
              <c:f>PZ!$C$37</c:f>
              <c:strCache>
                <c:ptCount val="1"/>
                <c:pt idx="0">
                  <c:v>Zdravotnické lyceum</c:v>
                </c:pt>
              </c:strCache>
            </c:strRef>
          </c:tx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2"/>
              </a:solidFill>
              <a:ln w="9525">
                <a:solidFill>
                  <a:schemeClr val="tx2"/>
                </a:solidFill>
              </a:ln>
              <a:effectLst/>
            </c:spPr>
          </c:marker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PZ!$BB$37:$BJ$37</c:f>
              <c:numCache>
                <c:formatCode>#\ ##0.0</c:formatCode>
                <c:ptCount val="9"/>
                <c:pt idx="0">
                  <c:v>65.762733720180506</c:v>
                </c:pt>
                <c:pt idx="1">
                  <c:v>68.879950495049499</c:v>
                </c:pt>
                <c:pt idx="2">
                  <c:v>65.327047731290506</c:v>
                </c:pt>
                <c:pt idx="3">
                  <c:v>65.450199203187296</c:v>
                </c:pt>
                <c:pt idx="4">
                  <c:v>61.932170542635703</c:v>
                </c:pt>
                <c:pt idx="5">
                  <c:v>62.496894409937902</c:v>
                </c:pt>
                <c:pt idx="6">
                  <c:v>63.9613837489944</c:v>
                </c:pt>
                <c:pt idx="7">
                  <c:v>67.491937484495196</c:v>
                </c:pt>
                <c:pt idx="8">
                  <c:v>66.174110179097696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DBB-47D0-BAF2-2E21E8DD3B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84886368"/>
        <c:axId val="1784880128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PZ!$AD$5</c15:sqref>
                        </c15:formulaRef>
                      </c:ext>
                    </c:extLst>
                    <c:strCache>
                      <c:ptCount val="1"/>
                      <c:pt idx="0">
                        <c:v>4LETÉ OBORY CELKEM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cat>
                  <c:numRef>
                    <c:extLst>
                      <c:ext uri="{02D57815-91ED-43cb-92C2-25804820EDAC}">
                        <c15:formulaRef>
                          <c15:sqref>PZ!$BB$4:$BJ$4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PZ!$BB$5:$BJ$5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59.929862663685697</c:v>
                      </c:pt>
                      <c:pt idx="1">
                        <c:v>62.432821068741198</c:v>
                      </c:pt>
                      <c:pt idx="2">
                        <c:v>59.137370707165402</c:v>
                      </c:pt>
                      <c:pt idx="3">
                        <c:v>60.130808950086099</c:v>
                      </c:pt>
                      <c:pt idx="4">
                        <c:v>57.887899388171299</c:v>
                      </c:pt>
                      <c:pt idx="5">
                        <c:v>55.663994537730098</c:v>
                      </c:pt>
                      <c:pt idx="6">
                        <c:v>55.552896900989602</c:v>
                      </c:pt>
                      <c:pt idx="7">
                        <c:v>58.861062853579199</c:v>
                      </c:pt>
                      <c:pt idx="8">
                        <c:v>57.358649608945697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3-0DBB-47D0-BAF2-2E21E8DD3B22}"/>
                  </c:ext>
                </c:extLst>
              </c15:ser>
            </c15:filteredLineSeries>
            <c15:filteredLine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PZ!$AD$6</c15:sqref>
                        </c15:formulaRef>
                      </c:ext>
                    </c:extLst>
                    <c:strCache>
                      <c:ptCount val="1"/>
                      <c:pt idx="0">
                        <c:v>GYMNÁZIA 4LETÁ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PZ!$BB$4:$BJ$4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PZ!$BB$6:$BJ$6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75.529265641981098</c:v>
                      </c:pt>
                      <c:pt idx="1">
                        <c:v>78.637901010022802</c:v>
                      </c:pt>
                      <c:pt idx="2">
                        <c:v>76.145607435273305</c:v>
                      </c:pt>
                      <c:pt idx="3">
                        <c:v>76.211945511701003</c:v>
                      </c:pt>
                      <c:pt idx="4">
                        <c:v>73.382842976411794</c:v>
                      </c:pt>
                      <c:pt idx="5">
                        <c:v>73.068431076377493</c:v>
                      </c:pt>
                      <c:pt idx="6">
                        <c:v>73.399013540259503</c:v>
                      </c:pt>
                      <c:pt idx="7">
                        <c:v>76.676712388512101</c:v>
                      </c:pt>
                      <c:pt idx="8">
                        <c:v>74.995398565435096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0DBB-47D0-BAF2-2E21E8DD3B22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PZ!$AD$7</c15:sqref>
                        </c15:formulaRef>
                      </c:ext>
                    </c:extLst>
                    <c:strCache>
                      <c:ptCount val="1"/>
                      <c:pt idx="0">
                        <c:v>LYCEA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/>
                    </a:solidFill>
                    <a:ln w="9525">
                      <a:solidFill>
                        <a:schemeClr val="accent3"/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PZ!$BB$4:$BJ$4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PZ!$BB$7:$BJ$7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67.399143730886806</c:v>
                      </c:pt>
                      <c:pt idx="1">
                        <c:v>69.888508326443798</c:v>
                      </c:pt>
                      <c:pt idx="2">
                        <c:v>66.432798735035007</c:v>
                      </c:pt>
                      <c:pt idx="3">
                        <c:v>66.793265306122393</c:v>
                      </c:pt>
                      <c:pt idx="4">
                        <c:v>63.330835603996398</c:v>
                      </c:pt>
                      <c:pt idx="5">
                        <c:v>63.774749768693802</c:v>
                      </c:pt>
                      <c:pt idx="6">
                        <c:v>65.065589204456302</c:v>
                      </c:pt>
                      <c:pt idx="7">
                        <c:v>68.422761983623104</c:v>
                      </c:pt>
                      <c:pt idx="8">
                        <c:v>66.694137671693795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0DBB-47D0-BAF2-2E21E8DD3B22}"/>
                  </c:ext>
                </c:extLst>
              </c15:ser>
            </c15:filteredLineSeries>
            <c15:filteredLine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PZ!$AD$9</c15:sqref>
                        </c15:formulaRef>
                      </c:ext>
                    </c:extLst>
                    <c:strCache>
                      <c:ptCount val="1"/>
                      <c:pt idx="0">
                        <c:v>SOU</c:v>
                      </c:pt>
                    </c:strCache>
                  </c:strRef>
                </c:tx>
                <c:spPr>
                  <a:ln w="28575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/>
                    </a:solidFill>
                    <a:ln w="9525">
                      <a:solidFill>
                        <a:schemeClr val="accent5"/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PZ!$BB$4:$BJ$4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PZ!$BB$9:$BJ$9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50.9775967413442</c:v>
                      </c:pt>
                      <c:pt idx="1">
                        <c:v>52.677030456852798</c:v>
                      </c:pt>
                      <c:pt idx="2">
                        <c:v>48.919800826358703</c:v>
                      </c:pt>
                      <c:pt idx="3">
                        <c:v>49.982900502297703</c:v>
                      </c:pt>
                      <c:pt idx="4">
                        <c:v>46.068036608530498</c:v>
                      </c:pt>
                      <c:pt idx="5">
                        <c:v>45.308800587317599</c:v>
                      </c:pt>
                      <c:pt idx="6">
                        <c:v>44.866321584093299</c:v>
                      </c:pt>
                      <c:pt idx="7">
                        <c:v>49.498504383702901</c:v>
                      </c:pt>
                      <c:pt idx="8">
                        <c:v>48.867628400920999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0DBB-47D0-BAF2-2E21E8DD3B22}"/>
                  </c:ext>
                </c:extLst>
              </c15:ser>
            </c15:filteredLineSeries>
            <c15:filteredLine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PZ!$AD$10</c15:sqref>
                        </c15:formulaRef>
                      </c:ext>
                    </c:extLst>
                    <c:strCache>
                      <c:ptCount val="1"/>
                      <c:pt idx="0">
                        <c:v>NÁSTAVBY</c:v>
                      </c:pt>
                    </c:strCache>
                  </c:strRef>
                </c:tx>
                <c:spPr>
                  <a:ln w="28575" cap="rnd">
                    <a:solidFill>
                      <a:schemeClr val="accent6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6"/>
                    </a:solidFill>
                    <a:ln w="9525">
                      <a:solidFill>
                        <a:schemeClr val="accent6"/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PZ!$BB$4:$BJ$4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PZ!$BB$10:$BJ$10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41.941042345276898</c:v>
                      </c:pt>
                      <c:pt idx="1">
                        <c:v>43.650841246043598</c:v>
                      </c:pt>
                      <c:pt idx="2">
                        <c:v>38.589496248660197</c:v>
                      </c:pt>
                      <c:pt idx="3">
                        <c:v>41.218667546174103</c:v>
                      </c:pt>
                      <c:pt idx="4">
                        <c:v>40.477505567928702</c:v>
                      </c:pt>
                      <c:pt idx="5">
                        <c:v>37.674692874692902</c:v>
                      </c:pt>
                      <c:pt idx="6">
                        <c:v>36.485502645502599</c:v>
                      </c:pt>
                      <c:pt idx="7">
                        <c:v>41.533192663528602</c:v>
                      </c:pt>
                      <c:pt idx="8">
                        <c:v>41.299616279801199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0DBB-47D0-BAF2-2E21E8DD3B22}"/>
                  </c:ext>
                </c:extLst>
              </c15:ser>
            </c15:filteredLineSeries>
            <c15:filteredLine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PZ!$AD$11</c15:sqref>
                        </c15:formulaRef>
                      </c:ext>
                    </c:extLst>
                    <c:strCache>
                      <c:ptCount val="1"/>
                      <c:pt idx="0">
                        <c:v>4LETÉ OBORY CELKEM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lumMod val="60000"/>
                      </a:schemeClr>
                    </a:solidFill>
                    <a:ln w="9525">
                      <a:solidFill>
                        <a:schemeClr val="accent1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PZ!$BB$4:$BJ$4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PZ!$BB$11:$BJ$11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59.929862663685697</c:v>
                      </c:pt>
                      <c:pt idx="1">
                        <c:v>62.432821068741198</c:v>
                      </c:pt>
                      <c:pt idx="2">
                        <c:v>59.137370707165402</c:v>
                      </c:pt>
                      <c:pt idx="3">
                        <c:v>60.130808950086099</c:v>
                      </c:pt>
                      <c:pt idx="4">
                        <c:v>57.887899388171299</c:v>
                      </c:pt>
                      <c:pt idx="5">
                        <c:v>55.663994537730098</c:v>
                      </c:pt>
                      <c:pt idx="6">
                        <c:v>55.552896900989602</c:v>
                      </c:pt>
                      <c:pt idx="7">
                        <c:v>58.861062853579199</c:v>
                      </c:pt>
                      <c:pt idx="8">
                        <c:v>57.358649608945697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0DBB-47D0-BAF2-2E21E8DD3B22}"/>
                  </c:ext>
                </c:extLst>
              </c15:ser>
            </c15:filteredLineSeries>
            <c15:filteredLine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PZ!$AD$12</c15:sqref>
                        </c15:formulaRef>
                      </c:ext>
                    </c:extLst>
                    <c:strCache>
                      <c:ptCount val="1"/>
                      <c:pt idx="0">
                        <c:v>GYMNÁZIA 4LETÁ</c:v>
                      </c:pt>
                    </c:strCache>
                  </c:strRef>
                </c:tx>
                <c:spPr>
                  <a:ln w="28575" cap="rnd">
                    <a:solidFill>
                      <a:schemeClr val="accent2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>
                        <a:lumMod val="60000"/>
                      </a:schemeClr>
                    </a:solidFill>
                    <a:ln w="9525">
                      <a:solidFill>
                        <a:schemeClr val="accent2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PZ!$BB$4:$BJ$4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PZ!$BB$12:$BJ$12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75.529265641981098</c:v>
                      </c:pt>
                      <c:pt idx="1">
                        <c:v>78.637901010022802</c:v>
                      </c:pt>
                      <c:pt idx="2">
                        <c:v>76.145607435273305</c:v>
                      </c:pt>
                      <c:pt idx="3">
                        <c:v>76.211945511701003</c:v>
                      </c:pt>
                      <c:pt idx="4">
                        <c:v>73.382842976411794</c:v>
                      </c:pt>
                      <c:pt idx="5">
                        <c:v>73.068431076377493</c:v>
                      </c:pt>
                      <c:pt idx="6">
                        <c:v>73.399013540259503</c:v>
                      </c:pt>
                      <c:pt idx="7">
                        <c:v>76.676712388512101</c:v>
                      </c:pt>
                      <c:pt idx="8">
                        <c:v>74.995398565435096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0DBB-47D0-BAF2-2E21E8DD3B22}"/>
                  </c:ext>
                </c:extLst>
              </c15:ser>
            </c15:filteredLineSeries>
            <c15:filteredLine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PZ!$AD$13</c15:sqref>
                        </c15:formulaRef>
                      </c:ext>
                    </c:extLst>
                    <c:strCache>
                      <c:ptCount val="1"/>
                      <c:pt idx="0">
                        <c:v>LYCEA</c:v>
                      </c:pt>
                    </c:strCache>
                  </c:strRef>
                </c:tx>
                <c:spPr>
                  <a:ln w="28575" cap="rnd">
                    <a:solidFill>
                      <a:schemeClr val="accent3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>
                        <a:lumMod val="60000"/>
                      </a:schemeClr>
                    </a:solidFill>
                    <a:ln w="9525">
                      <a:solidFill>
                        <a:schemeClr val="accent3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PZ!$BB$4:$BJ$4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PZ!$BB$13:$BJ$13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67.399143730886806</c:v>
                      </c:pt>
                      <c:pt idx="1">
                        <c:v>69.888508326443798</c:v>
                      </c:pt>
                      <c:pt idx="2">
                        <c:v>66.432798735035007</c:v>
                      </c:pt>
                      <c:pt idx="3">
                        <c:v>66.793265306122393</c:v>
                      </c:pt>
                      <c:pt idx="4">
                        <c:v>63.330835603996398</c:v>
                      </c:pt>
                      <c:pt idx="5">
                        <c:v>63.774749768693802</c:v>
                      </c:pt>
                      <c:pt idx="6">
                        <c:v>65.065589204456302</c:v>
                      </c:pt>
                      <c:pt idx="7">
                        <c:v>68.422761983623104</c:v>
                      </c:pt>
                      <c:pt idx="8">
                        <c:v>66.694137671693795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0DBB-47D0-BAF2-2E21E8DD3B22}"/>
                  </c:ext>
                </c:extLst>
              </c15:ser>
            </c15:filteredLineSeries>
            <c15:filteredLineSeries>
              <c15:ser>
                <c:idx val="9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PZ!$AD$14</c15:sqref>
                        </c15:formulaRef>
                      </c:ext>
                    </c:extLst>
                    <c:strCache>
                      <c:ptCount val="1"/>
                      <c:pt idx="0">
                        <c:v>SOŠ TECHNICKÉ</c:v>
                      </c:pt>
                    </c:strCache>
                  </c:strRef>
                </c:tx>
                <c:spPr>
                  <a:ln w="28575" cap="rnd">
                    <a:solidFill>
                      <a:schemeClr val="accent4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4">
                        <a:lumMod val="60000"/>
                      </a:schemeClr>
                    </a:solidFill>
                    <a:ln w="9525">
                      <a:solidFill>
                        <a:schemeClr val="accent4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PZ!$BB$4:$BJ$4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PZ!$BB$14:$BJ$14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60.301282935577298</c:v>
                      </c:pt>
                      <c:pt idx="1">
                        <c:v>63.084339562003599</c:v>
                      </c:pt>
                      <c:pt idx="2">
                        <c:v>59.480924431401299</c:v>
                      </c:pt>
                      <c:pt idx="3">
                        <c:v>59.427050236152901</c:v>
                      </c:pt>
                      <c:pt idx="4">
                        <c:v>56.118000632711201</c:v>
                      </c:pt>
                      <c:pt idx="5">
                        <c:v>56.102832084779799</c:v>
                      </c:pt>
                      <c:pt idx="6">
                        <c:v>56.651227581403397</c:v>
                      </c:pt>
                      <c:pt idx="7">
                        <c:v>60.388123645602398</c:v>
                      </c:pt>
                      <c:pt idx="8">
                        <c:v>59.021379880189997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0DBB-47D0-BAF2-2E21E8DD3B22}"/>
                  </c:ext>
                </c:extLst>
              </c15:ser>
            </c15:filteredLineSeries>
            <c15:filteredLineSeries>
              <c15:ser>
                <c:idx val="10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PZ!$AD$15</c15:sqref>
                        </c15:formulaRef>
                      </c:ext>
                    </c:extLst>
                    <c:strCache>
                      <c:ptCount val="1"/>
                      <c:pt idx="0">
                        <c:v>SOŠ EKONOMICKÉ</c:v>
                      </c:pt>
                    </c:strCache>
                  </c:strRef>
                </c:tx>
                <c:spPr>
                  <a:ln w="28575" cap="rnd">
                    <a:solidFill>
                      <a:schemeClr val="accent5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>
                        <a:lumMod val="60000"/>
                      </a:schemeClr>
                    </a:solidFill>
                    <a:ln w="9525">
                      <a:solidFill>
                        <a:schemeClr val="accent5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PZ!$BB$4:$BJ$4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PZ!$BB$15:$BJ$15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62.545139290255499</c:v>
                      </c:pt>
                      <c:pt idx="1">
                        <c:v>64.660768234786403</c:v>
                      </c:pt>
                      <c:pt idx="2">
                        <c:v>61.198873709458802</c:v>
                      </c:pt>
                      <c:pt idx="3">
                        <c:v>62.013608125431404</c:v>
                      </c:pt>
                      <c:pt idx="4">
                        <c:v>58.596415115880802</c:v>
                      </c:pt>
                      <c:pt idx="5">
                        <c:v>58.083829280734598</c:v>
                      </c:pt>
                      <c:pt idx="6">
                        <c:v>58.519776503455397</c:v>
                      </c:pt>
                      <c:pt idx="7">
                        <c:v>62.814002242698997</c:v>
                      </c:pt>
                      <c:pt idx="8">
                        <c:v>61.739792060491503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0DBB-47D0-BAF2-2E21E8DD3B22}"/>
                  </c:ext>
                </c:extLst>
              </c15:ser>
            </c15:filteredLineSeries>
            <c15:filteredLineSeries>
              <c15:ser>
                <c:idx val="11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PZ!$AD$16</c15:sqref>
                        </c15:formulaRef>
                      </c:ext>
                    </c:extLst>
                    <c:strCache>
                      <c:ptCount val="1"/>
                      <c:pt idx="0">
                        <c:v>SOŠ TECHNOLOGICKÉ</c:v>
                      </c:pt>
                    </c:strCache>
                  </c:strRef>
                </c:tx>
                <c:spPr>
                  <a:ln w="28575" cap="rnd">
                    <a:solidFill>
                      <a:schemeClr val="accent6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6">
                        <a:lumMod val="60000"/>
                      </a:schemeClr>
                    </a:solidFill>
                    <a:ln w="9525">
                      <a:solidFill>
                        <a:schemeClr val="accent6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PZ!$BB$4:$BJ$4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PZ!$BB$16:$BJ$16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56.608535462081697</c:v>
                      </c:pt>
                      <c:pt idx="1">
                        <c:v>58.537108792846503</c:v>
                      </c:pt>
                      <c:pt idx="2">
                        <c:v>54.867890995260701</c:v>
                      </c:pt>
                      <c:pt idx="3">
                        <c:v>55.968412302576901</c:v>
                      </c:pt>
                      <c:pt idx="4">
                        <c:v>52.121234939758999</c:v>
                      </c:pt>
                      <c:pt idx="5">
                        <c:v>51.643636363636404</c:v>
                      </c:pt>
                      <c:pt idx="6">
                        <c:v>52.338680203045698</c:v>
                      </c:pt>
                      <c:pt idx="7">
                        <c:v>56.456189865298299</c:v>
                      </c:pt>
                      <c:pt idx="8">
                        <c:v>55.2676197642338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0DBB-47D0-BAF2-2E21E8DD3B22}"/>
                  </c:ext>
                </c:extLst>
              </c15:ser>
            </c15:filteredLineSeries>
            <c15:filteredLineSeries>
              <c15:ser>
                <c:idx val="12"/>
                <c:order val="1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PZ!$AD$17</c15:sqref>
                        </c15:formulaRef>
                      </c:ext>
                    </c:extLst>
                    <c:strCache>
                      <c:ptCount val="1"/>
                      <c:pt idx="0">
                        <c:v>SOŠ ZEMĚDĚLSKÉ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lumMod val="80000"/>
                        <a:lumOff val="2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lumMod val="80000"/>
                        <a:lumOff val="20000"/>
                      </a:schemeClr>
                    </a:solidFill>
                    <a:ln w="9525">
                      <a:solidFill>
                        <a:schemeClr val="accent1">
                          <a:lumMod val="80000"/>
                          <a:lumOff val="2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PZ!$BB$4:$BJ$4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PZ!$BB$17:$BJ$17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56.0421980060283</c:v>
                      </c:pt>
                      <c:pt idx="1">
                        <c:v>59.5604787369493</c:v>
                      </c:pt>
                      <c:pt idx="2">
                        <c:v>55.685276679841898</c:v>
                      </c:pt>
                      <c:pt idx="3">
                        <c:v>55.983062485694703</c:v>
                      </c:pt>
                      <c:pt idx="4">
                        <c:v>52.0437481525273</c:v>
                      </c:pt>
                      <c:pt idx="5">
                        <c:v>52.343509096515596</c:v>
                      </c:pt>
                      <c:pt idx="6">
                        <c:v>53.018214662050298</c:v>
                      </c:pt>
                      <c:pt idx="7">
                        <c:v>56.957475083056501</c:v>
                      </c:pt>
                      <c:pt idx="8">
                        <c:v>56.110144927536197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0DBB-47D0-BAF2-2E21E8DD3B22}"/>
                  </c:ext>
                </c:extLst>
              </c15:ser>
            </c15:filteredLineSeries>
            <c15:filteredLineSeries>
              <c15:ser>
                <c:idx val="13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PZ!$AD$18</c15:sqref>
                        </c15:formulaRef>
                      </c:ext>
                    </c:extLst>
                    <c:strCache>
                      <c:ptCount val="1"/>
                      <c:pt idx="0">
                        <c:v>SOŠ PEDAG. A HUMANITNÍ</c:v>
                      </c:pt>
                    </c:strCache>
                  </c:strRef>
                </c:tx>
                <c:spPr>
                  <a:ln w="28575" cap="rnd">
                    <a:solidFill>
                      <a:schemeClr val="accent2">
                        <a:lumMod val="80000"/>
                        <a:lumOff val="2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>
                        <a:lumMod val="80000"/>
                        <a:lumOff val="20000"/>
                      </a:schemeClr>
                    </a:solidFill>
                    <a:ln w="9525">
                      <a:solidFill>
                        <a:schemeClr val="accent2">
                          <a:lumMod val="80000"/>
                          <a:lumOff val="2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PZ!$BB$4:$BJ$4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PZ!$BB$18:$BJ$18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57.659991019308499</c:v>
                      </c:pt>
                      <c:pt idx="1">
                        <c:v>59.862314328915801</c:v>
                      </c:pt>
                      <c:pt idx="2">
                        <c:v>55.765667574931904</c:v>
                      </c:pt>
                      <c:pt idx="3">
                        <c:v>56.830612574753502</c:v>
                      </c:pt>
                      <c:pt idx="4">
                        <c:v>53.4321608040201</c:v>
                      </c:pt>
                      <c:pt idx="5">
                        <c:v>53.301089556205199</c:v>
                      </c:pt>
                      <c:pt idx="6">
                        <c:v>53.806608950128002</c:v>
                      </c:pt>
                      <c:pt idx="7">
                        <c:v>57.246650696477701</c:v>
                      </c:pt>
                      <c:pt idx="8">
                        <c:v>56.097091605712301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F-0DBB-47D0-BAF2-2E21E8DD3B22}"/>
                  </c:ext>
                </c:extLst>
              </c15:ser>
            </c15:filteredLineSeries>
            <c15:filteredLineSeries>
              <c15:ser>
                <c:idx val="14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PZ!$AD$19</c15:sqref>
                        </c15:formulaRef>
                      </c:ext>
                    </c:extLst>
                    <c:strCache>
                      <c:ptCount val="1"/>
                      <c:pt idx="0">
                        <c:v>SOŠ HOTELOVÉ A PODNIKAT.</c:v>
                      </c:pt>
                    </c:strCache>
                  </c:strRef>
                </c:tx>
                <c:spPr>
                  <a:ln w="28575" cap="rnd">
                    <a:solidFill>
                      <a:schemeClr val="accent3">
                        <a:lumMod val="80000"/>
                        <a:lumOff val="2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>
                        <a:lumMod val="80000"/>
                        <a:lumOff val="20000"/>
                      </a:schemeClr>
                    </a:solidFill>
                    <a:ln w="9525">
                      <a:solidFill>
                        <a:schemeClr val="accent3">
                          <a:lumMod val="80000"/>
                          <a:lumOff val="2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PZ!$BB$4:$BJ$4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PZ!$BB$19:$BJ$19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56.566829157691899</c:v>
                      </c:pt>
                      <c:pt idx="1">
                        <c:v>58.897381615598903</c:v>
                      </c:pt>
                      <c:pt idx="2">
                        <c:v>55.750667093606602</c:v>
                      </c:pt>
                      <c:pt idx="3">
                        <c:v>56.290714734856401</c:v>
                      </c:pt>
                      <c:pt idx="4">
                        <c:v>52.4777031154551</c:v>
                      </c:pt>
                      <c:pt idx="5">
                        <c:v>51.787949640287799</c:v>
                      </c:pt>
                      <c:pt idx="6">
                        <c:v>52.383154417836501</c:v>
                      </c:pt>
                      <c:pt idx="7">
                        <c:v>56.020518691383003</c:v>
                      </c:pt>
                      <c:pt idx="8">
                        <c:v>55.3387808465435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0-0DBB-47D0-BAF2-2E21E8DD3B22}"/>
                  </c:ext>
                </c:extLst>
              </c15:ser>
            </c15:filteredLineSeries>
            <c15:filteredLineSeries>
              <c15:ser>
                <c:idx val="16"/>
                <c:order val="1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PZ!$AD$21</c15:sqref>
                        </c15:formulaRef>
                      </c:ext>
                    </c:extLst>
                    <c:strCache>
                      <c:ptCount val="1"/>
                      <c:pt idx="0">
                        <c:v>SOU TECHNICKÁ</c:v>
                      </c:pt>
                    </c:strCache>
                  </c:strRef>
                </c:tx>
                <c:spPr>
                  <a:ln w="28575" cap="rnd">
                    <a:solidFill>
                      <a:schemeClr val="accent5">
                        <a:lumMod val="80000"/>
                        <a:lumOff val="2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>
                        <a:lumMod val="80000"/>
                        <a:lumOff val="20000"/>
                      </a:schemeClr>
                    </a:solidFill>
                    <a:ln w="9525">
                      <a:solidFill>
                        <a:schemeClr val="accent5">
                          <a:lumMod val="80000"/>
                          <a:lumOff val="2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PZ!$BB$4:$BJ$4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PZ!$BB$21:$BJ$21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51.025863404057603</c:v>
                      </c:pt>
                      <c:pt idx="1">
                        <c:v>52.708326674124997</c:v>
                      </c:pt>
                      <c:pt idx="2">
                        <c:v>48.532592713608899</c:v>
                      </c:pt>
                      <c:pt idx="3">
                        <c:v>49.722294654498</c:v>
                      </c:pt>
                      <c:pt idx="4">
                        <c:v>46.031950672645699</c:v>
                      </c:pt>
                      <c:pt idx="5">
                        <c:v>44.951114922812998</c:v>
                      </c:pt>
                      <c:pt idx="6">
                        <c:v>44.5682762201454</c:v>
                      </c:pt>
                      <c:pt idx="7">
                        <c:v>50.112283089486198</c:v>
                      </c:pt>
                      <c:pt idx="8">
                        <c:v>49.022811842743899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1-0DBB-47D0-BAF2-2E21E8DD3B22}"/>
                  </c:ext>
                </c:extLst>
              </c15:ser>
            </c15:filteredLineSeries>
            <c15:filteredLineSeries>
              <c15:ser>
                <c:idx val="17"/>
                <c:order val="1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PZ!$AD$22</c15:sqref>
                        </c15:formulaRef>
                      </c:ext>
                    </c:extLst>
                    <c:strCache>
                      <c:ptCount val="1"/>
                      <c:pt idx="0">
                        <c:v>SOU OSTATNÍ</c:v>
                      </c:pt>
                    </c:strCache>
                  </c:strRef>
                </c:tx>
                <c:spPr>
                  <a:ln w="28575" cap="rnd">
                    <a:solidFill>
                      <a:schemeClr val="accent6">
                        <a:lumMod val="80000"/>
                        <a:lumOff val="2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6">
                        <a:lumMod val="80000"/>
                        <a:lumOff val="20000"/>
                      </a:schemeClr>
                    </a:solidFill>
                    <a:ln w="9525">
                      <a:solidFill>
                        <a:schemeClr val="accent6">
                          <a:lumMod val="80000"/>
                          <a:lumOff val="2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PZ!$BB$4:$BJ$4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PZ!$BB$22:$BJ$22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50.884924174843903</c:v>
                      </c:pt>
                      <c:pt idx="1">
                        <c:v>52.615817442950899</c:v>
                      </c:pt>
                      <c:pt idx="2">
                        <c:v>49.634116937914399</c:v>
                      </c:pt>
                      <c:pt idx="3">
                        <c:v>50.479354237814299</c:v>
                      </c:pt>
                      <c:pt idx="4">
                        <c:v>46.1259559154296</c:v>
                      </c:pt>
                      <c:pt idx="5">
                        <c:v>45.950269161753397</c:v>
                      </c:pt>
                      <c:pt idx="6">
                        <c:v>45.380344750391799</c:v>
                      </c:pt>
                      <c:pt idx="7">
                        <c:v>48.553314121037502</c:v>
                      </c:pt>
                      <c:pt idx="8">
                        <c:v>48.652539522368002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2-0DBB-47D0-BAF2-2E21E8DD3B22}"/>
                  </c:ext>
                </c:extLst>
              </c15:ser>
            </c15:filteredLineSeries>
            <c15:filteredLineSeries>
              <c15:ser>
                <c:idx val="18"/>
                <c:order val="1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PZ!$AD$23</c15:sqref>
                        </c15:formulaRef>
                      </c:ext>
                    </c:extLst>
                    <c:strCache>
                      <c:ptCount val="1"/>
                      <c:pt idx="0">
                        <c:v>NÁSTAVBY TECHNICKÉ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lumMod val="8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lumMod val="80000"/>
                      </a:schemeClr>
                    </a:solidFill>
                    <a:ln w="9525">
                      <a:solidFill>
                        <a:schemeClr val="accent1">
                          <a:lumMod val="8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PZ!$BB$4:$BJ$4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PZ!$BB$23:$BJ$23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42.7599687255668</c:v>
                      </c:pt>
                      <c:pt idx="1">
                        <c:v>45.220135236664198</c:v>
                      </c:pt>
                      <c:pt idx="2">
                        <c:v>38.742903487428997</c:v>
                      </c:pt>
                      <c:pt idx="3">
                        <c:v>41.022491349481001</c:v>
                      </c:pt>
                      <c:pt idx="4">
                        <c:v>41.802281368821298</c:v>
                      </c:pt>
                      <c:pt idx="5">
                        <c:v>36.426995457495103</c:v>
                      </c:pt>
                      <c:pt idx="6">
                        <c:v>35.4971687429219</c:v>
                      </c:pt>
                      <c:pt idx="7">
                        <c:v>41.4469357249626</c:v>
                      </c:pt>
                      <c:pt idx="8">
                        <c:v>41.033986405437801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3-0DBB-47D0-BAF2-2E21E8DD3B22}"/>
                  </c:ext>
                </c:extLst>
              </c15:ser>
            </c15:filteredLineSeries>
            <c15:filteredLineSeries>
              <c15:ser>
                <c:idx val="19"/>
                <c:order val="1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PZ!$AD$24</c15:sqref>
                        </c15:formulaRef>
                      </c:ext>
                    </c:extLst>
                    <c:strCache>
                      <c:ptCount val="1"/>
                      <c:pt idx="0">
                        <c:v>NÁSTAVBY OSTATNÍ</c:v>
                      </c:pt>
                    </c:strCache>
                  </c:strRef>
                </c:tx>
                <c:spPr>
                  <a:ln w="28575" cap="rnd">
                    <a:solidFill>
                      <a:schemeClr val="accent2">
                        <a:lumMod val="8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>
                        <a:lumMod val="80000"/>
                      </a:schemeClr>
                    </a:solidFill>
                    <a:ln w="9525">
                      <a:solidFill>
                        <a:schemeClr val="accent2">
                          <a:lumMod val="8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PZ!$BB$4:$BJ$4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PZ!$BB$24:$BJ$24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41.725570870191298</c:v>
                      </c:pt>
                      <c:pt idx="1">
                        <c:v>43.203767123287697</c:v>
                      </c:pt>
                      <c:pt idx="2">
                        <c:v>38.546162657502897</c:v>
                      </c:pt>
                      <c:pt idx="3">
                        <c:v>41.264873675631598</c:v>
                      </c:pt>
                      <c:pt idx="4">
                        <c:v>40.301715438950602</c:v>
                      </c:pt>
                      <c:pt idx="5">
                        <c:v>37.966055462948901</c:v>
                      </c:pt>
                      <c:pt idx="6">
                        <c:v>36.7126496616346</c:v>
                      </c:pt>
                      <c:pt idx="7">
                        <c:v>41.5499757634513</c:v>
                      </c:pt>
                      <c:pt idx="8">
                        <c:v>41.349208719020602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4-0DBB-47D0-BAF2-2E21E8DD3B22}"/>
                  </c:ext>
                </c:extLst>
              </c15:ser>
            </c15:filteredLineSeries>
            <c15:filteredLineSeries>
              <c15:ser>
                <c:idx val="20"/>
                <c:order val="2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PZ!$AD$25</c15:sqref>
                        </c15:formulaRef>
                      </c:ext>
                    </c:extLst>
                    <c:strCache>
                      <c:ptCount val="1"/>
                      <c:pt idx="0">
                        <c:v>Obchodní akademie</c:v>
                      </c:pt>
                    </c:strCache>
                  </c:strRef>
                </c:tx>
                <c:spPr>
                  <a:ln w="28575" cap="rnd">
                    <a:solidFill>
                      <a:schemeClr val="tx2">
                        <a:lumMod val="75000"/>
                        <a:lumOff val="25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tx2">
                        <a:lumMod val="75000"/>
                        <a:lumOff val="25000"/>
                      </a:schemeClr>
                    </a:solidFill>
                    <a:ln w="9525">
                      <a:solidFill>
                        <a:schemeClr val="tx2">
                          <a:lumMod val="75000"/>
                          <a:lumOff val="25000"/>
                        </a:schemeClr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defRPr>
                      </a:pPr>
                      <a:endParaRPr lang="cs-CZ"/>
                    </a:p>
                  </c:txPr>
                  <c:dLblPos val="b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PZ!$BB$4:$BJ$4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PZ!$BB$25:$BJ$25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62.545139290255499</c:v>
                      </c:pt>
                      <c:pt idx="1">
                        <c:v>64.662493254182394</c:v>
                      </c:pt>
                      <c:pt idx="2">
                        <c:v>61.198873709458802</c:v>
                      </c:pt>
                      <c:pt idx="3">
                        <c:v>62.013608125431404</c:v>
                      </c:pt>
                      <c:pt idx="4">
                        <c:v>58.596415115880802</c:v>
                      </c:pt>
                      <c:pt idx="5">
                        <c:v>58.083829280734598</c:v>
                      </c:pt>
                      <c:pt idx="6">
                        <c:v>58.519776503455397</c:v>
                      </c:pt>
                      <c:pt idx="7">
                        <c:v>62.814002242698997</c:v>
                      </c:pt>
                      <c:pt idx="8">
                        <c:v>61.739792060491503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5-0DBB-47D0-BAF2-2E21E8DD3B22}"/>
                  </c:ext>
                </c:extLst>
              </c15:ser>
            </c15:filteredLineSeries>
            <c15:filteredLineSeries>
              <c15:ser>
                <c:idx val="21"/>
                <c:order val="2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PZ!$AD$26</c15:sqref>
                        </c15:formulaRef>
                      </c:ext>
                    </c:extLst>
                    <c:strCache>
                      <c:ptCount val="1"/>
                      <c:pt idx="0">
                        <c:v>Ekonomické lyceum</c:v>
                      </c:pt>
                    </c:strCache>
                  </c:strRef>
                </c:tx>
                <c:spPr>
                  <a:ln w="28575" cap="rnd">
                    <a:solidFill>
                      <a:schemeClr val="tx2">
                        <a:lumMod val="25000"/>
                        <a:lumOff val="75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tx2">
                        <a:lumMod val="25000"/>
                        <a:lumOff val="75000"/>
                      </a:schemeClr>
                    </a:solidFill>
                    <a:ln w="9525">
                      <a:solidFill>
                        <a:schemeClr val="tx2">
                          <a:lumMod val="25000"/>
                          <a:lumOff val="75000"/>
                        </a:schemeClr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defRPr>
                      </a:pPr>
                      <a:endParaRPr lang="cs-CZ"/>
                    </a:p>
                  </c:txPr>
                  <c:dLblPos val="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PZ!$BB$4:$BJ$4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PZ!$BB$26:$BJ$26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69.351372245844601</c:v>
                      </c:pt>
                      <c:pt idx="1">
                        <c:v>71.359036144578297</c:v>
                      </c:pt>
                      <c:pt idx="2">
                        <c:v>68.419190200748602</c:v>
                      </c:pt>
                      <c:pt idx="3">
                        <c:v>68.610179464548395</c:v>
                      </c:pt>
                      <c:pt idx="4">
                        <c:v>65.406820530485703</c:v>
                      </c:pt>
                      <c:pt idx="5">
                        <c:v>65.425686172967403</c:v>
                      </c:pt>
                      <c:pt idx="6">
                        <c:v>67.227542179662606</c:v>
                      </c:pt>
                      <c:pt idx="7">
                        <c:v>69.942789968651994</c:v>
                      </c:pt>
                      <c:pt idx="8">
                        <c:v>68.296128707893402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6-0DBB-47D0-BAF2-2E21E8DD3B22}"/>
                  </c:ext>
                </c:extLst>
              </c15:ser>
            </c15:filteredLineSeries>
          </c:ext>
        </c:extLst>
      </c:lineChart>
      <c:catAx>
        <c:axId val="1784886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cs-CZ"/>
          </a:p>
        </c:txPr>
        <c:crossAx val="1784880128"/>
        <c:crosses val="autoZero"/>
        <c:auto val="1"/>
        <c:lblAlgn val="ctr"/>
        <c:lblOffset val="100"/>
        <c:noMultiLvlLbl val="0"/>
      </c:catAx>
      <c:valAx>
        <c:axId val="1784880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cs-CZ"/>
          </a:p>
        </c:txPr>
        <c:crossAx val="1784886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075495596964262"/>
          <c:y val="0.12026171534145134"/>
          <c:w val="0.79933463469469912"/>
          <c:h val="7.24315176613627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Calibri" panose="020F0502020204030204" pitchFamily="34" charset="0"/>
          <a:cs typeface="Calibri" panose="020F0502020204030204" pitchFamily="34" charset="0"/>
        </a:defRPr>
      </a:pPr>
      <a:endParaRPr lang="cs-CZ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cs-CZ" b="1"/>
              <a:t>PZ 2017-2025 - matematika</a:t>
            </a:r>
            <a:r>
              <a:rPr lang="cs-CZ" b="1" baseline="0"/>
              <a:t> </a:t>
            </a:r>
            <a:r>
              <a:rPr lang="cs-CZ" b="1"/>
              <a:t>- průměrný % skór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5.1918839486381568E-2"/>
          <c:y val="0.20773196263418794"/>
          <c:w val="0.9305162902541374"/>
          <c:h val="0.70830872774822939"/>
        </c:manualLayout>
      </c:layout>
      <c:barChart>
        <c:barDir val="col"/>
        <c:grouping val="clustered"/>
        <c:varyColors val="0"/>
        <c:ser>
          <c:idx val="3"/>
          <c:order val="3"/>
          <c:tx>
            <c:strRef>
              <c:f>PZ!$AD$8</c:f>
              <c:strCache>
                <c:ptCount val="1"/>
                <c:pt idx="0">
                  <c:v>SOŠ</c:v>
                </c:pt>
              </c:strCache>
            </c:strRef>
          </c:tx>
          <c:spPr>
            <a:solidFill>
              <a:schemeClr val="bg1">
                <a:lumMod val="65000"/>
                <a:alpha val="3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cs-CZ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PZ!$AE$4:$AM$4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</c:numRef>
          </c:cat>
          <c:val>
            <c:numRef>
              <c:f>PZ!$AE$8:$AM$8</c:f>
              <c:numCache>
                <c:formatCode>#\ ##0.0</c:formatCode>
                <c:ptCount val="9"/>
                <c:pt idx="0">
                  <c:v>44.780980185758501</c:v>
                </c:pt>
                <c:pt idx="1">
                  <c:v>34.191844427846299</c:v>
                </c:pt>
                <c:pt idx="2">
                  <c:v>41.327590552582002</c:v>
                </c:pt>
                <c:pt idx="3">
                  <c:v>41.542508588655998</c:v>
                </c:pt>
                <c:pt idx="4">
                  <c:v>40.2063855486848</c:v>
                </c:pt>
                <c:pt idx="5">
                  <c:v>44.052531660222698</c:v>
                </c:pt>
                <c:pt idx="6">
                  <c:v>39.018291175743599</c:v>
                </c:pt>
                <c:pt idx="7">
                  <c:v>49.161785628372101</c:v>
                </c:pt>
                <c:pt idx="8">
                  <c:v>38.469546032407997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5A-4C56-AEC3-9615D29130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784886368"/>
        <c:axId val="1784880128"/>
      </c:barChart>
      <c:lineChart>
        <c:grouping val="standard"/>
        <c:varyColors val="0"/>
        <c:ser>
          <c:idx val="15"/>
          <c:order val="15"/>
          <c:tx>
            <c:strRef>
              <c:f>PZ!$AD$20</c:f>
              <c:strCache>
                <c:ptCount val="1"/>
                <c:pt idx="0">
                  <c:v>SOŠ ZDRAVOTNICKÉ</c:v>
                </c:pt>
              </c:strCache>
              <c:extLst xmlns:c15="http://schemas.microsoft.com/office/drawing/2012/chart"/>
            </c:strRef>
          </c:tx>
          <c:spPr>
            <a:ln w="28575" cap="rnd">
              <a:solidFill>
                <a:schemeClr val="accent4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  <a:lumOff val="20000"/>
                </a:schemeClr>
              </a:solidFill>
              <a:ln w="9525">
                <a:solidFill>
                  <a:schemeClr val="accent4">
                    <a:lumMod val="80000"/>
                    <a:lumOff val="2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cs-CZ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PZ!$AE$4:$AM$4</c:f>
              <c:numCache>
                <c:formatCode>General</c:formatCode>
                <c:ptCount val="9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</c:numCache>
              <c:extLst xmlns:c15="http://schemas.microsoft.com/office/drawing/2012/chart"/>
            </c:numRef>
          </c:cat>
          <c:val>
            <c:numRef>
              <c:f>PZ!$AE$20:$AM$20</c:f>
              <c:numCache>
                <c:formatCode>#\ ##0.0</c:formatCode>
                <c:ptCount val="9"/>
                <c:pt idx="0">
                  <c:v>37.854239877769302</c:v>
                </c:pt>
                <c:pt idx="1">
                  <c:v>28.851351351351401</c:v>
                </c:pt>
                <c:pt idx="2">
                  <c:v>34.701642965622</c:v>
                </c:pt>
                <c:pt idx="3">
                  <c:v>34.181725239616597</c:v>
                </c:pt>
                <c:pt idx="4">
                  <c:v>31.8748603351955</c:v>
                </c:pt>
                <c:pt idx="5">
                  <c:v>37.383161134315202</c:v>
                </c:pt>
                <c:pt idx="6">
                  <c:v>32.0101898101898</c:v>
                </c:pt>
                <c:pt idx="7">
                  <c:v>40.990522688110303</c:v>
                </c:pt>
                <c:pt idx="8">
                  <c:v>32.795228628230603</c:v>
                </c:pt>
              </c:numCache>
              <c:extLst xmlns:c15="http://schemas.microsoft.com/office/drawing/2012/chart"/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1-615A-4C56-AEC3-9615D2913021}"/>
            </c:ext>
          </c:extLst>
        </c:ser>
        <c:ser>
          <c:idx val="22"/>
          <c:order val="22"/>
          <c:tx>
            <c:strRef>
              <c:f>PZ!$C$37</c:f>
              <c:strCache>
                <c:ptCount val="1"/>
                <c:pt idx="0">
                  <c:v>Zdravotnické lyceum</c:v>
                </c:pt>
              </c:strCache>
            </c:strRef>
          </c:tx>
          <c:spPr>
            <a:ln w="28575" cap="rnd">
              <a:solidFill>
                <a:schemeClr val="tx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2"/>
              </a:solidFill>
              <a:ln w="9525">
                <a:solidFill>
                  <a:schemeClr val="tx2"/>
                </a:solidFill>
              </a:ln>
              <a:effectLst/>
            </c:spPr>
          </c:marker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PZ!$AE$37:$AM$37</c:f>
              <c:numCache>
                <c:formatCode>#\ ##0.0</c:formatCode>
                <c:ptCount val="9"/>
                <c:pt idx="0">
                  <c:v>49.976848874598097</c:v>
                </c:pt>
                <c:pt idx="1">
                  <c:v>37.975339087546203</c:v>
                </c:pt>
                <c:pt idx="2">
                  <c:v>45.991803278688501</c:v>
                </c:pt>
                <c:pt idx="3">
                  <c:v>45.522894290559599</c:v>
                </c:pt>
                <c:pt idx="4">
                  <c:v>43.1723804925157</c:v>
                </c:pt>
                <c:pt idx="5">
                  <c:v>49.422125813449</c:v>
                </c:pt>
                <c:pt idx="6">
                  <c:v>43.585785250286598</c:v>
                </c:pt>
                <c:pt idx="7">
                  <c:v>56.204179678116702</c:v>
                </c:pt>
                <c:pt idx="8">
                  <c:v>43.493222562308702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15A-4C56-AEC3-9615D29130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84886368"/>
        <c:axId val="1784880128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PZ!$AD$5</c15:sqref>
                        </c15:formulaRef>
                      </c:ext>
                    </c:extLst>
                    <c:strCache>
                      <c:ptCount val="1"/>
                      <c:pt idx="0">
                        <c:v>4LETÉ OBORY CELKEM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cat>
                  <c:numRef>
                    <c:extLst>
                      <c:ext uri="{02D57815-91ED-43cb-92C2-25804820EDAC}">
                        <c15:formulaRef>
                          <c15:sqref>PZ!$AE$4:$AM$4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PZ!$AE$5:$AM$5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46.097448373588897</c:v>
                      </c:pt>
                      <c:pt idx="1">
                        <c:v>35.830692673009402</c:v>
                      </c:pt>
                      <c:pt idx="2">
                        <c:v>43.077750991523402</c:v>
                      </c:pt>
                      <c:pt idx="3">
                        <c:v>43.763817370408503</c:v>
                      </c:pt>
                      <c:pt idx="4">
                        <c:v>43.225815208170701</c:v>
                      </c:pt>
                      <c:pt idx="5">
                        <c:v>45.307144629124302</c:v>
                      </c:pt>
                      <c:pt idx="6">
                        <c:v>39.784274486567497</c:v>
                      </c:pt>
                      <c:pt idx="7">
                        <c:v>49.342907468041197</c:v>
                      </c:pt>
                      <c:pt idx="8">
                        <c:v>38.4212306032694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3-615A-4C56-AEC3-9615D2913021}"/>
                  </c:ext>
                </c:extLst>
              </c15:ser>
            </c15:filteredLineSeries>
            <c15:filteredLineSeries>
              <c15:ser>
                <c:idx val="1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PZ!$AD$6</c15:sqref>
                        </c15:formulaRef>
                      </c:ext>
                    </c:extLst>
                    <c:strCache>
                      <c:ptCount val="1"/>
                      <c:pt idx="0">
                        <c:v>GYMNÁZIA 4LETÁ</c:v>
                      </c:pt>
                    </c:strCache>
                  </c:strRef>
                </c:tx>
                <c:spPr>
                  <a:ln w="28575" cap="rnd">
                    <a:solidFill>
                      <a:schemeClr val="accent2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/>
                    </a:solidFill>
                    <a:ln w="9525">
                      <a:solidFill>
                        <a:schemeClr val="accent2"/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PZ!$AE$4:$AM$4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PZ!$AE$6:$AM$6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65.5018552947556</c:v>
                      </c:pt>
                      <c:pt idx="1">
                        <c:v>52.175224779854801</c:v>
                      </c:pt>
                      <c:pt idx="2">
                        <c:v>61.1196644097733</c:v>
                      </c:pt>
                      <c:pt idx="3">
                        <c:v>62.214734198409403</c:v>
                      </c:pt>
                      <c:pt idx="4">
                        <c:v>60.553574028242799</c:v>
                      </c:pt>
                      <c:pt idx="5">
                        <c:v>64.925269422551096</c:v>
                      </c:pt>
                      <c:pt idx="6">
                        <c:v>59.342399756060402</c:v>
                      </c:pt>
                      <c:pt idx="7">
                        <c:v>71.547285164600297</c:v>
                      </c:pt>
                      <c:pt idx="8">
                        <c:v>55.874022396018503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4-615A-4C56-AEC3-9615D2913021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PZ!$AD$7</c15:sqref>
                        </c15:formulaRef>
                      </c:ext>
                    </c:extLst>
                    <c:strCache>
                      <c:ptCount val="1"/>
                      <c:pt idx="0">
                        <c:v>LYCEA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/>
                    </a:solidFill>
                    <a:ln w="9525">
                      <a:solidFill>
                        <a:schemeClr val="accent3"/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PZ!$AE$4:$AM$4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PZ!$AE$7:$AM$7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54.2968623382963</c:v>
                      </c:pt>
                      <c:pt idx="1">
                        <c:v>41.909765578984597</c:v>
                      </c:pt>
                      <c:pt idx="2">
                        <c:v>50.270957578485401</c:v>
                      </c:pt>
                      <c:pt idx="3">
                        <c:v>50.4760935910478</c:v>
                      </c:pt>
                      <c:pt idx="4">
                        <c:v>47.820881986169397</c:v>
                      </c:pt>
                      <c:pt idx="5">
                        <c:v>53.340351458885898</c:v>
                      </c:pt>
                      <c:pt idx="6">
                        <c:v>48.549467275494699</c:v>
                      </c:pt>
                      <c:pt idx="7">
                        <c:v>60.386596310828502</c:v>
                      </c:pt>
                      <c:pt idx="8">
                        <c:v>46.6030314807618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5-615A-4C56-AEC3-9615D2913021}"/>
                  </c:ext>
                </c:extLst>
              </c15:ser>
            </c15:filteredLineSeries>
            <c15:filteredLine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PZ!$AD$9</c15:sqref>
                        </c15:formulaRef>
                      </c:ext>
                    </c:extLst>
                    <c:strCache>
                      <c:ptCount val="1"/>
                      <c:pt idx="0">
                        <c:v>SOU</c:v>
                      </c:pt>
                    </c:strCache>
                  </c:strRef>
                </c:tx>
                <c:spPr>
                  <a:ln w="28575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/>
                    </a:solidFill>
                    <a:ln w="9525">
                      <a:solidFill>
                        <a:schemeClr val="accent5"/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PZ!$AE$4:$AM$4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PZ!$AE$9:$AM$9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37.819261404043502</c:v>
                      </c:pt>
                      <c:pt idx="1">
                        <c:v>28.375559311291902</c:v>
                      </c:pt>
                      <c:pt idx="2">
                        <c:v>34.767427122940397</c:v>
                      </c:pt>
                      <c:pt idx="3">
                        <c:v>35.126931684962202</c:v>
                      </c:pt>
                      <c:pt idx="4">
                        <c:v>32.092694693315003</c:v>
                      </c:pt>
                      <c:pt idx="5">
                        <c:v>35.998009410061499</c:v>
                      </c:pt>
                      <c:pt idx="6">
                        <c:v>30.7283699059561</c:v>
                      </c:pt>
                      <c:pt idx="7">
                        <c:v>40.320345460862697</c:v>
                      </c:pt>
                      <c:pt idx="8">
                        <c:v>32.449162516976003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6-615A-4C56-AEC3-9615D2913021}"/>
                  </c:ext>
                </c:extLst>
              </c15:ser>
            </c15:filteredLineSeries>
            <c15:filteredLine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PZ!$AD$10</c15:sqref>
                        </c15:formulaRef>
                      </c:ext>
                    </c:extLst>
                    <c:strCache>
                      <c:ptCount val="1"/>
                      <c:pt idx="0">
                        <c:v>NÁSTAVBY</c:v>
                      </c:pt>
                    </c:strCache>
                  </c:strRef>
                </c:tx>
                <c:spPr>
                  <a:ln w="28575" cap="rnd">
                    <a:solidFill>
                      <a:schemeClr val="accent6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6"/>
                    </a:solidFill>
                    <a:ln w="9525">
                      <a:solidFill>
                        <a:schemeClr val="accent6"/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PZ!$AE$4:$AM$4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PZ!$AE$10:$AM$10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22.477752517051002</c:v>
                      </c:pt>
                      <c:pt idx="1">
                        <c:v>17.774032983508199</c:v>
                      </c:pt>
                      <c:pt idx="2">
                        <c:v>19.760028525583898</c:v>
                      </c:pt>
                      <c:pt idx="3">
                        <c:v>19.1621177244328</c:v>
                      </c:pt>
                      <c:pt idx="4">
                        <c:v>21.1241655540721</c:v>
                      </c:pt>
                      <c:pt idx="5">
                        <c:v>22.975088967971502</c:v>
                      </c:pt>
                      <c:pt idx="6">
                        <c:v>17.480025364616399</c:v>
                      </c:pt>
                      <c:pt idx="7">
                        <c:v>24.372349036749199</c:v>
                      </c:pt>
                      <c:pt idx="8">
                        <c:v>19.515659186097398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7-615A-4C56-AEC3-9615D2913021}"/>
                  </c:ext>
                </c:extLst>
              </c15:ser>
            </c15:filteredLineSeries>
            <c15:filteredLineSeries>
              <c15:ser>
                <c:idx val="6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PZ!$AD$11</c15:sqref>
                        </c15:formulaRef>
                      </c:ext>
                    </c:extLst>
                    <c:strCache>
                      <c:ptCount val="1"/>
                      <c:pt idx="0">
                        <c:v>4LETÉ OBORY CELKEM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lumMod val="60000"/>
                      </a:schemeClr>
                    </a:solidFill>
                    <a:ln w="9525">
                      <a:solidFill>
                        <a:schemeClr val="accent1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PZ!$AE$4:$AM$4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PZ!$AE$11:$AM$11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46.097448373588897</c:v>
                      </c:pt>
                      <c:pt idx="1">
                        <c:v>35.830692673009402</c:v>
                      </c:pt>
                      <c:pt idx="2">
                        <c:v>43.077750991523402</c:v>
                      </c:pt>
                      <c:pt idx="3">
                        <c:v>43.763817370408503</c:v>
                      </c:pt>
                      <c:pt idx="4">
                        <c:v>43.225815208170701</c:v>
                      </c:pt>
                      <c:pt idx="5">
                        <c:v>45.307144629124302</c:v>
                      </c:pt>
                      <c:pt idx="6">
                        <c:v>39.784274486567497</c:v>
                      </c:pt>
                      <c:pt idx="7">
                        <c:v>49.342907468041197</c:v>
                      </c:pt>
                      <c:pt idx="8">
                        <c:v>38.4212306032694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8-615A-4C56-AEC3-9615D2913021}"/>
                  </c:ext>
                </c:extLst>
              </c15:ser>
            </c15:filteredLineSeries>
            <c15:filteredLineSeries>
              <c15:ser>
                <c:idx val="7"/>
                <c:order val="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PZ!$AD$12</c15:sqref>
                        </c15:formulaRef>
                      </c:ext>
                    </c:extLst>
                    <c:strCache>
                      <c:ptCount val="1"/>
                      <c:pt idx="0">
                        <c:v>GYMNÁZIA 4LETÁ</c:v>
                      </c:pt>
                    </c:strCache>
                  </c:strRef>
                </c:tx>
                <c:spPr>
                  <a:ln w="28575" cap="rnd">
                    <a:solidFill>
                      <a:schemeClr val="accent2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>
                        <a:lumMod val="60000"/>
                      </a:schemeClr>
                    </a:solidFill>
                    <a:ln w="9525">
                      <a:solidFill>
                        <a:schemeClr val="accent2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PZ!$AE$4:$AM$4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PZ!$AE$12:$AM$12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65.5018552947556</c:v>
                      </c:pt>
                      <c:pt idx="1">
                        <c:v>52.175224779854801</c:v>
                      </c:pt>
                      <c:pt idx="2">
                        <c:v>61.1196644097733</c:v>
                      </c:pt>
                      <c:pt idx="3">
                        <c:v>62.214734198409403</c:v>
                      </c:pt>
                      <c:pt idx="4">
                        <c:v>60.553574028242799</c:v>
                      </c:pt>
                      <c:pt idx="5">
                        <c:v>64.925269422551096</c:v>
                      </c:pt>
                      <c:pt idx="6">
                        <c:v>59.342399756060402</c:v>
                      </c:pt>
                      <c:pt idx="7">
                        <c:v>71.547285164600297</c:v>
                      </c:pt>
                      <c:pt idx="8">
                        <c:v>55.874022396018503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9-615A-4C56-AEC3-9615D2913021}"/>
                  </c:ext>
                </c:extLst>
              </c15:ser>
            </c15:filteredLineSeries>
            <c15:filteredLineSeries>
              <c15:ser>
                <c:idx val="8"/>
                <c:order val="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PZ!$AD$13</c15:sqref>
                        </c15:formulaRef>
                      </c:ext>
                    </c:extLst>
                    <c:strCache>
                      <c:ptCount val="1"/>
                      <c:pt idx="0">
                        <c:v>LYCEA</c:v>
                      </c:pt>
                    </c:strCache>
                  </c:strRef>
                </c:tx>
                <c:spPr>
                  <a:ln w="28575" cap="rnd">
                    <a:solidFill>
                      <a:schemeClr val="accent3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>
                        <a:lumMod val="60000"/>
                      </a:schemeClr>
                    </a:solidFill>
                    <a:ln w="9525">
                      <a:solidFill>
                        <a:schemeClr val="accent3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PZ!$AE$4:$AM$4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PZ!$AE$13:$AM$13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54.2968623382963</c:v>
                      </c:pt>
                      <c:pt idx="1">
                        <c:v>41.909765578984597</c:v>
                      </c:pt>
                      <c:pt idx="2">
                        <c:v>50.270957578485401</c:v>
                      </c:pt>
                      <c:pt idx="3">
                        <c:v>50.4760935910478</c:v>
                      </c:pt>
                      <c:pt idx="4">
                        <c:v>47.820881986169397</c:v>
                      </c:pt>
                      <c:pt idx="5">
                        <c:v>53.340351458885898</c:v>
                      </c:pt>
                      <c:pt idx="6">
                        <c:v>48.549467275494699</c:v>
                      </c:pt>
                      <c:pt idx="7">
                        <c:v>60.386596310828502</c:v>
                      </c:pt>
                      <c:pt idx="8">
                        <c:v>46.6030314807618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A-615A-4C56-AEC3-9615D2913021}"/>
                  </c:ext>
                </c:extLst>
              </c15:ser>
            </c15:filteredLineSeries>
            <c15:filteredLineSeries>
              <c15:ser>
                <c:idx val="9"/>
                <c:order val="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PZ!$AD$14</c15:sqref>
                        </c15:formulaRef>
                      </c:ext>
                    </c:extLst>
                    <c:strCache>
                      <c:ptCount val="1"/>
                      <c:pt idx="0">
                        <c:v>SOŠ TECHNICKÉ</c:v>
                      </c:pt>
                    </c:strCache>
                  </c:strRef>
                </c:tx>
                <c:spPr>
                  <a:ln w="28575" cap="rnd">
                    <a:solidFill>
                      <a:schemeClr val="accent4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4">
                        <a:lumMod val="60000"/>
                      </a:schemeClr>
                    </a:solidFill>
                    <a:ln w="9525">
                      <a:solidFill>
                        <a:schemeClr val="accent4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PZ!$AE$4:$AM$4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PZ!$AE$14:$AM$14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53.482674744137</c:v>
                      </c:pt>
                      <c:pt idx="1">
                        <c:v>40.960307438923998</c:v>
                      </c:pt>
                      <c:pt idx="2">
                        <c:v>49.311655096821298</c:v>
                      </c:pt>
                      <c:pt idx="3">
                        <c:v>49.955968646935403</c:v>
                      </c:pt>
                      <c:pt idx="4">
                        <c:v>48.220912487501998</c:v>
                      </c:pt>
                      <c:pt idx="5">
                        <c:v>52.569791592064703</c:v>
                      </c:pt>
                      <c:pt idx="6">
                        <c:v>47.153703458327797</c:v>
                      </c:pt>
                      <c:pt idx="7">
                        <c:v>58.770422804668101</c:v>
                      </c:pt>
                      <c:pt idx="8">
                        <c:v>46.020862826913003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B-615A-4C56-AEC3-9615D2913021}"/>
                  </c:ext>
                </c:extLst>
              </c15:ser>
            </c15:filteredLineSeries>
            <c15:filteredLineSeries>
              <c15:ser>
                <c:idx val="10"/>
                <c:order val="1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PZ!$AD$15</c15:sqref>
                        </c15:formulaRef>
                      </c:ext>
                    </c:extLst>
                    <c:strCache>
                      <c:ptCount val="1"/>
                      <c:pt idx="0">
                        <c:v>SOŠ EKONOMICKÉ</c:v>
                      </c:pt>
                    </c:strCache>
                  </c:strRef>
                </c:tx>
                <c:spPr>
                  <a:ln w="28575" cap="rnd">
                    <a:solidFill>
                      <a:schemeClr val="accent5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>
                        <a:lumMod val="60000"/>
                      </a:schemeClr>
                    </a:solidFill>
                    <a:ln w="9525">
                      <a:solidFill>
                        <a:schemeClr val="accent5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PZ!$AE$4:$AM$4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PZ!$AE$15:$AM$15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46.897627665706104</c:v>
                      </c:pt>
                      <c:pt idx="1">
                        <c:v>35.495251744498098</c:v>
                      </c:pt>
                      <c:pt idx="2">
                        <c:v>43.457605985037397</c:v>
                      </c:pt>
                      <c:pt idx="3">
                        <c:v>43.743680535064399</c:v>
                      </c:pt>
                      <c:pt idx="4">
                        <c:v>42.581755986316999</c:v>
                      </c:pt>
                      <c:pt idx="5">
                        <c:v>46.547385892116203</c:v>
                      </c:pt>
                      <c:pt idx="6">
                        <c:v>42.0923490312544</c:v>
                      </c:pt>
                      <c:pt idx="7">
                        <c:v>53.773975857808203</c:v>
                      </c:pt>
                      <c:pt idx="8">
                        <c:v>41.935159100355598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615A-4C56-AEC3-9615D2913021}"/>
                  </c:ext>
                </c:extLst>
              </c15:ser>
            </c15:filteredLineSeries>
            <c15:filteredLineSeries>
              <c15:ser>
                <c:idx val="11"/>
                <c:order val="1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PZ!$AD$16</c15:sqref>
                        </c15:formulaRef>
                      </c:ext>
                    </c:extLst>
                    <c:strCache>
                      <c:ptCount val="1"/>
                      <c:pt idx="0">
                        <c:v>SOŠ TECHNOLOGICKÉ</c:v>
                      </c:pt>
                    </c:strCache>
                  </c:strRef>
                </c:tx>
                <c:spPr>
                  <a:ln w="28575" cap="rnd">
                    <a:solidFill>
                      <a:schemeClr val="accent6">
                        <a:lumMod val="6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6">
                        <a:lumMod val="60000"/>
                      </a:schemeClr>
                    </a:solidFill>
                    <a:ln w="9525">
                      <a:solidFill>
                        <a:schemeClr val="accent6">
                          <a:lumMod val="6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PZ!$AE$4:$AM$4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PZ!$AE$16:$AM$16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42.6051502145923</c:v>
                      </c:pt>
                      <c:pt idx="1">
                        <c:v>32.003561887800501</c:v>
                      </c:pt>
                      <c:pt idx="2">
                        <c:v>39.296547654175299</c:v>
                      </c:pt>
                      <c:pt idx="3">
                        <c:v>40.128764852169098</c:v>
                      </c:pt>
                      <c:pt idx="4">
                        <c:v>37.870628055659999</c:v>
                      </c:pt>
                      <c:pt idx="5">
                        <c:v>41.604385128693998</c:v>
                      </c:pt>
                      <c:pt idx="6">
                        <c:v>37</c:v>
                      </c:pt>
                      <c:pt idx="7">
                        <c:v>47.718792696559397</c:v>
                      </c:pt>
                      <c:pt idx="8">
                        <c:v>37.734972012655099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D-615A-4C56-AEC3-9615D2913021}"/>
                  </c:ext>
                </c:extLst>
              </c15:ser>
            </c15:filteredLineSeries>
            <c15:filteredLineSeries>
              <c15:ser>
                <c:idx val="12"/>
                <c:order val="1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PZ!$AD$17</c15:sqref>
                        </c15:formulaRef>
                      </c:ext>
                    </c:extLst>
                    <c:strCache>
                      <c:ptCount val="1"/>
                      <c:pt idx="0">
                        <c:v>SOŠ ZEMĚDĚLSKÉ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lumMod val="80000"/>
                        <a:lumOff val="2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lumMod val="80000"/>
                        <a:lumOff val="20000"/>
                      </a:schemeClr>
                    </a:solidFill>
                    <a:ln w="9525">
                      <a:solidFill>
                        <a:schemeClr val="accent1">
                          <a:lumMod val="80000"/>
                          <a:lumOff val="2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PZ!$AE$4:$AM$4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PZ!$AE$17:$AM$17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40.001343974092102</c:v>
                      </c:pt>
                      <c:pt idx="1">
                        <c:v>30.8105503423789</c:v>
                      </c:pt>
                      <c:pt idx="2">
                        <c:v>37.751724137930999</c:v>
                      </c:pt>
                      <c:pt idx="3">
                        <c:v>37.1505032021958</c:v>
                      </c:pt>
                      <c:pt idx="4">
                        <c:v>33.961572568725998</c:v>
                      </c:pt>
                      <c:pt idx="5">
                        <c:v>39.446177370030597</c:v>
                      </c:pt>
                      <c:pt idx="6">
                        <c:v>34.4704832713755</c:v>
                      </c:pt>
                      <c:pt idx="7">
                        <c:v>43.917718047175001</c:v>
                      </c:pt>
                      <c:pt idx="8">
                        <c:v>35.075103353238397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615A-4C56-AEC3-9615D2913021}"/>
                  </c:ext>
                </c:extLst>
              </c15:ser>
            </c15:filteredLineSeries>
            <c15:filteredLineSeries>
              <c15:ser>
                <c:idx val="13"/>
                <c:order val="1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PZ!$AD$18</c15:sqref>
                        </c15:formulaRef>
                      </c:ext>
                    </c:extLst>
                    <c:strCache>
                      <c:ptCount val="1"/>
                      <c:pt idx="0">
                        <c:v>SOŠ PEDAG. A HUMANITNÍ</c:v>
                      </c:pt>
                    </c:strCache>
                  </c:strRef>
                </c:tx>
                <c:spPr>
                  <a:ln w="28575" cap="rnd">
                    <a:solidFill>
                      <a:schemeClr val="accent2">
                        <a:lumMod val="80000"/>
                        <a:lumOff val="2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>
                        <a:lumMod val="80000"/>
                        <a:lumOff val="20000"/>
                      </a:schemeClr>
                    </a:solidFill>
                    <a:ln w="9525">
                      <a:solidFill>
                        <a:schemeClr val="accent2">
                          <a:lumMod val="80000"/>
                          <a:lumOff val="2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PZ!$AE$4:$AM$4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PZ!$AE$18:$AM$18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38.717584506410802</c:v>
                      </c:pt>
                      <c:pt idx="1">
                        <c:v>29.4785800443459</c:v>
                      </c:pt>
                      <c:pt idx="2">
                        <c:v>35.536827797128502</c:v>
                      </c:pt>
                      <c:pt idx="3">
                        <c:v>35.837702670000802</c:v>
                      </c:pt>
                      <c:pt idx="4">
                        <c:v>34.275674545074303</c:v>
                      </c:pt>
                      <c:pt idx="5">
                        <c:v>38.305625082334302</c:v>
                      </c:pt>
                      <c:pt idx="6">
                        <c:v>33.7083233961364</c:v>
                      </c:pt>
                      <c:pt idx="7">
                        <c:v>42.934719262384199</c:v>
                      </c:pt>
                      <c:pt idx="8">
                        <c:v>33.650723025584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F-615A-4C56-AEC3-9615D2913021}"/>
                  </c:ext>
                </c:extLst>
              </c15:ser>
            </c15:filteredLineSeries>
            <c15:filteredLineSeries>
              <c15:ser>
                <c:idx val="14"/>
                <c:order val="1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PZ!$AD$19</c15:sqref>
                        </c15:formulaRef>
                      </c:ext>
                    </c:extLst>
                    <c:strCache>
                      <c:ptCount val="1"/>
                      <c:pt idx="0">
                        <c:v>SOŠ HOTELOVÉ A PODNIKAT.</c:v>
                      </c:pt>
                    </c:strCache>
                  </c:strRef>
                </c:tx>
                <c:spPr>
                  <a:ln w="28575" cap="rnd">
                    <a:solidFill>
                      <a:schemeClr val="accent3">
                        <a:lumMod val="80000"/>
                        <a:lumOff val="2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>
                        <a:lumMod val="80000"/>
                        <a:lumOff val="20000"/>
                      </a:schemeClr>
                    </a:solidFill>
                    <a:ln w="9525">
                      <a:solidFill>
                        <a:schemeClr val="accent3">
                          <a:lumMod val="80000"/>
                          <a:lumOff val="2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PZ!$AE$4:$AM$4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PZ!$AE$19:$AM$19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37.185515644414302</c:v>
                      </c:pt>
                      <c:pt idx="1">
                        <c:v>28.673741835492098</c:v>
                      </c:pt>
                      <c:pt idx="2">
                        <c:v>35.224218089602701</c:v>
                      </c:pt>
                      <c:pt idx="3">
                        <c:v>34.641218189403403</c:v>
                      </c:pt>
                      <c:pt idx="4">
                        <c:v>34.238848337388497</c:v>
                      </c:pt>
                      <c:pt idx="5">
                        <c:v>37.067228365806599</c:v>
                      </c:pt>
                      <c:pt idx="6">
                        <c:v>32.7280571468986</c:v>
                      </c:pt>
                      <c:pt idx="7">
                        <c:v>42.559160627001503</c:v>
                      </c:pt>
                      <c:pt idx="8">
                        <c:v>34.189522463085098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0-615A-4C56-AEC3-9615D2913021}"/>
                  </c:ext>
                </c:extLst>
              </c15:ser>
            </c15:filteredLineSeries>
            <c15:filteredLineSeries>
              <c15:ser>
                <c:idx val="16"/>
                <c:order val="1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PZ!$AD$21</c15:sqref>
                        </c15:formulaRef>
                      </c:ext>
                    </c:extLst>
                    <c:strCache>
                      <c:ptCount val="1"/>
                      <c:pt idx="0">
                        <c:v>SOU TECHNICKÁ</c:v>
                      </c:pt>
                    </c:strCache>
                  </c:strRef>
                </c:tx>
                <c:spPr>
                  <a:ln w="28575" cap="rnd">
                    <a:solidFill>
                      <a:schemeClr val="accent5">
                        <a:lumMod val="80000"/>
                        <a:lumOff val="2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5">
                        <a:lumMod val="80000"/>
                        <a:lumOff val="20000"/>
                      </a:schemeClr>
                    </a:solidFill>
                    <a:ln w="9525">
                      <a:solidFill>
                        <a:schemeClr val="accent5">
                          <a:lumMod val="80000"/>
                          <a:lumOff val="2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PZ!$AE$4:$AM$4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PZ!$AE$21:$AM$21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40.8549745016226</c:v>
                      </c:pt>
                      <c:pt idx="1">
                        <c:v>30.477802618971602</c:v>
                      </c:pt>
                      <c:pt idx="2">
                        <c:v>37.691706045299</c:v>
                      </c:pt>
                      <c:pt idx="3">
                        <c:v>37.716653127538599</c:v>
                      </c:pt>
                      <c:pt idx="4">
                        <c:v>35.207937395192801</c:v>
                      </c:pt>
                      <c:pt idx="5">
                        <c:v>39.125921724333502</c:v>
                      </c:pt>
                      <c:pt idx="6">
                        <c:v>33.572204674668299</c:v>
                      </c:pt>
                      <c:pt idx="7">
                        <c:v>45.256820631893198</c:v>
                      </c:pt>
                      <c:pt idx="8">
                        <c:v>36.014046717171702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1-615A-4C56-AEC3-9615D2913021}"/>
                  </c:ext>
                </c:extLst>
              </c15:ser>
            </c15:filteredLineSeries>
            <c15:filteredLineSeries>
              <c15:ser>
                <c:idx val="17"/>
                <c:order val="17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PZ!$AD$22</c15:sqref>
                        </c15:formulaRef>
                      </c:ext>
                    </c:extLst>
                    <c:strCache>
                      <c:ptCount val="1"/>
                      <c:pt idx="0">
                        <c:v>SOU OSTATNÍ</c:v>
                      </c:pt>
                    </c:strCache>
                  </c:strRef>
                </c:tx>
                <c:spPr>
                  <a:ln w="28575" cap="rnd">
                    <a:solidFill>
                      <a:schemeClr val="accent6">
                        <a:lumMod val="80000"/>
                        <a:lumOff val="2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6">
                        <a:lumMod val="80000"/>
                        <a:lumOff val="20000"/>
                      </a:schemeClr>
                    </a:solidFill>
                    <a:ln w="9525">
                      <a:solidFill>
                        <a:schemeClr val="accent6">
                          <a:lumMod val="80000"/>
                          <a:lumOff val="2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PZ!$AE$4:$AM$4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PZ!$AE$22:$AM$22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31.993609134045101</c:v>
                      </c:pt>
                      <c:pt idx="1">
                        <c:v>24.2681497659906</c:v>
                      </c:pt>
                      <c:pt idx="2">
                        <c:v>29.379765836085301</c:v>
                      </c:pt>
                      <c:pt idx="3">
                        <c:v>30.188971499380401</c:v>
                      </c:pt>
                      <c:pt idx="4">
                        <c:v>27.0853548966756</c:v>
                      </c:pt>
                      <c:pt idx="5">
                        <c:v>30.483499999999999</c:v>
                      </c:pt>
                      <c:pt idx="6">
                        <c:v>26.0825593395253</c:v>
                      </c:pt>
                      <c:pt idx="7">
                        <c:v>32.960187932739899</c:v>
                      </c:pt>
                      <c:pt idx="8">
                        <c:v>27.652580165640298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2-615A-4C56-AEC3-9615D2913021}"/>
                  </c:ext>
                </c:extLst>
              </c15:ser>
            </c15:filteredLineSeries>
            <c15:filteredLineSeries>
              <c15:ser>
                <c:idx val="18"/>
                <c:order val="18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PZ!$AD$23</c15:sqref>
                        </c15:formulaRef>
                      </c:ext>
                    </c:extLst>
                    <c:strCache>
                      <c:ptCount val="1"/>
                      <c:pt idx="0">
                        <c:v>NÁSTAVBY TECHNICKÉ</c:v>
                      </c:pt>
                    </c:strCache>
                  </c:strRef>
                </c:tx>
                <c:spPr>
                  <a:ln w="28575" cap="rnd">
                    <a:solidFill>
                      <a:schemeClr val="accent1">
                        <a:lumMod val="8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>
                        <a:lumMod val="80000"/>
                      </a:schemeClr>
                    </a:solidFill>
                    <a:ln w="9525">
                      <a:solidFill>
                        <a:schemeClr val="accent1">
                          <a:lumMod val="8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PZ!$AE$4:$AM$4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PZ!$AE$23:$AM$23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26.638132295719799</c:v>
                      </c:pt>
                      <c:pt idx="1">
                        <c:v>22.724681170292602</c:v>
                      </c:pt>
                      <c:pt idx="2">
                        <c:v>23.9579628132579</c:v>
                      </c:pt>
                      <c:pt idx="3">
                        <c:v>23.7344827586207</c:v>
                      </c:pt>
                      <c:pt idx="4">
                        <c:v>26.446969696969699</c:v>
                      </c:pt>
                      <c:pt idx="5">
                        <c:v>26.452072538860101</c:v>
                      </c:pt>
                      <c:pt idx="6">
                        <c:v>20.010158013544</c:v>
                      </c:pt>
                      <c:pt idx="7">
                        <c:v>29.531110004977599</c:v>
                      </c:pt>
                      <c:pt idx="8">
                        <c:v>22.650516282764102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3-615A-4C56-AEC3-9615D2913021}"/>
                  </c:ext>
                </c:extLst>
              </c15:ser>
            </c15:filteredLineSeries>
            <c15:filteredLineSeries>
              <c15:ser>
                <c:idx val="19"/>
                <c:order val="19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PZ!$AD$24</c15:sqref>
                        </c15:formulaRef>
                      </c:ext>
                    </c:extLst>
                    <c:strCache>
                      <c:ptCount val="1"/>
                      <c:pt idx="0">
                        <c:v>NÁSTAVBY OSTATNÍ</c:v>
                      </c:pt>
                    </c:strCache>
                  </c:strRef>
                </c:tx>
                <c:spPr>
                  <a:ln w="28575" cap="rnd">
                    <a:solidFill>
                      <a:schemeClr val="accent2">
                        <a:lumMod val="80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2">
                        <a:lumMod val="80000"/>
                      </a:schemeClr>
                    </a:solidFill>
                    <a:ln w="9525">
                      <a:solidFill>
                        <a:schemeClr val="accent2">
                          <a:lumMod val="80000"/>
                        </a:schemeClr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PZ!$AE$4:$AM$4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PZ!$AE$24:$AM$24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21.380668992407099</c:v>
                      </c:pt>
                      <c:pt idx="1">
                        <c:v>16.360925053533201</c:v>
                      </c:pt>
                      <c:pt idx="2">
                        <c:v>18.572278133577299</c:v>
                      </c:pt>
                      <c:pt idx="3">
                        <c:v>18.084518488419299</c:v>
                      </c:pt>
                      <c:pt idx="4">
                        <c:v>20.4155320221886</c:v>
                      </c:pt>
                      <c:pt idx="5">
                        <c:v>22.162301286903901</c:v>
                      </c:pt>
                      <c:pt idx="6">
                        <c:v>16.897009102730799</c:v>
                      </c:pt>
                      <c:pt idx="7">
                        <c:v>23.370517158047399</c:v>
                      </c:pt>
                      <c:pt idx="8">
                        <c:v>18.930039320424399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4-615A-4C56-AEC3-9615D2913021}"/>
                  </c:ext>
                </c:extLst>
              </c15:ser>
            </c15:filteredLineSeries>
            <c15:filteredLineSeries>
              <c15:ser>
                <c:idx val="20"/>
                <c:order val="20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PZ!$AD$25</c15:sqref>
                        </c15:formulaRef>
                      </c:ext>
                    </c:extLst>
                    <c:strCache>
                      <c:ptCount val="1"/>
                      <c:pt idx="0">
                        <c:v>Obchodní akademie</c:v>
                      </c:pt>
                    </c:strCache>
                  </c:strRef>
                </c:tx>
                <c:spPr>
                  <a:ln w="28575" cap="rnd">
                    <a:solidFill>
                      <a:schemeClr val="tx2">
                        <a:lumMod val="75000"/>
                        <a:lumOff val="25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tx2">
                        <a:lumMod val="75000"/>
                        <a:lumOff val="25000"/>
                      </a:schemeClr>
                    </a:solidFill>
                    <a:ln w="9525">
                      <a:solidFill>
                        <a:schemeClr val="tx2">
                          <a:lumMod val="75000"/>
                          <a:lumOff val="25000"/>
                        </a:schemeClr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defRPr>
                      </a:pPr>
                      <a:endParaRPr lang="cs-CZ"/>
                    </a:p>
                  </c:txPr>
                  <c:dLblPos val="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PZ!$AE$4:$AM$4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PZ!$AE$25:$AM$25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46.897627665706104</c:v>
                      </c:pt>
                      <c:pt idx="1">
                        <c:v>35.498740335051501</c:v>
                      </c:pt>
                      <c:pt idx="2">
                        <c:v>43.457605985037397</c:v>
                      </c:pt>
                      <c:pt idx="3">
                        <c:v>43.743680535064399</c:v>
                      </c:pt>
                      <c:pt idx="4">
                        <c:v>42.581755986316999</c:v>
                      </c:pt>
                      <c:pt idx="5">
                        <c:v>46.547385892116203</c:v>
                      </c:pt>
                      <c:pt idx="6">
                        <c:v>42.0923490312544</c:v>
                      </c:pt>
                      <c:pt idx="7">
                        <c:v>53.773975857808203</c:v>
                      </c:pt>
                      <c:pt idx="8">
                        <c:v>41.935159100355598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5-615A-4C56-AEC3-9615D2913021}"/>
                  </c:ext>
                </c:extLst>
              </c15:ser>
            </c15:filteredLineSeries>
            <c15:filteredLineSeries>
              <c15:ser>
                <c:idx val="21"/>
                <c:order val="2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PZ!$AD$26</c15:sqref>
                        </c15:formulaRef>
                      </c:ext>
                    </c:extLst>
                    <c:strCache>
                      <c:ptCount val="1"/>
                      <c:pt idx="0">
                        <c:v>Ekonomické lyceum</c:v>
                      </c:pt>
                    </c:strCache>
                  </c:strRef>
                </c:tx>
                <c:spPr>
                  <a:ln w="28575" cap="rnd">
                    <a:solidFill>
                      <a:schemeClr val="tx2">
                        <a:lumMod val="25000"/>
                        <a:lumOff val="75000"/>
                      </a:schemeClr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tx2">
                        <a:lumMod val="25000"/>
                        <a:lumOff val="75000"/>
                      </a:schemeClr>
                    </a:solidFill>
                    <a:ln w="9525">
                      <a:solidFill>
                        <a:schemeClr val="tx2">
                          <a:lumMod val="25000"/>
                          <a:lumOff val="75000"/>
                        </a:schemeClr>
                      </a:solidFill>
                    </a:ln>
                    <a:effectLst/>
                  </c:spPr>
                </c:marker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2">
                              <a:lumMod val="50000"/>
                              <a:lumOff val="50000"/>
                            </a:schemeClr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defRPr>
                      </a:pPr>
                      <a:endParaRPr lang="cs-CZ"/>
                    </a:p>
                  </c:txPr>
                  <c:dLblPos val="t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PZ!$AE$4:$AM$4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2017</c:v>
                      </c:pt>
                      <c:pt idx="1">
                        <c:v>2018</c:v>
                      </c:pt>
                      <c:pt idx="2">
                        <c:v>2019</c:v>
                      </c:pt>
                      <c:pt idx="3">
                        <c:v>2020</c:v>
                      </c:pt>
                      <c:pt idx="4">
                        <c:v>2021</c:v>
                      </c:pt>
                      <c:pt idx="5">
                        <c:v>2022</c:v>
                      </c:pt>
                      <c:pt idx="6">
                        <c:v>2023</c:v>
                      </c:pt>
                      <c:pt idx="7">
                        <c:v>2024</c:v>
                      </c:pt>
                      <c:pt idx="8">
                        <c:v>2025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PZ!$AE$26:$AM$26</c15:sqref>
                        </c15:formulaRef>
                      </c:ext>
                    </c:extLst>
                    <c:numCache>
                      <c:formatCode>#\ ##0.0</c:formatCode>
                      <c:ptCount val="9"/>
                      <c:pt idx="0">
                        <c:v>55.939745075318697</c:v>
                      </c:pt>
                      <c:pt idx="1">
                        <c:v>43.026841018582203</c:v>
                      </c:pt>
                      <c:pt idx="2">
                        <c:v>51.710115410726402</c:v>
                      </c:pt>
                      <c:pt idx="3">
                        <c:v>52.498824911868397</c:v>
                      </c:pt>
                      <c:pt idx="4">
                        <c:v>50.6494668042656</c:v>
                      </c:pt>
                      <c:pt idx="5">
                        <c:v>56.116658176260799</c:v>
                      </c:pt>
                      <c:pt idx="6">
                        <c:v>52.509098979138898</c:v>
                      </c:pt>
                      <c:pt idx="7">
                        <c:v>63.9279579541085</c:v>
                      </c:pt>
                      <c:pt idx="8">
                        <c:v>49.255813953488399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6-615A-4C56-AEC3-9615D2913021}"/>
                  </c:ext>
                </c:extLst>
              </c15:ser>
            </c15:filteredLineSeries>
          </c:ext>
        </c:extLst>
      </c:lineChart>
      <c:catAx>
        <c:axId val="1784886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cs-CZ"/>
          </a:p>
        </c:txPr>
        <c:crossAx val="1784880128"/>
        <c:crosses val="autoZero"/>
        <c:auto val="1"/>
        <c:lblAlgn val="ctr"/>
        <c:lblOffset val="100"/>
        <c:noMultiLvlLbl val="0"/>
      </c:catAx>
      <c:valAx>
        <c:axId val="1784880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cs-CZ"/>
          </a:p>
        </c:txPr>
        <c:crossAx val="1784886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075292471440195"/>
          <c:y val="0.10259854449909056"/>
          <c:w val="0.7994821087680114"/>
          <c:h val="7.24315176613627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Calibri" panose="020F0502020204030204" pitchFamily="34" charset="0"/>
          <a:cs typeface="Calibri" panose="020F0502020204030204" pitchFamily="34" charset="0"/>
        </a:defRPr>
      </a:pPr>
      <a:endParaRPr lang="cs-CZ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s-CZ" sz="1400" b="1" i="0" u="none" strike="noStrike" kern="1200" spc="0" baseline="0">
                <a:solidFill>
                  <a:sysClr val="windowText" lastClr="000000"/>
                </a:solidFill>
              </a:rPr>
              <a:t>MATURITNÍ ZKOUŠKA - </a:t>
            </a:r>
            <a:r>
              <a:rPr lang="cs-CZ" sz="1400" b="1" i="0" u="sng" strike="noStrike" kern="1200" spc="0" baseline="0">
                <a:solidFill>
                  <a:sysClr val="windowText" lastClr="000000"/>
                </a:solidFill>
              </a:rPr>
              <a:t>POČET PŘIHLÁŠENÝCH (tis.) </a:t>
            </a:r>
            <a:endParaRPr lang="cs-CZ" sz="1400" b="1" i="0" u="none" strike="noStrike" kern="1200" spc="0" baseline="0">
              <a:solidFill>
                <a:sysClr val="windowText" lastClr="000000"/>
              </a:solidFill>
            </a:endParaRPr>
          </a:p>
          <a:p>
            <a:pPr>
              <a:defRPr/>
            </a:pPr>
            <a:r>
              <a:rPr lang="cs-CZ" sz="1400" b="1" i="0" u="none" strike="noStrike" kern="1200" spc="0" baseline="0">
                <a:solidFill>
                  <a:sysClr val="windowText" lastClr="000000"/>
                </a:solidFill>
              </a:rPr>
              <a:t>(JARNÍ ZO, PRVOMATURANTI)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9.9833202982447231E-2"/>
          <c:y val="0.15450905692887448"/>
          <c:w val="0.87534623528755429"/>
          <c:h val="0.754207663271849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'CASTI MZ - GRAFY'!$F$16</c:f>
              <c:strCache>
                <c:ptCount val="1"/>
                <c:pt idx="0">
                  <c:v>CELKEM</c:v>
                </c:pt>
              </c:strCache>
            </c:strRef>
          </c:tx>
          <c:spPr>
            <a:solidFill>
              <a:schemeClr val="bg1">
                <a:lumMod val="85000"/>
                <a:alpha val="50000"/>
              </a:schemeClr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'CASTI MZ - GRAFY'!$G$4:$S$4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'CASTI MZ - GRAFY'!$G$16:$S$16</c:f>
              <c:numCache>
                <c:formatCode>#,##0</c:formatCode>
                <c:ptCount val="13"/>
                <c:pt idx="0">
                  <c:v>88924</c:v>
                </c:pt>
                <c:pt idx="1">
                  <c:v>78650</c:v>
                </c:pt>
                <c:pt idx="2">
                  <c:v>73661</c:v>
                </c:pt>
                <c:pt idx="3">
                  <c:v>70111</c:v>
                </c:pt>
                <c:pt idx="4">
                  <c:v>69677</c:v>
                </c:pt>
                <c:pt idx="5">
                  <c:v>69046</c:v>
                </c:pt>
                <c:pt idx="6">
                  <c:v>69926</c:v>
                </c:pt>
                <c:pt idx="7">
                  <c:v>69830</c:v>
                </c:pt>
                <c:pt idx="8">
                  <c:v>72748</c:v>
                </c:pt>
                <c:pt idx="9">
                  <c:v>71916</c:v>
                </c:pt>
                <c:pt idx="10">
                  <c:v>73301</c:v>
                </c:pt>
                <c:pt idx="11">
                  <c:v>77293</c:v>
                </c:pt>
                <c:pt idx="12">
                  <c:v>82462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B7-42F1-87E5-5873DBB8BC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1826079199"/>
        <c:axId val="1826080159"/>
      </c:barChart>
      <c:lineChart>
        <c:grouping val="standard"/>
        <c:varyColors val="0"/>
        <c:ser>
          <c:idx val="1"/>
          <c:order val="1"/>
          <c:tx>
            <c:strRef>
              <c:f>'CASTI MZ - GRAFY'!$F$28</c:f>
              <c:strCache>
                <c:ptCount val="1"/>
                <c:pt idx="0">
                  <c:v>SOŠ ZDRAVOTNICKÉ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B0F0"/>
              </a:solidFill>
              <a:ln w="9525">
                <a:solidFill>
                  <a:srgbClr val="00B0F0"/>
                </a:solidFill>
              </a:ln>
              <a:effectLst/>
            </c:spPr>
          </c:marker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00B0F0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'CASTI MZ - GRAFY'!$G$4:$S$4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'CASTI MZ - GRAFY'!$G$28:$S$28</c:f>
              <c:numCache>
                <c:formatCode>#,##0</c:formatCode>
                <c:ptCount val="13"/>
                <c:pt idx="0">
                  <c:v>2878</c:v>
                </c:pt>
                <c:pt idx="1">
                  <c:v>3199</c:v>
                </c:pt>
                <c:pt idx="2">
                  <c:v>2889</c:v>
                </c:pt>
                <c:pt idx="3">
                  <c:v>2795</c:v>
                </c:pt>
                <c:pt idx="4">
                  <c:v>2772</c:v>
                </c:pt>
                <c:pt idx="5">
                  <c:v>2689</c:v>
                </c:pt>
                <c:pt idx="6">
                  <c:v>2760</c:v>
                </c:pt>
                <c:pt idx="7">
                  <c:v>2849</c:v>
                </c:pt>
                <c:pt idx="8">
                  <c:v>3410</c:v>
                </c:pt>
                <c:pt idx="9">
                  <c:v>3703</c:v>
                </c:pt>
                <c:pt idx="10">
                  <c:v>3597</c:v>
                </c:pt>
                <c:pt idx="11">
                  <c:v>3941</c:v>
                </c:pt>
                <c:pt idx="12">
                  <c:v>4212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CB7-42F1-87E5-5873DBB8BC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26079199"/>
        <c:axId val="1826080159"/>
      </c:lineChart>
      <c:catAx>
        <c:axId val="18260791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26080159"/>
        <c:crosses val="autoZero"/>
        <c:auto val="1"/>
        <c:lblAlgn val="ctr"/>
        <c:lblOffset val="300"/>
        <c:noMultiLvlLbl val="0"/>
      </c:catAx>
      <c:valAx>
        <c:axId val="1826080159"/>
        <c:scaling>
          <c:orientation val="minMax"/>
          <c:max val="9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826079199"/>
        <c:crosses val="autoZero"/>
        <c:crossBetween val="between"/>
        <c:dispUnits>
          <c:builtInUnit val="thousand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3842230810914847"/>
          <c:y val="0.15360110123493331"/>
          <c:w val="0.58394444238832166"/>
          <c:h val="7.097899433924805E-2"/>
        </c:manualLayout>
      </c:layout>
      <c:overlay val="0"/>
      <c:spPr>
        <a:solidFill>
          <a:schemeClr val="bg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cs-CZ" sz="1200" b="1" u="sng"/>
              <a:t>SPOLEČNÁ A PROFILOVÁ ČÁST </a:t>
            </a:r>
            <a:r>
              <a:rPr lang="cs-CZ" sz="1200" b="1" u="none"/>
              <a:t>MZ - ČISTÁ NEÚSPĚŠNOST (%)</a:t>
            </a:r>
          </a:p>
          <a:p>
            <a:pPr>
              <a:defRPr sz="1200" b="1"/>
            </a:pPr>
            <a:r>
              <a:rPr lang="cs-CZ" sz="1200" b="1" u="none"/>
              <a:t>(JARNÍ ZO, PRVOMATURANTI)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5.2944400394707741E-2"/>
          <c:y val="0.26541079546881668"/>
          <c:w val="0.93601186111656554"/>
          <c:h val="0.6396337661174686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'CASTI MZ - GRAFY'!$B$70</c:f>
              <c:strCache>
                <c:ptCount val="1"/>
                <c:pt idx="0">
                  <c:v>SPOLEČNÁ ČÁST MZ</c:v>
                </c:pt>
              </c:strCache>
            </c:strRef>
          </c:tx>
          <c:spPr>
            <a:solidFill>
              <a:srgbClr val="C00000">
                <a:alpha val="3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'CASTI MZ - GRAFY'!$BL$4:$BX$4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'CASTI MZ - GRAFY'!$BL$78:$BX$78</c:f>
              <c:numCache>
                <c:formatCode>0.0</c:formatCode>
                <c:ptCount val="13"/>
                <c:pt idx="0">
                  <c:v>15.845959595959597</c:v>
                </c:pt>
                <c:pt idx="1">
                  <c:v>18.097531956878164</c:v>
                </c:pt>
                <c:pt idx="2">
                  <c:v>20.29541080565161</c:v>
                </c:pt>
                <c:pt idx="3">
                  <c:v>20.141627234490013</c:v>
                </c:pt>
                <c:pt idx="4">
                  <c:v>21.364745449749407</c:v>
                </c:pt>
                <c:pt idx="5">
                  <c:v>21.728143869782095</c:v>
                </c:pt>
                <c:pt idx="6">
                  <c:v>20.325868849827433</c:v>
                </c:pt>
                <c:pt idx="7">
                  <c:v>21.067663551401868</c:v>
                </c:pt>
                <c:pt idx="8">
                  <c:v>11.227732586955888</c:v>
                </c:pt>
                <c:pt idx="9">
                  <c:v>13.664919861481414</c:v>
                </c:pt>
                <c:pt idx="10">
                  <c:v>9.2258216793532792</c:v>
                </c:pt>
                <c:pt idx="11">
                  <c:v>5.9746941045606228</c:v>
                </c:pt>
                <c:pt idx="12">
                  <c:v>12.260987766198459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D8-46DE-88C1-725CB6859990}"/>
            </c:ext>
          </c:extLst>
        </c:ser>
        <c:ser>
          <c:idx val="0"/>
          <c:order val="1"/>
          <c:tx>
            <c:strRef>
              <c:f>'CASTI MZ - GRAFY'!$B$125</c:f>
              <c:strCache>
                <c:ptCount val="1"/>
                <c:pt idx="0">
                  <c:v>PROFILOVÁ ČÁST MZ</c:v>
                </c:pt>
              </c:strCache>
            </c:strRef>
          </c:tx>
          <c:spPr>
            <a:solidFill>
              <a:schemeClr val="tx2">
                <a:alpha val="3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'CASTI MZ - GRAFY'!$BL$133:$BX$133</c:f>
              <c:numCache>
                <c:formatCode>0.0</c:formatCode>
                <c:ptCount val="13"/>
                <c:pt idx="0">
                  <c:v>6.2305373869761507</c:v>
                </c:pt>
                <c:pt idx="1">
                  <c:v>6.5808440492671298</c:v>
                </c:pt>
                <c:pt idx="2">
                  <c:v>7.2085302981626809</c:v>
                </c:pt>
                <c:pt idx="3">
                  <c:v>7.4554735881966998</c:v>
                </c:pt>
                <c:pt idx="4">
                  <c:v>7.6213172963116982</c:v>
                </c:pt>
                <c:pt idx="5">
                  <c:v>7.5446956855470617</c:v>
                </c:pt>
                <c:pt idx="6">
                  <c:v>7.6752224985531736</c:v>
                </c:pt>
                <c:pt idx="7">
                  <c:v>8.7913372594292056</c:v>
                </c:pt>
                <c:pt idx="8">
                  <c:v>6.6545812695376627</c:v>
                </c:pt>
                <c:pt idx="9">
                  <c:v>11.728978269672021</c:v>
                </c:pt>
                <c:pt idx="10">
                  <c:v>11.218882751221493</c:v>
                </c:pt>
                <c:pt idx="11">
                  <c:v>10.509284543965046</c:v>
                </c:pt>
                <c:pt idx="12">
                  <c:v>10.693832879431902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D8-46DE-88C1-725CB68599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951121696"/>
        <c:axId val="1951119616"/>
      </c:barChart>
      <c:lineChart>
        <c:grouping val="standard"/>
        <c:varyColors val="0"/>
        <c:ser>
          <c:idx val="2"/>
          <c:order val="2"/>
          <c:tx>
            <c:strRef>
              <c:f>'CASTI MZ - GRAFY'!$BK$97</c:f>
              <c:strCache>
                <c:ptCount val="1"/>
                <c:pt idx="0">
                  <c:v>SPOLEČNÁ ČÁST MZ - SOŠ ZDRAVOTNICKÉ</c:v>
                </c:pt>
              </c:strCache>
            </c:strRef>
          </c:tx>
          <c:spPr>
            <a:ln w="25400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dLbls>
            <c:dLbl>
              <c:idx val="11"/>
              <c:layout>
                <c:manualLayout>
                  <c:x val="-2.7876667611081683E-2"/>
                  <c:y val="2.31271316705019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4D8-46DE-88C1-725CB68599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'CASTI MZ - GRAFY'!$BL$4:$BX$4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'CASTI MZ - GRAFY'!$BL$97:$BX$97</c:f>
              <c:numCache>
                <c:formatCode>0.0</c:formatCode>
                <c:ptCount val="13"/>
                <c:pt idx="0">
                  <c:v>26.658950617283949</c:v>
                </c:pt>
                <c:pt idx="1">
                  <c:v>30.445544554455445</c:v>
                </c:pt>
                <c:pt idx="2">
                  <c:v>30.367118914604944</c:v>
                </c:pt>
                <c:pt idx="3">
                  <c:v>33.729508196721312</c:v>
                </c:pt>
                <c:pt idx="4">
                  <c:v>36.070381231671554</c:v>
                </c:pt>
                <c:pt idx="5">
                  <c:v>39.583333333333329</c:v>
                </c:pt>
                <c:pt idx="6">
                  <c:v>34.371002132196161</c:v>
                </c:pt>
                <c:pt idx="7">
                  <c:v>34.595397178916109</c:v>
                </c:pt>
                <c:pt idx="8">
                  <c:v>2.5269645608628659</c:v>
                </c:pt>
                <c:pt idx="9">
                  <c:v>28.519963974782346</c:v>
                </c:pt>
                <c:pt idx="10">
                  <c:v>15.658682634730539</c:v>
                </c:pt>
                <c:pt idx="11">
                  <c:v>11.45519320361743</c:v>
                </c:pt>
                <c:pt idx="12">
                  <c:v>18.619460010188487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2-F4D8-46DE-88C1-725CB6859990}"/>
            </c:ext>
          </c:extLst>
        </c:ser>
        <c:ser>
          <c:idx val="5"/>
          <c:order val="3"/>
          <c:tx>
            <c:strRef>
              <c:f>'CASTI MZ - GRAFY'!$BK$152</c:f>
              <c:strCache>
                <c:ptCount val="1"/>
                <c:pt idx="0">
                  <c:v>PROFILOVÁ ČÁST MZ - SOŠ ZDRAVOTNICKÉ</c:v>
                </c:pt>
              </c:strCache>
            </c:strRef>
          </c:tx>
          <c:spPr>
            <a:ln w="25400" cap="rnd">
              <a:solidFill>
                <a:schemeClr val="tx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2"/>
              </a:solidFill>
              <a:ln w="9525">
                <a:solidFill>
                  <a:schemeClr val="tx2"/>
                </a:solidFill>
              </a:ln>
              <a:effectLst/>
            </c:spPr>
          </c:marker>
          <c:dLbls>
            <c:dLbl>
              <c:idx val="10"/>
              <c:layout>
                <c:manualLayout>
                  <c:x val="-2.6280296175923652E-2"/>
                  <c:y val="2.31271316705018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4D8-46DE-88C1-725CB68599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'CASTI MZ - GRAFY'!$BL$4:$BX$4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'CASTI MZ - GRAFY'!$BL$152:$BX$152</c:f>
              <c:numCache>
                <c:formatCode>0.0</c:formatCode>
                <c:ptCount val="13"/>
                <c:pt idx="0">
                  <c:v>6.3837920489296636</c:v>
                </c:pt>
                <c:pt idx="1">
                  <c:v>7.649513212795549</c:v>
                </c:pt>
                <c:pt idx="2">
                  <c:v>5.8869395711500978</c:v>
                </c:pt>
                <c:pt idx="3">
                  <c:v>8.6145295752282642</c:v>
                </c:pt>
                <c:pt idx="4">
                  <c:v>7.5320512820512819</c:v>
                </c:pt>
                <c:pt idx="5">
                  <c:v>8.6849651782056529</c:v>
                </c:pt>
                <c:pt idx="6">
                  <c:v>8.6607858861267033</c:v>
                </c:pt>
                <c:pt idx="7">
                  <c:v>9.2506274650412337</c:v>
                </c:pt>
                <c:pt idx="8">
                  <c:v>5.9143029571514782</c:v>
                </c:pt>
                <c:pt idx="9">
                  <c:v>17.177019539224265</c:v>
                </c:pt>
                <c:pt idx="10">
                  <c:v>14.567392583872865</c:v>
                </c:pt>
                <c:pt idx="11">
                  <c:v>14.235737351991389</c:v>
                </c:pt>
                <c:pt idx="12">
                  <c:v>13.203786746387644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4D8-46DE-88C1-725CB68599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51121696"/>
        <c:axId val="1951119616"/>
        <c:extLst/>
      </c:lineChart>
      <c:catAx>
        <c:axId val="1951121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51119616"/>
        <c:crosses val="autoZero"/>
        <c:auto val="1"/>
        <c:lblAlgn val="ctr"/>
        <c:lblOffset val="100"/>
        <c:noMultiLvlLbl val="0"/>
      </c:catAx>
      <c:valAx>
        <c:axId val="1951119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51121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4485771960230269E-2"/>
          <c:y val="0.13107735183723035"/>
          <c:w val="0.94787880371621702"/>
          <c:h val="0.11580552124661052"/>
        </c:manualLayout>
      </c:layout>
      <c:overlay val="0"/>
      <c:spPr>
        <a:solidFill>
          <a:schemeClr val="bg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cs-CZ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2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cs-CZ" sz="1200" b="1" i="0" u="none" strike="noStrike" baseline="0">
                <a:effectLst/>
              </a:rPr>
              <a:t>MZ 2025 </a:t>
            </a:r>
            <a:r>
              <a:rPr lang="cs-CZ" sz="1200" b="1"/>
              <a:t>- </a:t>
            </a:r>
            <a:r>
              <a:rPr lang="cs-CZ" sz="1200" b="1" u="sng"/>
              <a:t>ČISTÁ NEÚSPĚŠNOST </a:t>
            </a:r>
            <a:r>
              <a:rPr lang="cs-CZ" sz="1200" b="1"/>
              <a:t>(%)</a:t>
            </a:r>
          </a:p>
          <a:p>
            <a:pPr algn="l">
              <a:defRPr sz="1200" b="1"/>
            </a:pPr>
            <a:r>
              <a:rPr lang="cs-CZ" sz="1200" b="1"/>
              <a:t>(JARNÍ ZO, PRVOMATURANTI)</a:t>
            </a:r>
          </a:p>
        </c:rich>
      </c:tx>
      <c:layout>
        <c:manualLayout>
          <c:xMode val="edge"/>
          <c:yMode val="edge"/>
          <c:x val="3.0771174802862917E-2"/>
          <c:y val="2.95324265009474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2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>
        <c:manualLayout>
          <c:layoutTarget val="inner"/>
          <c:xMode val="edge"/>
          <c:yMode val="edge"/>
          <c:x val="8.6089415525399809E-2"/>
          <c:y val="0.14542438432201096"/>
          <c:w val="0.88313856133192414"/>
          <c:h val="0.48049930848949834"/>
        </c:manualLayout>
      </c:layout>
      <c:lineChart>
        <c:grouping val="standard"/>
        <c:varyColors val="0"/>
        <c:ser>
          <c:idx val="2"/>
          <c:order val="0"/>
          <c:tx>
            <c:strRef>
              <c:f>'CASTI MZ - GRAFY'!$DG$51</c:f>
              <c:strCache>
                <c:ptCount val="1"/>
                <c:pt idx="0">
                  <c:v>společná část</c:v>
                </c:pt>
              </c:strCache>
            </c:strRef>
          </c:tx>
          <c:spPr>
            <a:ln w="19050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9525">
                <a:solidFill>
                  <a:srgbClr val="C00000"/>
                </a:solidFill>
              </a:ln>
              <a:effectLst/>
            </c:spPr>
          </c:marker>
          <c:dLbls>
            <c:dLbl>
              <c:idx val="1"/>
              <c:layout>
                <c:manualLayout>
                  <c:x val="-3.1050619691883136E-2"/>
                  <c:y val="2.13535204564374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39-4DC9-883E-DB74BB0E2515}"/>
                </c:ext>
              </c:extLst>
            </c:dLbl>
            <c:dLbl>
              <c:idx val="2"/>
              <c:layout>
                <c:manualLayout>
                  <c:x val="-3.1050619691883136E-2"/>
                  <c:y val="2.13535204564374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39-4DC9-883E-DB74BB0E2515}"/>
                </c:ext>
              </c:extLst>
            </c:dLbl>
            <c:dLbl>
              <c:idx val="3"/>
              <c:layout>
                <c:manualLayout>
                  <c:x val="-3.1050619691883174E-2"/>
                  <c:y val="1.80721397341098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139-4DC9-883E-DB74BB0E2515}"/>
                </c:ext>
              </c:extLst>
            </c:dLbl>
            <c:dLbl>
              <c:idx val="4"/>
              <c:layout>
                <c:manualLayout>
                  <c:x val="-3.1050619691883136E-2"/>
                  <c:y val="2.79162819010924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39-4DC9-883E-DB74BB0E2515}"/>
                </c:ext>
              </c:extLst>
            </c:dLbl>
            <c:dLbl>
              <c:idx val="5"/>
              <c:layout>
                <c:manualLayout>
                  <c:x val="-3.1050619691883174E-2"/>
                  <c:y val="2.79162819010924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139-4DC9-883E-DB74BB0E2515}"/>
                </c:ext>
              </c:extLst>
            </c:dLbl>
            <c:dLbl>
              <c:idx val="6"/>
              <c:layout>
                <c:manualLayout>
                  <c:x val="-3.6042357018514465E-2"/>
                  <c:y val="2.79162819010924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139-4DC9-883E-DB74BB0E25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'CASTI MZ - GRAFY'!$DF$52:$DF$68</c:f>
              <c:strCache>
                <c:ptCount val="17"/>
                <c:pt idx="0">
                  <c:v>CELKEM</c:v>
                </c:pt>
                <c:pt idx="1">
                  <c:v>GYMNÁZIUM 6LETÉ</c:v>
                </c:pt>
                <c:pt idx="2">
                  <c:v>GYMNÁZIUM 8LETÉ</c:v>
                </c:pt>
                <c:pt idx="3">
                  <c:v>GYMNÁZIUM 4LETÉ</c:v>
                </c:pt>
                <c:pt idx="4">
                  <c:v>LYCEUM</c:v>
                </c:pt>
                <c:pt idx="5">
                  <c:v>SOŠ EKONOMICKÉ</c:v>
                </c:pt>
                <c:pt idx="6">
                  <c:v>SOŠ TECHNICKÉ</c:v>
                </c:pt>
                <c:pt idx="7">
                  <c:v>SOŠ UMĚLECKÉ</c:v>
                </c:pt>
                <c:pt idx="8">
                  <c:v>SOŠ PEDAG. A HUMANITNÍ</c:v>
                </c:pt>
                <c:pt idx="9">
                  <c:v>SOŠ HOTELOVÉ A PODNIKAT.</c:v>
                </c:pt>
                <c:pt idx="10">
                  <c:v>SOŠ TECHNOLOGICKÉ</c:v>
                </c:pt>
                <c:pt idx="11">
                  <c:v>SOŠ ZDRAVOTNICKÉ</c:v>
                </c:pt>
                <c:pt idx="12">
                  <c:v>SOŠ ZEMĚDĚLSKÉ</c:v>
                </c:pt>
                <c:pt idx="13">
                  <c:v>SOU TECHNICKÉ</c:v>
                </c:pt>
                <c:pt idx="14">
                  <c:v>SOU OSTATNÍ</c:v>
                </c:pt>
                <c:pt idx="15">
                  <c:v>NÁSTAVBY TECHNICKÉ</c:v>
                </c:pt>
                <c:pt idx="16">
                  <c:v>NÁSTAVBY OSTATNÍ</c:v>
                </c:pt>
              </c:strCache>
            </c:strRef>
          </c:cat>
          <c:val>
            <c:numRef>
              <c:f>'CASTI MZ - GRAFY'!$DG$52:$DG$68</c:f>
              <c:numCache>
                <c:formatCode>0.0</c:formatCode>
                <c:ptCount val="17"/>
                <c:pt idx="0">
                  <c:v>12.260987766198459</c:v>
                </c:pt>
                <c:pt idx="1">
                  <c:v>0.54844606946983543</c:v>
                </c:pt>
                <c:pt idx="2">
                  <c:v>1.4046328240512569</c:v>
                </c:pt>
                <c:pt idx="3">
                  <c:v>2.7831765529036772</c:v>
                </c:pt>
                <c:pt idx="4">
                  <c:v>6.453789071284012</c:v>
                </c:pt>
                <c:pt idx="5">
                  <c:v>9.8427608740044921</c:v>
                </c:pt>
                <c:pt idx="6">
                  <c:v>10.90375899760064</c:v>
                </c:pt>
                <c:pt idx="7">
                  <c:v>13.498162378884063</c:v>
                </c:pt>
                <c:pt idx="8">
                  <c:v>16.218706803870372</c:v>
                </c:pt>
                <c:pt idx="9">
                  <c:v>16.927182615325961</c:v>
                </c:pt>
                <c:pt idx="10">
                  <c:v>17.82178217821782</c:v>
                </c:pt>
                <c:pt idx="11">
                  <c:v>18.619460010188487</c:v>
                </c:pt>
                <c:pt idx="12">
                  <c:v>20.501474926253689</c:v>
                </c:pt>
                <c:pt idx="13">
                  <c:v>23.140732265446225</c:v>
                </c:pt>
                <c:pt idx="14">
                  <c:v>25.125628140703515</c:v>
                </c:pt>
                <c:pt idx="15">
                  <c:v>32.048458149779734</c:v>
                </c:pt>
                <c:pt idx="16">
                  <c:v>37.945093775482469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1139-4DC9-883E-DB74BB0E2515}"/>
            </c:ext>
          </c:extLst>
        </c:ser>
        <c:ser>
          <c:idx val="3"/>
          <c:order val="1"/>
          <c:tx>
            <c:strRef>
              <c:f>'CASTI MZ - GRAFY'!$DH$51</c:f>
              <c:strCache>
                <c:ptCount val="1"/>
                <c:pt idx="0">
                  <c:v>profilová část</c:v>
                </c:pt>
              </c:strCache>
            </c:strRef>
          </c:tx>
          <c:spPr>
            <a:ln w="19050" cap="rnd">
              <a:solidFill>
                <a:schemeClr val="tx2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tx2">
                  <a:lumMod val="75000"/>
                </a:schemeClr>
              </a:solidFill>
              <a:ln w="9525">
                <a:noFill/>
              </a:ln>
              <a:effectLst/>
            </c:spPr>
          </c:marker>
          <c:dLbls>
            <c:dLbl>
              <c:idx val="1"/>
              <c:layout>
                <c:manualLayout>
                  <c:x val="-3.1050619691883136E-2"/>
                  <c:y val="-3.44790433457474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139-4DC9-883E-DB74BB0E2515}"/>
                </c:ext>
              </c:extLst>
            </c:dLbl>
            <c:dLbl>
              <c:idx val="2"/>
              <c:layout>
                <c:manualLayout>
                  <c:x val="-3.1050619691883136E-2"/>
                  <c:y val="-2.46349011787649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139-4DC9-883E-DB74BB0E2515}"/>
                </c:ext>
              </c:extLst>
            </c:dLbl>
            <c:dLbl>
              <c:idx val="3"/>
              <c:layout>
                <c:manualLayout>
                  <c:x val="-3.1050619691883174E-2"/>
                  <c:y val="-3.44790433457474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139-4DC9-883E-DB74BB0E2515}"/>
                </c:ext>
              </c:extLst>
            </c:dLbl>
            <c:dLbl>
              <c:idx val="4"/>
              <c:layout>
                <c:manualLayout>
                  <c:x val="-3.3239978168475792E-2"/>
                  <c:y val="-3.11976626234199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139-4DC9-883E-DB74BB0E2515}"/>
                </c:ext>
              </c:extLst>
            </c:dLbl>
            <c:dLbl>
              <c:idx val="5"/>
              <c:layout>
                <c:manualLayout>
                  <c:x val="-3.604235701851443E-2"/>
                  <c:y val="-3.44790433457475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139-4DC9-883E-DB74BB0E2515}"/>
                </c:ext>
              </c:extLst>
            </c:dLbl>
            <c:dLbl>
              <c:idx val="6"/>
              <c:layout>
                <c:manualLayout>
                  <c:x val="-3.6042357018514465E-2"/>
                  <c:y val="-3.11976626234199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139-4DC9-883E-DB74BB0E25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'CASTI MZ - GRAFY'!$DF$52:$DF$68</c:f>
              <c:strCache>
                <c:ptCount val="17"/>
                <c:pt idx="0">
                  <c:v>CELKEM</c:v>
                </c:pt>
                <c:pt idx="1">
                  <c:v>GYMNÁZIUM 6LETÉ</c:v>
                </c:pt>
                <c:pt idx="2">
                  <c:v>GYMNÁZIUM 8LETÉ</c:v>
                </c:pt>
                <c:pt idx="3">
                  <c:v>GYMNÁZIUM 4LETÉ</c:v>
                </c:pt>
                <c:pt idx="4">
                  <c:v>LYCEUM</c:v>
                </c:pt>
                <c:pt idx="5">
                  <c:v>SOŠ EKONOMICKÉ</c:v>
                </c:pt>
                <c:pt idx="6">
                  <c:v>SOŠ TECHNICKÉ</c:v>
                </c:pt>
                <c:pt idx="7">
                  <c:v>SOŠ UMĚLECKÉ</c:v>
                </c:pt>
                <c:pt idx="8">
                  <c:v>SOŠ PEDAG. A HUMANITNÍ</c:v>
                </c:pt>
                <c:pt idx="9">
                  <c:v>SOŠ HOTELOVÉ A PODNIKAT.</c:v>
                </c:pt>
                <c:pt idx="10">
                  <c:v>SOŠ TECHNOLOGICKÉ</c:v>
                </c:pt>
                <c:pt idx="11">
                  <c:v>SOŠ ZDRAVOTNICKÉ</c:v>
                </c:pt>
                <c:pt idx="12">
                  <c:v>SOŠ ZEMĚDĚLSKÉ</c:v>
                </c:pt>
                <c:pt idx="13">
                  <c:v>SOU TECHNICKÉ</c:v>
                </c:pt>
                <c:pt idx="14">
                  <c:v>SOU OSTATNÍ</c:v>
                </c:pt>
                <c:pt idx="15">
                  <c:v>NÁSTAVBY TECHNICKÉ</c:v>
                </c:pt>
                <c:pt idx="16">
                  <c:v>NÁSTAVBY OSTATNÍ</c:v>
                </c:pt>
              </c:strCache>
            </c:strRef>
          </c:cat>
          <c:val>
            <c:numRef>
              <c:f>'CASTI MZ - GRAFY'!$DH$52:$DH$68</c:f>
              <c:numCache>
                <c:formatCode>0.0</c:formatCode>
                <c:ptCount val="17"/>
                <c:pt idx="0">
                  <c:v>10.693832879431902</c:v>
                </c:pt>
                <c:pt idx="1">
                  <c:v>3.2833020637898689</c:v>
                </c:pt>
                <c:pt idx="2">
                  <c:v>3.3674602195633403</c:v>
                </c:pt>
                <c:pt idx="3">
                  <c:v>5.6796078736481759</c:v>
                </c:pt>
                <c:pt idx="4">
                  <c:v>7.5293056807935077</c:v>
                </c:pt>
                <c:pt idx="5">
                  <c:v>11.481103166496425</c:v>
                </c:pt>
                <c:pt idx="6">
                  <c:v>15.319299486998053</c:v>
                </c:pt>
                <c:pt idx="7">
                  <c:v>11.111111111111111</c:v>
                </c:pt>
                <c:pt idx="8">
                  <c:v>10.349322210636078</c:v>
                </c:pt>
                <c:pt idx="9">
                  <c:v>13.478426880488737</c:v>
                </c:pt>
                <c:pt idx="10">
                  <c:v>16.984826235927557</c:v>
                </c:pt>
                <c:pt idx="11">
                  <c:v>13.203786746387644</c:v>
                </c:pt>
                <c:pt idx="12">
                  <c:v>13.775322283609576</c:v>
                </c:pt>
                <c:pt idx="13">
                  <c:v>15.676756139348944</c:v>
                </c:pt>
                <c:pt idx="14">
                  <c:v>13.05</c:v>
                </c:pt>
                <c:pt idx="15">
                  <c:v>17.214912280701753</c:v>
                </c:pt>
                <c:pt idx="16">
                  <c:v>17.500683620453923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1139-4DC9-883E-DB74BB0E25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hiLowLines>
          <c:spPr>
            <a:ln w="12700" cap="flat" cmpd="sng" algn="ctr">
              <a:solidFill>
                <a:sysClr val="window" lastClr="FFFFFF">
                  <a:lumMod val="75000"/>
                </a:sysClr>
              </a:solidFill>
              <a:prstDash val="sysDot"/>
              <a:round/>
            </a:ln>
            <a:effectLst/>
          </c:spPr>
        </c:hiLowLines>
        <c:marker val="1"/>
        <c:smooth val="0"/>
        <c:axId val="1951121696"/>
        <c:axId val="1951119616"/>
      </c:lineChart>
      <c:catAx>
        <c:axId val="19511216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bg1">
                  <a:lumMod val="9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51119616"/>
        <c:crosses val="autoZero"/>
        <c:auto val="1"/>
        <c:lblAlgn val="ctr"/>
        <c:lblOffset val="300"/>
        <c:noMultiLvlLbl val="0"/>
      </c:catAx>
      <c:valAx>
        <c:axId val="1951119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951121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4686744175703084"/>
          <c:y val="3.4725962291518711E-2"/>
          <c:w val="0.30243953147039038"/>
          <c:h val="0.10474373966817231"/>
        </c:manualLayout>
      </c:layout>
      <c:overlay val="0"/>
      <c:spPr>
        <a:solidFill>
          <a:schemeClr val="bg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cs-CZ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4">
  <a:schemeClr val="accent4"/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Reversed" id="24">
  <a:schemeClr val="accent4"/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0.79739</cdr:x>
      <cdr:y>0.39845</cdr:y>
    </cdr:from>
    <cdr:to>
      <cdr:x>0.84423</cdr:x>
      <cdr:y>0.56266</cdr:y>
    </cdr:to>
    <cdr:cxnSp macro="">
      <cdr:nvCxnSpPr>
        <cdr:cNvPr id="2" name="Přímá spojnice se šipkou 1">
          <a:extLst xmlns:a="http://schemas.openxmlformats.org/drawingml/2006/main">
            <a:ext uri="{FF2B5EF4-FFF2-40B4-BE49-F238E27FC236}">
              <a16:creationId xmlns:a16="http://schemas.microsoft.com/office/drawing/2014/main" id="{DFFA56CB-EB08-489E-F18C-673066FEAF14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6562165" y="1479176"/>
          <a:ext cx="385482" cy="609600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bg1"/>
          </a:solidFill>
          <a:prstDash val="solid"/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0.08061</cdr:x>
      <cdr:y>0.62062</cdr:y>
    </cdr:from>
    <cdr:to>
      <cdr:x>0.17102</cdr:x>
      <cdr:y>0.75102</cdr:y>
    </cdr:to>
    <cdr:cxnSp macro="">
      <cdr:nvCxnSpPr>
        <cdr:cNvPr id="6" name="Přímá spojnice se šipkou 5">
          <a:extLst xmlns:a="http://schemas.openxmlformats.org/drawingml/2006/main">
            <a:ext uri="{FF2B5EF4-FFF2-40B4-BE49-F238E27FC236}">
              <a16:creationId xmlns:a16="http://schemas.microsoft.com/office/drawing/2014/main" id="{61F08FD5-C860-E2F9-C5B9-B8B7EE4192A4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663388" y="2303929"/>
          <a:ext cx="744071" cy="484094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chemeClr val="bg1"/>
          </a:solidFill>
          <a:prstDash val="solid"/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0.65833</cdr:x>
      <cdr:y>0.14747</cdr:y>
    </cdr:from>
    <cdr:to>
      <cdr:x>0.71326</cdr:x>
      <cdr:y>0.62719</cdr:y>
    </cdr:to>
    <cdr:sp macro="" textlink="">
      <cdr:nvSpPr>
        <cdr:cNvPr id="3" name="Obdélník 2">
          <a:extLst xmlns:a="http://schemas.openxmlformats.org/drawingml/2006/main">
            <a:ext uri="{FF2B5EF4-FFF2-40B4-BE49-F238E27FC236}">
              <a16:creationId xmlns:a16="http://schemas.microsoft.com/office/drawing/2014/main" id="{9998F6C2-D172-DDA2-0CE3-67A1EC61BDB7}"/>
            </a:ext>
          </a:extLst>
        </cdr:cNvPr>
        <cdr:cNvSpPr/>
      </cdr:nvSpPr>
      <cdr:spPr>
        <a:xfrm xmlns:a="http://schemas.openxmlformats.org/drawingml/2006/main">
          <a:off x="3818826" y="618565"/>
          <a:ext cx="318619" cy="2012132"/>
        </a:xfrm>
        <a:prstGeom xmlns:a="http://schemas.openxmlformats.org/drawingml/2006/main" prst="rect">
          <a:avLst/>
        </a:prstGeom>
        <a:solidFill xmlns:a="http://schemas.openxmlformats.org/drawingml/2006/main">
          <a:srgbClr val="92D050">
            <a:alpha val="10000"/>
          </a:srgbClr>
        </a:solidFill>
        <a:ln xmlns:a="http://schemas.openxmlformats.org/drawingml/2006/main" w="19050">
          <a:solidFill>
            <a:srgbClr val="92D050"/>
          </a:solidFill>
          <a:prstDash val="solid"/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cs-CZ" kern="1200" dirty="0">
            <a:solidFill>
              <a:schemeClr val="tx1">
                <a:lumMod val="50000"/>
                <a:lumOff val="50000"/>
              </a:schemeClr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B1567-F215-490C-A3E7-8AF9523F69FE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15CEEB-D5EE-44A0-9094-20EEEAFA507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7620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D0850-578F-401E-830A-BF3B5969ABFE}" type="datetime1">
              <a:rPr lang="cs-CZ" smtClean="0"/>
              <a:t>13.10.2025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7983B-439E-476B-96A6-5CF24C820BBE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7378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cermat-CMYK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6" y="404815"/>
            <a:ext cx="1020763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9422C-BD94-459B-A9A2-5E7BF1FA4137}" type="datetime1">
              <a:rPr lang="cs-CZ" smtClean="0"/>
              <a:t>13.10.2025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46416-0C80-4F41-B76C-B4744E200427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6188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cermat-CMYK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6" y="404815"/>
            <a:ext cx="1020763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D1F3D-31F5-4205-B433-5BF4D3F0EA8C}" type="datetime1">
              <a:rPr lang="cs-CZ" smtClean="0"/>
              <a:t>13.10.2025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F8641-CD16-4B3F-A019-9B400E43BC08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6511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čát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3" descr="cermat-CMYK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6" y="404815"/>
            <a:ext cx="1020763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Nadpis 1"/>
          <p:cNvSpPr>
            <a:spLocks noGrp="1"/>
          </p:cNvSpPr>
          <p:nvPr>
            <p:ph type="title"/>
          </p:nvPr>
        </p:nvSpPr>
        <p:spPr>
          <a:xfrm>
            <a:off x="457200" y="2643182"/>
            <a:ext cx="8229600" cy="1143000"/>
          </a:xfrm>
        </p:spPr>
        <p:txBody>
          <a:bodyPr/>
          <a:lstStyle/>
          <a:p>
            <a:r>
              <a:rPr 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19528823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 userDrawn="1"/>
        </p:nvSpPr>
        <p:spPr>
          <a:xfrm>
            <a:off x="1285876" y="6288089"/>
            <a:ext cx="4323620" cy="34624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825" b="1" dirty="0">
                <a:solidFill>
                  <a:srgbClr val="666666"/>
                </a:solidFill>
                <a:latin typeface="+mn-lt"/>
                <a:cs typeface="+mn-cs"/>
              </a:rPr>
              <a:t>Centrum pro zjišťování výsledků vzdělávání – CERMAT, </a:t>
            </a:r>
            <a:r>
              <a:rPr lang="cs-CZ" sz="825" b="1" dirty="0">
                <a:solidFill>
                  <a:srgbClr val="005CAB"/>
                </a:solidFill>
                <a:latin typeface="+mn-lt"/>
                <a:cs typeface="+mn-cs"/>
              </a:rPr>
              <a:t>www.cermat.cz, www.novamaturita.cz</a:t>
            </a:r>
          </a:p>
          <a:p>
            <a:pPr>
              <a:spcAft>
                <a:spcPts val="0"/>
              </a:spcAft>
              <a:defRPr/>
            </a:pPr>
            <a:r>
              <a:rPr lang="cs-CZ" sz="825" dirty="0">
                <a:solidFill>
                  <a:srgbClr val="595959"/>
                </a:solidFill>
                <a:latin typeface="Tahoma"/>
                <a:ea typeface="Calibri"/>
                <a:cs typeface="Times New Roman"/>
              </a:rPr>
              <a:t>Jankovcova 933/63, 170 00 Praha 7, tel.: +420 224 507 507</a:t>
            </a:r>
            <a:endParaRPr lang="cs-CZ" sz="1200" dirty="0">
              <a:latin typeface="Consolas"/>
              <a:ea typeface="Calibri"/>
              <a:cs typeface="Times New Roman"/>
            </a:endParaRPr>
          </a:p>
        </p:txBody>
      </p:sp>
      <p:pic>
        <p:nvPicPr>
          <p:cNvPr id="4" name="Zástupný symbol pro obsah 12" descr="cermat.wm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1" y="6215065"/>
            <a:ext cx="428625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43182"/>
            <a:ext cx="8229600" cy="1143000"/>
          </a:xfrm>
        </p:spPr>
        <p:txBody>
          <a:bodyPr/>
          <a:lstStyle/>
          <a:p>
            <a:r>
              <a:rPr lang="cs-CZ" dirty="0"/>
              <a:t>Klepnutím lze upravit styl předlohy nadpisů.</a:t>
            </a:r>
          </a:p>
        </p:txBody>
      </p:sp>
    </p:spTree>
    <p:extLst>
      <p:ext uri="{BB962C8B-B14F-4D97-AF65-F5344CB8AC3E}">
        <p14:creationId xmlns:p14="http://schemas.microsoft.com/office/powerpoint/2010/main" val="27682904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090F-35BC-4753-ADED-229DCD7EAAA5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5F00D-8674-41EA-9293-EBA84F6D45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45617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090F-35BC-4753-ADED-229DCD7EAAA5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5F00D-8674-41EA-9293-EBA84F6D45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47339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090F-35BC-4753-ADED-229DCD7EAAA5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5F00D-8674-41EA-9293-EBA84F6D45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5113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090F-35BC-4753-ADED-229DCD7EAAA5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5F00D-8674-41EA-9293-EBA84F6D45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41093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090F-35BC-4753-ADED-229DCD7EAAA5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5F00D-8674-41EA-9293-EBA84F6D45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74509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090F-35BC-4753-ADED-229DCD7EAAA5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5F00D-8674-41EA-9293-EBA84F6D45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1953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3995936" y="6356352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0FC937-F2D0-4AA1-96EF-1D3ABE21EEDB}" type="datetime1">
              <a:rPr lang="cs-CZ" smtClean="0"/>
              <a:t>13.10.2025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387648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 algn="l"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ECB02-9BF1-492D-BE86-7C40357968C5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31134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090F-35BC-4753-ADED-229DCD7EAAA5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5F00D-8674-41EA-9293-EBA84F6D45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34177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090F-35BC-4753-ADED-229DCD7EAAA5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5F00D-8674-41EA-9293-EBA84F6D45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5832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090F-35BC-4753-ADED-229DCD7EAAA5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5F00D-8674-41EA-9293-EBA84F6D45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08778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090F-35BC-4753-ADED-229DCD7EAAA5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5F00D-8674-41EA-9293-EBA84F6D45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95425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A090F-35BC-4753-ADED-229DCD7EAAA5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5F00D-8674-41EA-9293-EBA84F6D45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0403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15971-3226-44CF-A276-E5A40737BB70}" type="datetime1">
              <a:rPr lang="cs-CZ" smtClean="0"/>
              <a:t>13.10.2025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DF08C4-3AEB-47AE-BD5A-7F8C53414D11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5058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EA355-B179-4447-B3F7-B1872FA61273}" type="datetime1">
              <a:rPr lang="cs-CZ" smtClean="0"/>
              <a:t>13.10.2025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83E34-ACD8-41C8-BE07-0268CD5632F3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356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DDD11-0201-4D44-B1B6-73F0144D882D}" type="datetime1">
              <a:rPr lang="cs-CZ" smtClean="0"/>
              <a:t>13.10.2025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A8C93-A027-4114-B9AE-1583FB57DD21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02951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3D60D-4AEE-4890-B8EC-72104C7AB7D5}" type="datetime1">
              <a:rPr lang="cs-CZ" smtClean="0"/>
              <a:t>13.10.2025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36B23-1E81-4504-9372-B49CC88371DC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0269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02756-C205-4D4B-B267-D1A02CAB095B}" type="datetime1">
              <a:rPr lang="cs-CZ" smtClean="0"/>
              <a:t>13.10.2025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88508D-7738-4A58-B910-83BF47AB7EE8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8608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AD875-834B-44C7-87C7-30BAD267546E}" type="datetime1">
              <a:rPr lang="cs-CZ" smtClean="0"/>
              <a:t>13.10.2025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66345-C443-4563-BF9D-3E63D6CB8A6D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6655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9E3031-2C49-49D3-AD01-5B1AE734DCE9}" type="datetime1">
              <a:rPr lang="cs-CZ" smtClean="0"/>
              <a:t>13.10.2025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CD659-7C21-4DB7-BDDE-07EB0A367BC3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441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F21C314-B7CA-45FE-9FDB-1A1EC50443E6}" type="datetime1">
              <a:rPr lang="cs-CZ" smtClean="0"/>
              <a:t>13.10.2025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EEE4C28-89AC-4E7B-BB1C-2156D475342D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cxnSp>
        <p:nvCxnSpPr>
          <p:cNvPr id="7" name="Přímá spojovací čára 6"/>
          <p:cNvCxnSpPr/>
          <p:nvPr userDrawn="1"/>
        </p:nvCxnSpPr>
        <p:spPr>
          <a:xfrm>
            <a:off x="428625" y="6072188"/>
            <a:ext cx="8286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440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A090F-35BC-4753-ADED-229DCD7EAAA5}" type="datetimeFigureOut">
              <a:rPr lang="cs-CZ" smtClean="0"/>
              <a:t>13.10.2025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5F00D-8674-41EA-9293-EBA84F6D45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8739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3"/>
          <p:cNvSpPr>
            <a:spLocks noGrp="1"/>
          </p:cNvSpPr>
          <p:nvPr>
            <p:ph type="title"/>
          </p:nvPr>
        </p:nvSpPr>
        <p:spPr>
          <a:xfrm>
            <a:off x="457200" y="1981201"/>
            <a:ext cx="8229600" cy="2637498"/>
          </a:xfrm>
        </p:spPr>
        <p:txBody>
          <a:bodyPr/>
          <a:lstStyle/>
          <a:p>
            <a:r>
              <a:rPr lang="cs-CZ" sz="6000" b="1" cap="all" dirty="0">
                <a:solidFill>
                  <a:srgbClr val="004182"/>
                </a:solidFill>
              </a:rPr>
              <a:t>ZDRAVOTNICKÉ OBORY</a:t>
            </a:r>
            <a:br>
              <a:rPr lang="cs-CZ" sz="4400" b="1" cap="all" dirty="0">
                <a:solidFill>
                  <a:srgbClr val="004182"/>
                </a:solidFill>
              </a:rPr>
            </a:br>
            <a:br>
              <a:rPr lang="cs-CZ" sz="4400" b="1" cap="all" dirty="0">
                <a:solidFill>
                  <a:srgbClr val="004182"/>
                </a:solidFill>
              </a:rPr>
            </a:br>
            <a:r>
              <a:rPr lang="cs-CZ" sz="3200" b="1" cap="all" dirty="0">
                <a:solidFill>
                  <a:srgbClr val="004182"/>
                </a:solidFill>
              </a:rPr>
              <a:t>PŘIJÍMACÍ ZKOUŠKA A MATURITNÍ ZKOUŠKA</a:t>
            </a:r>
            <a:br>
              <a:rPr lang="cs-CZ" sz="3200" b="1" cap="all" dirty="0">
                <a:solidFill>
                  <a:srgbClr val="004182"/>
                </a:solidFill>
              </a:rPr>
            </a:br>
            <a:endParaRPr lang="cs-CZ" sz="3200" b="1" cap="all" dirty="0">
              <a:solidFill>
                <a:srgbClr val="006EC0"/>
              </a:solidFill>
            </a:endParaRPr>
          </a:p>
        </p:txBody>
      </p:sp>
      <p:sp>
        <p:nvSpPr>
          <p:cNvPr id="3" name="Nadpis 3"/>
          <p:cNvSpPr txBox="1">
            <a:spLocks/>
          </p:cNvSpPr>
          <p:nvPr/>
        </p:nvSpPr>
        <p:spPr bwMode="auto">
          <a:xfrm>
            <a:off x="457200" y="5479084"/>
            <a:ext cx="7247148" cy="493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cs-CZ" sz="1350" dirty="0">
                <a:solidFill>
                  <a:srgbClr val="1F497D">
                    <a:lumMod val="50000"/>
                  </a:srgbClr>
                </a:solidFill>
                <a:latin typeface="Calibri"/>
              </a:rPr>
              <a:t>Zpracoval: Centrum pro zjišťování výsledků vzdělávání – Oddělení analýz</a:t>
            </a:r>
          </a:p>
          <a:p>
            <a:pPr algn="l" eaLnBrk="1" hangingPunct="1"/>
            <a:r>
              <a:rPr lang="cs-CZ" sz="1350" dirty="0">
                <a:solidFill>
                  <a:srgbClr val="1F497D">
                    <a:lumMod val="50000"/>
                  </a:srgbClr>
                </a:solidFill>
                <a:latin typeface="Calibri"/>
              </a:rPr>
              <a:t>ŘÍJEN 2025</a:t>
            </a:r>
          </a:p>
        </p:txBody>
      </p:sp>
    </p:spTree>
    <p:extLst>
      <p:ext uri="{BB962C8B-B14F-4D97-AF65-F5344CB8AC3E}">
        <p14:creationId xmlns:p14="http://schemas.microsoft.com/office/powerpoint/2010/main" val="6822622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F75065EA-319A-806E-B817-221C8C80B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maturitní zkouška</a:t>
            </a:r>
          </a:p>
        </p:txBody>
      </p:sp>
    </p:spTree>
    <p:extLst>
      <p:ext uri="{BB962C8B-B14F-4D97-AF65-F5344CB8AC3E}">
        <p14:creationId xmlns:p14="http://schemas.microsoft.com/office/powerpoint/2010/main" val="928836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74B9F-EB26-047B-B472-9A8C04FE42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52F368-3733-3D83-1C51-E98046D69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1ECB02-9BF1-492D-BE86-7C40357968C5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Nadpis 1">
            <a:extLst>
              <a:ext uri="{FF2B5EF4-FFF2-40B4-BE49-F238E27FC236}">
                <a16:creationId xmlns:a16="http://schemas.microsoft.com/office/drawing/2014/main" id="{18255118-46B3-01BF-72C4-110BFD04C372}"/>
              </a:ext>
            </a:extLst>
          </p:cNvPr>
          <p:cNvSpPr txBox="1">
            <a:spLocks/>
          </p:cNvSpPr>
          <p:nvPr/>
        </p:nvSpPr>
        <p:spPr>
          <a:xfrm>
            <a:off x="304801" y="109524"/>
            <a:ext cx="8551332" cy="9732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4000" b="1" dirty="0">
                <a:solidFill>
                  <a:srgbClr val="004182"/>
                </a:solidFill>
                <a:latin typeface="+mn-lt"/>
              </a:rPr>
              <a:t>Počet maturantů</a:t>
            </a:r>
            <a:endParaRPr lang="cs-CZ" sz="2400" b="1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D3C2D577-0076-7589-52F2-C0B1B8CA825C}"/>
              </a:ext>
            </a:extLst>
          </p:cNvPr>
          <p:cNvSpPr/>
          <p:nvPr/>
        </p:nvSpPr>
        <p:spPr>
          <a:xfrm>
            <a:off x="397637" y="6572703"/>
            <a:ext cx="720183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900" i="1" dirty="0">
                <a:solidFill>
                  <a:schemeClr val="bg1">
                    <a:lumMod val="50000"/>
                  </a:schemeClr>
                </a:solidFill>
              </a:rPr>
              <a:t>PRVOMATURANTI – žáci, kteří v daném školním roce navštěvovali poslední ročník střední školy, a zároveň se hlásí k maturitní zkoušce poprvé.</a:t>
            </a:r>
          </a:p>
        </p:txBody>
      </p:sp>
      <p:sp>
        <p:nvSpPr>
          <p:cNvPr id="19" name="Řečová bublina: obdélníkový bublinový popisek se zakulacenými rohy 18">
            <a:extLst>
              <a:ext uri="{FF2B5EF4-FFF2-40B4-BE49-F238E27FC236}">
                <a16:creationId xmlns:a16="http://schemas.microsoft.com/office/drawing/2014/main" id="{7D51F452-CC67-9FF9-D21F-B6D0E6EFBFBB}"/>
              </a:ext>
            </a:extLst>
          </p:cNvPr>
          <p:cNvSpPr/>
          <p:nvPr/>
        </p:nvSpPr>
        <p:spPr>
          <a:xfrm>
            <a:off x="5937996" y="3774141"/>
            <a:ext cx="2598645" cy="1699343"/>
          </a:xfrm>
          <a:prstGeom prst="wedgeRoundRectCallout">
            <a:avLst>
              <a:gd name="adj1" fmla="val -58271"/>
              <a:gd name="adj2" fmla="val 51737"/>
              <a:gd name="adj3" fmla="val 16667"/>
            </a:avLst>
          </a:prstGeom>
          <a:solidFill>
            <a:schemeClr val="tx2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Počet maturantů ve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zdravotnických SOŠ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letos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4,2 tis.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Podíl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 celkového počtu maturantů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přes 5 %</a:t>
            </a:r>
          </a:p>
        </p:txBody>
      </p:sp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id="{7993C823-A8B4-792B-6CAC-675118E092A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5570631"/>
              </p:ext>
            </p:extLst>
          </p:nvPr>
        </p:nvGraphicFramePr>
        <p:xfrm>
          <a:off x="483032" y="1223174"/>
          <a:ext cx="5433673" cy="49535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32147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Nadpis 1">
            <a:extLst>
              <a:ext uri="{FF2B5EF4-FFF2-40B4-BE49-F238E27FC236}">
                <a16:creationId xmlns:a16="http://schemas.microsoft.com/office/drawing/2014/main" id="{E7014CA0-7945-64BA-B52C-88EE355E6207}"/>
              </a:ext>
            </a:extLst>
          </p:cNvPr>
          <p:cNvSpPr txBox="1">
            <a:spLocks/>
          </p:cNvSpPr>
          <p:nvPr/>
        </p:nvSpPr>
        <p:spPr>
          <a:xfrm>
            <a:off x="296334" y="207225"/>
            <a:ext cx="8551332" cy="10373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200" b="1" dirty="0">
                <a:solidFill>
                  <a:srgbClr val="004182"/>
                </a:solidFill>
                <a:latin typeface="+mn-lt"/>
              </a:rPr>
              <a:t>MZ CELKEM - HRUBÁ NEÚSPĚŠNOST </a:t>
            </a:r>
          </a:p>
          <a:p>
            <a:r>
              <a:rPr lang="cs-CZ" sz="3200" b="1" dirty="0">
                <a:solidFill>
                  <a:srgbClr val="004182"/>
                </a:solidFill>
                <a:latin typeface="+mn-lt"/>
              </a:rPr>
              <a:t>(jarní ZO)</a:t>
            </a:r>
            <a:endParaRPr lang="cs-CZ" sz="1800" b="1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grpSp>
        <p:nvGrpSpPr>
          <p:cNvPr id="9" name="Skupina 8">
            <a:extLst>
              <a:ext uri="{FF2B5EF4-FFF2-40B4-BE49-F238E27FC236}">
                <a16:creationId xmlns:a16="http://schemas.microsoft.com/office/drawing/2014/main" id="{8F3CC93C-B02D-7AA0-BD64-952633211E0F}"/>
              </a:ext>
            </a:extLst>
          </p:cNvPr>
          <p:cNvGrpSpPr/>
          <p:nvPr/>
        </p:nvGrpSpPr>
        <p:grpSpPr>
          <a:xfrm>
            <a:off x="539290" y="2274233"/>
            <a:ext cx="6664325" cy="4117601"/>
            <a:chOff x="632011" y="1781174"/>
            <a:chExt cx="6664325" cy="4117601"/>
          </a:xfrm>
        </p:grpSpPr>
        <p:pic>
          <p:nvPicPr>
            <p:cNvPr id="7" name="Obrázek 6">
              <a:extLst>
                <a:ext uri="{FF2B5EF4-FFF2-40B4-BE49-F238E27FC236}">
                  <a16:creationId xmlns:a16="http://schemas.microsoft.com/office/drawing/2014/main" id="{6A8F82CE-E3E7-7AED-EC2F-4D42C11FFF2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32011" y="1781174"/>
              <a:ext cx="6664325" cy="4117601"/>
            </a:xfrm>
            <a:prstGeom prst="rect">
              <a:avLst/>
            </a:prstGeom>
          </p:spPr>
        </p:pic>
        <p:sp>
          <p:nvSpPr>
            <p:cNvPr id="8" name="Obdélník 7">
              <a:extLst>
                <a:ext uri="{FF2B5EF4-FFF2-40B4-BE49-F238E27FC236}">
                  <a16:creationId xmlns:a16="http://schemas.microsoft.com/office/drawing/2014/main" id="{8A0F107E-1E71-ADCE-42B2-3F4136927203}"/>
                </a:ext>
              </a:extLst>
            </p:cNvPr>
            <p:cNvSpPr/>
            <p:nvPr/>
          </p:nvSpPr>
          <p:spPr>
            <a:xfrm>
              <a:off x="773152" y="3971365"/>
              <a:ext cx="6277067" cy="224170"/>
            </a:xfrm>
            <a:prstGeom prst="rect">
              <a:avLst/>
            </a:prstGeom>
            <a:solidFill>
              <a:srgbClr val="92D050">
                <a:alpha val="5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>
              <a:defPPr>
                <a:defRPr lang="cs-CZ"/>
              </a:defPPr>
              <a:lvl1pPr marL="0" indent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cs-CZ" sz="11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sp>
        <p:nvSpPr>
          <p:cNvPr id="4" name="Řečová bublina: obdélníkový bublinový popisek se zakulacenými rohy 3">
            <a:extLst>
              <a:ext uri="{FF2B5EF4-FFF2-40B4-BE49-F238E27FC236}">
                <a16:creationId xmlns:a16="http://schemas.microsoft.com/office/drawing/2014/main" id="{090F0EE1-32F8-DDE8-9014-B45A370B66FC}"/>
              </a:ext>
            </a:extLst>
          </p:cNvPr>
          <p:cNvSpPr/>
          <p:nvPr/>
        </p:nvSpPr>
        <p:spPr>
          <a:xfrm>
            <a:off x="2330825" y="830989"/>
            <a:ext cx="6516842" cy="1136632"/>
          </a:xfrm>
          <a:prstGeom prst="wedgeRoundRectCallout">
            <a:avLst>
              <a:gd name="adj1" fmla="val 21992"/>
              <a:gd name="adj2" fmla="val 268551"/>
              <a:gd name="adj3" fmla="val 16667"/>
            </a:avLst>
          </a:prstGeom>
          <a:solidFill>
            <a:schemeClr val="accent3">
              <a:lumMod val="60000"/>
              <a:lumOff val="4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Zdravotnické SOŠ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- podíl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neúspěšných u MZ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celkem v jarním ZO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29 %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 rámci sektoru středních odborných škol mají zdrav. SOŠ nadprůměrnou míru neúspěšnosti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A94A57B8-0AA6-07BF-FEF9-C059046FF458}"/>
              </a:ext>
            </a:extLst>
          </p:cNvPr>
          <p:cNvSpPr/>
          <p:nvPr/>
        </p:nvSpPr>
        <p:spPr>
          <a:xfrm>
            <a:off x="143435" y="6483053"/>
            <a:ext cx="74560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900" i="1" dirty="0">
                <a:solidFill>
                  <a:schemeClr val="bg1">
                    <a:lumMod val="50000"/>
                  </a:schemeClr>
                </a:solidFill>
              </a:rPr>
              <a:t>Hrubá neúspěšnost = (neuspěli + nekonali) / přihlášeni</a:t>
            </a:r>
          </a:p>
        </p:txBody>
      </p:sp>
    </p:spTree>
    <p:extLst>
      <p:ext uri="{BB962C8B-B14F-4D97-AF65-F5344CB8AC3E}">
        <p14:creationId xmlns:p14="http://schemas.microsoft.com/office/powerpoint/2010/main" val="3905143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A70F23-ACE9-ABEA-786F-E9F0DC1017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Nadpis 1">
            <a:extLst>
              <a:ext uri="{FF2B5EF4-FFF2-40B4-BE49-F238E27FC236}">
                <a16:creationId xmlns:a16="http://schemas.microsoft.com/office/drawing/2014/main" id="{AE16D551-31A6-2A59-63FD-D96E2AAD62B5}"/>
              </a:ext>
            </a:extLst>
          </p:cNvPr>
          <p:cNvSpPr txBox="1">
            <a:spLocks/>
          </p:cNvSpPr>
          <p:nvPr/>
        </p:nvSpPr>
        <p:spPr>
          <a:xfrm>
            <a:off x="313268" y="186284"/>
            <a:ext cx="8551332" cy="8746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3000" b="1" u="sng" dirty="0">
                <a:solidFill>
                  <a:srgbClr val="004182"/>
                </a:solidFill>
                <a:latin typeface="+mn-lt"/>
              </a:rPr>
              <a:t>SPOLEČNÁ A PROFILOVÁ </a:t>
            </a:r>
            <a:r>
              <a:rPr lang="cs-CZ" sz="3000" b="1" dirty="0">
                <a:solidFill>
                  <a:srgbClr val="004182"/>
                </a:solidFill>
                <a:latin typeface="+mn-lt"/>
              </a:rPr>
              <a:t>ČÁST</a:t>
            </a:r>
          </a:p>
          <a:p>
            <a:pPr algn="ctr"/>
            <a:r>
              <a:rPr lang="cs-CZ" sz="3000" b="1" dirty="0">
                <a:solidFill>
                  <a:srgbClr val="004182"/>
                </a:solidFill>
                <a:latin typeface="+mn-lt"/>
              </a:rPr>
              <a:t>ČISTÁ NEÚSPĚŠNOST (jarní ZO)</a:t>
            </a:r>
            <a:endParaRPr lang="cs-CZ" sz="3000" b="1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19" name="Řečová bublina: obdélníkový bublinový popisek se zakulacenými rohy 18">
            <a:extLst>
              <a:ext uri="{FF2B5EF4-FFF2-40B4-BE49-F238E27FC236}">
                <a16:creationId xmlns:a16="http://schemas.microsoft.com/office/drawing/2014/main" id="{14C0B194-E9A0-8BC9-0776-68A7FE1B5296}"/>
              </a:ext>
            </a:extLst>
          </p:cNvPr>
          <p:cNvSpPr/>
          <p:nvPr/>
        </p:nvSpPr>
        <p:spPr>
          <a:xfrm>
            <a:off x="671900" y="1135557"/>
            <a:ext cx="7916284" cy="1022129"/>
          </a:xfrm>
          <a:prstGeom prst="wedgeRoundRectCallout">
            <a:avLst>
              <a:gd name="adj1" fmla="val 35938"/>
              <a:gd name="adj2" fmla="val 48807"/>
              <a:gd name="adj3" fmla="val 16667"/>
            </a:avLst>
          </a:prstGeom>
          <a:solidFill>
            <a:schemeClr val="tx2">
              <a:lumMod val="40000"/>
              <a:lumOff val="6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Zavedením vázané zkoušky (2021) se přiblížily výsledky společné a profilové části - pokles neúspěšnosti společné části MZ, nárůst neúspěšnosti profilové části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Zdravotnické SOŠ </a:t>
            </a:r>
            <a:r>
              <a:rPr lang="cs-CZ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</a:t>
            </a:r>
            <a:r>
              <a:rPr lang="cs-CZ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neúspěšnost</a:t>
            </a:r>
            <a:r>
              <a:rPr lang="cs-CZ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ve společné i profilové části </a:t>
            </a:r>
            <a:r>
              <a:rPr lang="cs-CZ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nad průměrem ČR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Neúspěšnost ve </a:t>
            </a:r>
            <a:r>
              <a:rPr lang="cs-CZ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společné části letos nad</a:t>
            </a:r>
            <a:r>
              <a:rPr lang="cs-CZ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cs-CZ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18 %</a:t>
            </a:r>
            <a:r>
              <a:rPr lang="cs-CZ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; v </a:t>
            </a:r>
            <a:r>
              <a:rPr lang="cs-CZ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profilové části </a:t>
            </a:r>
            <a:r>
              <a:rPr lang="cs-CZ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kolem </a:t>
            </a:r>
            <a:r>
              <a:rPr lang="cs-CZ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13 %</a:t>
            </a:r>
          </a:p>
        </p:txBody>
      </p:sp>
      <p:sp>
        <p:nvSpPr>
          <p:cNvPr id="20" name="Obdélník 19">
            <a:extLst>
              <a:ext uri="{FF2B5EF4-FFF2-40B4-BE49-F238E27FC236}">
                <a16:creationId xmlns:a16="http://schemas.microsoft.com/office/drawing/2014/main" id="{3465C3D6-DB42-9387-D4B8-10ED97B79920}"/>
              </a:ext>
            </a:extLst>
          </p:cNvPr>
          <p:cNvSpPr/>
          <p:nvPr/>
        </p:nvSpPr>
        <p:spPr>
          <a:xfrm>
            <a:off x="403411" y="6340855"/>
            <a:ext cx="7205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900" i="1" dirty="0">
                <a:solidFill>
                  <a:schemeClr val="bg1">
                    <a:lumMod val="50000"/>
                  </a:schemeClr>
                </a:solidFill>
              </a:rPr>
              <a:t>Čistá neúspěšnost = neuspěli / konali</a:t>
            </a:r>
          </a:p>
          <a:p>
            <a:pPr algn="just"/>
            <a:r>
              <a:rPr lang="cs-CZ" sz="900" i="1" dirty="0">
                <a:solidFill>
                  <a:schemeClr val="bg1">
                    <a:lumMod val="50000"/>
                  </a:schemeClr>
                </a:solidFill>
              </a:rPr>
              <a:t>MZ 2021 – COVID opatření pro zdravotnické a sociální obory – uznání MZ při odpracování určitého počtu hodin</a:t>
            </a:r>
          </a:p>
        </p:txBody>
      </p:sp>
      <p:graphicFrame>
        <p:nvGraphicFramePr>
          <p:cNvPr id="9" name="Graf 8">
            <a:extLst>
              <a:ext uri="{FF2B5EF4-FFF2-40B4-BE49-F238E27FC236}">
                <a16:creationId xmlns:a16="http://schemas.microsoft.com/office/drawing/2014/main" id="{ADAC83F5-1AB7-7656-F45A-D7D3F2F1D4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7528877"/>
              </p:ext>
            </p:extLst>
          </p:nvPr>
        </p:nvGraphicFramePr>
        <p:xfrm>
          <a:off x="611163" y="2312894"/>
          <a:ext cx="7955542" cy="38727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083817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1602E2-58C5-BA8B-8116-34E99743D2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Nadpis 1">
            <a:extLst>
              <a:ext uri="{FF2B5EF4-FFF2-40B4-BE49-F238E27FC236}">
                <a16:creationId xmlns:a16="http://schemas.microsoft.com/office/drawing/2014/main" id="{CF15F10C-93C7-869B-418D-C3D3E3950FB8}"/>
              </a:ext>
            </a:extLst>
          </p:cNvPr>
          <p:cNvSpPr txBox="1">
            <a:spLocks/>
          </p:cNvSpPr>
          <p:nvPr/>
        </p:nvSpPr>
        <p:spPr>
          <a:xfrm>
            <a:off x="313268" y="186284"/>
            <a:ext cx="8551332" cy="8746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3000" b="1" u="sng" dirty="0">
                <a:solidFill>
                  <a:srgbClr val="004182"/>
                </a:solidFill>
                <a:latin typeface="+mn-lt"/>
              </a:rPr>
              <a:t>SPOLEČNÁ A PROFILOVÁ </a:t>
            </a:r>
            <a:r>
              <a:rPr lang="cs-CZ" sz="3000" b="1" dirty="0">
                <a:solidFill>
                  <a:srgbClr val="004182"/>
                </a:solidFill>
                <a:latin typeface="+mn-lt"/>
              </a:rPr>
              <a:t>ČÁST MZ 2025</a:t>
            </a:r>
          </a:p>
          <a:p>
            <a:pPr algn="ctr"/>
            <a:r>
              <a:rPr lang="cs-CZ" sz="3000" b="1" dirty="0">
                <a:solidFill>
                  <a:srgbClr val="004182"/>
                </a:solidFill>
                <a:latin typeface="+mn-lt"/>
              </a:rPr>
              <a:t>ČISTÁ NEÚSPĚŠNOST (jarní ZO)</a:t>
            </a:r>
            <a:endParaRPr lang="cs-CZ" sz="3000" b="1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19" name="Řečová bublina: obdélníkový bublinový popisek se zakulacenými rohy 18">
            <a:extLst>
              <a:ext uri="{FF2B5EF4-FFF2-40B4-BE49-F238E27FC236}">
                <a16:creationId xmlns:a16="http://schemas.microsoft.com/office/drawing/2014/main" id="{2F31C65B-DC88-44A8-89F6-8A08C32070BC}"/>
              </a:ext>
            </a:extLst>
          </p:cNvPr>
          <p:cNvSpPr/>
          <p:nvPr/>
        </p:nvSpPr>
        <p:spPr>
          <a:xfrm>
            <a:off x="394447" y="1126920"/>
            <a:ext cx="8355106" cy="1228185"/>
          </a:xfrm>
          <a:prstGeom prst="wedgeRoundRectCallout">
            <a:avLst>
              <a:gd name="adj1" fmla="val 9933"/>
              <a:gd name="adj2" fmla="val 43287"/>
              <a:gd name="adj3" fmla="val 16667"/>
            </a:avLst>
          </a:prstGeom>
          <a:solidFill>
            <a:schemeClr val="tx2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Zdravotnické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SOŠ mají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vyšší neúspěšnost ve společné části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(podobně jako většina oborů SOŠ)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Čistá neúspěšnost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společné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části bezmála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19 %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- nad republikovým průměrem a v rámci SOŠ druhá nejvyšší míra neúspěšnosti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profilové části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letos neuspělo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13 %</a:t>
            </a:r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id="{1C55B26E-52B7-2347-B031-8604BF755E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0464839"/>
              </p:ext>
            </p:extLst>
          </p:nvPr>
        </p:nvGraphicFramePr>
        <p:xfrm>
          <a:off x="1721361" y="2438400"/>
          <a:ext cx="5800786" cy="3961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Obdélník 1">
            <a:extLst>
              <a:ext uri="{FF2B5EF4-FFF2-40B4-BE49-F238E27FC236}">
                <a16:creationId xmlns:a16="http://schemas.microsoft.com/office/drawing/2014/main" id="{24308B24-8988-CB11-DB8A-943690911E51}"/>
              </a:ext>
            </a:extLst>
          </p:cNvPr>
          <p:cNvSpPr/>
          <p:nvPr/>
        </p:nvSpPr>
        <p:spPr>
          <a:xfrm>
            <a:off x="403411" y="6340855"/>
            <a:ext cx="7205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900" i="1" dirty="0">
                <a:solidFill>
                  <a:schemeClr val="bg1">
                    <a:lumMod val="50000"/>
                  </a:schemeClr>
                </a:solidFill>
              </a:rPr>
              <a:t>Čistá neúspěšnost = neuspěli / konali</a:t>
            </a:r>
          </a:p>
          <a:p>
            <a:pPr algn="just"/>
            <a:r>
              <a:rPr lang="cs-CZ" sz="900" i="1" dirty="0">
                <a:solidFill>
                  <a:schemeClr val="bg1">
                    <a:lumMod val="50000"/>
                  </a:schemeClr>
                </a:solidFill>
              </a:rPr>
              <a:t>MZ 2021 – COVID opatření pro zdravotnické a sociální obory – uznání MZ při odpracování určitého počtu hodin</a:t>
            </a:r>
          </a:p>
        </p:txBody>
      </p:sp>
    </p:spTree>
    <p:extLst>
      <p:ext uri="{BB962C8B-B14F-4D97-AF65-F5344CB8AC3E}">
        <p14:creationId xmlns:p14="http://schemas.microsoft.com/office/powerpoint/2010/main" val="1383694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A1681AB4-61BC-E85B-A456-2A8FEFEDF699}"/>
              </a:ext>
            </a:extLst>
          </p:cNvPr>
          <p:cNvSpPr txBox="1">
            <a:spLocks/>
          </p:cNvSpPr>
          <p:nvPr/>
        </p:nvSpPr>
        <p:spPr>
          <a:xfrm>
            <a:off x="304801" y="168997"/>
            <a:ext cx="8551332" cy="9732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3200" b="1" dirty="0">
                <a:solidFill>
                  <a:srgbClr val="004182"/>
                </a:solidFill>
                <a:latin typeface="+mn-lt"/>
              </a:rPr>
              <a:t>Volba předmětů 2. zkoušky</a:t>
            </a:r>
          </a:p>
          <a:p>
            <a:pPr algn="ctr"/>
            <a:r>
              <a:rPr lang="cs-CZ" sz="3200" b="1" dirty="0">
                <a:solidFill>
                  <a:srgbClr val="004182"/>
                </a:solidFill>
                <a:latin typeface="+mn-lt"/>
              </a:rPr>
              <a:t>všichni maturanti vs. SOŠ zdravotnické</a:t>
            </a:r>
          </a:p>
        </p:txBody>
      </p:sp>
      <p:sp>
        <p:nvSpPr>
          <p:cNvPr id="11" name="Řečová bublina: obdélníkový bublinový popisek se zakulacenými rohy 10">
            <a:extLst>
              <a:ext uri="{FF2B5EF4-FFF2-40B4-BE49-F238E27FC236}">
                <a16:creationId xmlns:a16="http://schemas.microsoft.com/office/drawing/2014/main" id="{868FE906-4BF9-2F9E-FCA5-471A95540027}"/>
              </a:ext>
            </a:extLst>
          </p:cNvPr>
          <p:cNvSpPr/>
          <p:nvPr/>
        </p:nvSpPr>
        <p:spPr>
          <a:xfrm>
            <a:off x="502024" y="1217502"/>
            <a:ext cx="8202705" cy="973228"/>
          </a:xfrm>
          <a:prstGeom prst="wedgeRoundRectCallout">
            <a:avLst>
              <a:gd name="adj1" fmla="val 28106"/>
              <a:gd name="adj2" fmla="val 118223"/>
              <a:gd name="adj3" fmla="val 16667"/>
            </a:avLst>
          </a:prstGeom>
          <a:solidFill>
            <a:schemeClr val="tx2">
              <a:lumMod val="40000"/>
              <a:lumOff val="6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Na </a:t>
            </a:r>
            <a:r>
              <a:rPr lang="cs-CZ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zdravotnických SOŠ </a:t>
            </a:r>
            <a:r>
              <a:rPr lang="cs-CZ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dominuje </a:t>
            </a:r>
            <a:r>
              <a:rPr lang="cs-CZ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volba AJ </a:t>
            </a:r>
            <a:r>
              <a:rPr lang="cs-CZ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kolem </a:t>
            </a:r>
            <a:r>
              <a:rPr lang="cs-CZ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95 %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Matematiku </a:t>
            </a:r>
            <a:r>
              <a:rPr lang="cs-CZ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si vybírá kolem </a:t>
            </a:r>
            <a:r>
              <a:rPr lang="cs-CZ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3 % </a:t>
            </a:r>
            <a:r>
              <a:rPr lang="cs-CZ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prvomaturantů na zdravotnických SOŠ</a:t>
            </a:r>
          </a:p>
        </p:txBody>
      </p:sp>
      <p:graphicFrame>
        <p:nvGraphicFramePr>
          <p:cNvPr id="2" name="Graf 1">
            <a:extLst>
              <a:ext uri="{FF2B5EF4-FFF2-40B4-BE49-F238E27FC236}">
                <a16:creationId xmlns:a16="http://schemas.microsoft.com/office/drawing/2014/main" id="{45AC3C1E-3092-F796-1E7E-9C984302A2D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9228305"/>
              </p:ext>
            </p:extLst>
          </p:nvPr>
        </p:nvGraphicFramePr>
        <p:xfrm>
          <a:off x="188257" y="2764768"/>
          <a:ext cx="4204450" cy="3411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Graf 2">
            <a:extLst>
              <a:ext uri="{FF2B5EF4-FFF2-40B4-BE49-F238E27FC236}">
                <a16:creationId xmlns:a16="http://schemas.microsoft.com/office/drawing/2014/main" id="{3BCEC163-A0E7-D583-DA2C-BB8F94CBB4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9874787"/>
              </p:ext>
            </p:extLst>
          </p:nvPr>
        </p:nvGraphicFramePr>
        <p:xfrm>
          <a:off x="4491314" y="2764768"/>
          <a:ext cx="4467545" cy="3411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691437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BD9A7C-8CC9-96CE-DBDB-4AC793AD41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Nadpis 1">
            <a:extLst>
              <a:ext uri="{FF2B5EF4-FFF2-40B4-BE49-F238E27FC236}">
                <a16:creationId xmlns:a16="http://schemas.microsoft.com/office/drawing/2014/main" id="{877691E7-9231-EB68-93DB-8006B44D3E64}"/>
              </a:ext>
            </a:extLst>
          </p:cNvPr>
          <p:cNvSpPr txBox="1">
            <a:spLocks/>
          </p:cNvSpPr>
          <p:nvPr/>
        </p:nvSpPr>
        <p:spPr>
          <a:xfrm>
            <a:off x="296334" y="297783"/>
            <a:ext cx="8551332" cy="7783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3000" b="1" u="sng" dirty="0">
                <a:solidFill>
                  <a:srgbClr val="004182"/>
                </a:solidFill>
                <a:latin typeface="+mn-lt"/>
              </a:rPr>
              <a:t>ČEŠTINA </a:t>
            </a:r>
            <a:r>
              <a:rPr lang="cs-CZ" sz="3000" b="1" dirty="0">
                <a:solidFill>
                  <a:srgbClr val="004182"/>
                </a:solidFill>
                <a:latin typeface="+mn-lt"/>
              </a:rPr>
              <a:t>– DIDAKTICKÉ TESTY</a:t>
            </a:r>
          </a:p>
          <a:p>
            <a:pPr algn="ctr"/>
            <a:r>
              <a:rPr lang="cs-CZ" sz="3000" b="1" dirty="0">
                <a:solidFill>
                  <a:srgbClr val="004182"/>
                </a:solidFill>
                <a:latin typeface="+mn-lt"/>
              </a:rPr>
              <a:t>ČISTÁ NEÚSPĚŠNOST (jarní ZO)</a:t>
            </a:r>
            <a:endParaRPr lang="cs-CZ" sz="3000" b="1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AD057765-5A53-8147-E160-0006433EA0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30581402"/>
              </p:ext>
            </p:extLst>
          </p:nvPr>
        </p:nvGraphicFramePr>
        <p:xfrm>
          <a:off x="459009" y="1879281"/>
          <a:ext cx="4628714" cy="42794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Obdélník 8">
            <a:extLst>
              <a:ext uri="{FF2B5EF4-FFF2-40B4-BE49-F238E27FC236}">
                <a16:creationId xmlns:a16="http://schemas.microsoft.com/office/drawing/2014/main" id="{FC39BD12-23BB-3061-72D3-6306F6CACA30}"/>
              </a:ext>
            </a:extLst>
          </p:cNvPr>
          <p:cNvSpPr/>
          <p:nvPr/>
        </p:nvSpPr>
        <p:spPr>
          <a:xfrm>
            <a:off x="403411" y="6340855"/>
            <a:ext cx="7205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900" i="1" dirty="0">
                <a:solidFill>
                  <a:schemeClr val="bg1">
                    <a:lumMod val="50000"/>
                  </a:schemeClr>
                </a:solidFill>
              </a:rPr>
              <a:t>Čistá neúspěšnost = neuspěli / konali</a:t>
            </a:r>
          </a:p>
          <a:p>
            <a:pPr algn="just"/>
            <a:r>
              <a:rPr lang="cs-CZ" sz="900" i="1" dirty="0">
                <a:solidFill>
                  <a:schemeClr val="bg1">
                    <a:lumMod val="50000"/>
                  </a:schemeClr>
                </a:solidFill>
              </a:rPr>
              <a:t>MZ 2021 – COVID opatření pro zdravotnické a sociální obory – uznání MZ při odpracování určitého počtu hodin</a:t>
            </a:r>
          </a:p>
        </p:txBody>
      </p:sp>
      <p:sp>
        <p:nvSpPr>
          <p:cNvPr id="19" name="Řečová bublina: obdélníkový bublinový popisek se zakulacenými rohy 18">
            <a:extLst>
              <a:ext uri="{FF2B5EF4-FFF2-40B4-BE49-F238E27FC236}">
                <a16:creationId xmlns:a16="http://schemas.microsoft.com/office/drawing/2014/main" id="{9ADBBF6A-48C6-6B73-03FE-03C669FAE5A3}"/>
              </a:ext>
            </a:extLst>
          </p:cNvPr>
          <p:cNvSpPr/>
          <p:nvPr/>
        </p:nvSpPr>
        <p:spPr>
          <a:xfrm>
            <a:off x="4437529" y="1649506"/>
            <a:ext cx="4247462" cy="1779494"/>
          </a:xfrm>
          <a:prstGeom prst="wedgeRoundRectCallout">
            <a:avLst>
              <a:gd name="adj1" fmla="val -38358"/>
              <a:gd name="adj2" fmla="val 93465"/>
              <a:gd name="adj3" fmla="val 16667"/>
            </a:avLst>
          </a:prstGeom>
          <a:solidFill>
            <a:schemeClr val="tx2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Neúspěšnost v češtině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na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zdravotnických SOŠ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se pohybuje stabilně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nad celorepublikovým průměrem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Letos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v jarním ZO neuspělo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13 %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prvomaturantů na zdrav. SOŠ</a:t>
            </a:r>
          </a:p>
        </p:txBody>
      </p:sp>
    </p:spTree>
    <p:extLst>
      <p:ext uri="{BB962C8B-B14F-4D97-AF65-F5344CB8AC3E}">
        <p14:creationId xmlns:p14="http://schemas.microsoft.com/office/powerpoint/2010/main" val="16832731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66D050-EA6C-815A-C9C9-A1C31D111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Nadpis 1">
            <a:extLst>
              <a:ext uri="{FF2B5EF4-FFF2-40B4-BE49-F238E27FC236}">
                <a16:creationId xmlns:a16="http://schemas.microsoft.com/office/drawing/2014/main" id="{EA72B831-CA70-104D-3A9E-196F3E2F742A}"/>
              </a:ext>
            </a:extLst>
          </p:cNvPr>
          <p:cNvSpPr txBox="1">
            <a:spLocks/>
          </p:cNvSpPr>
          <p:nvPr/>
        </p:nvSpPr>
        <p:spPr>
          <a:xfrm>
            <a:off x="304801" y="297783"/>
            <a:ext cx="8551332" cy="7783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3000" b="1" u="sng" dirty="0">
                <a:solidFill>
                  <a:srgbClr val="004182"/>
                </a:solidFill>
                <a:latin typeface="+mn-lt"/>
              </a:rPr>
              <a:t>ANGLIČTINA </a:t>
            </a:r>
            <a:r>
              <a:rPr lang="cs-CZ" sz="3000" b="1" dirty="0">
                <a:solidFill>
                  <a:srgbClr val="004182"/>
                </a:solidFill>
                <a:latin typeface="+mn-lt"/>
              </a:rPr>
              <a:t>– DIDAKTICKÉ TESTY</a:t>
            </a:r>
          </a:p>
          <a:p>
            <a:pPr algn="ctr"/>
            <a:r>
              <a:rPr lang="cs-CZ" sz="3000" b="1" dirty="0">
                <a:solidFill>
                  <a:srgbClr val="004182"/>
                </a:solidFill>
                <a:latin typeface="+mn-lt"/>
              </a:rPr>
              <a:t>ČISTÁ NEÚSPĚŠNOST (jarní ZO)</a:t>
            </a:r>
            <a:endParaRPr lang="cs-CZ" sz="3000" b="1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4" name="Řečová bublina: obdélníkový bublinový popisek se zakulacenými rohy 3">
            <a:extLst>
              <a:ext uri="{FF2B5EF4-FFF2-40B4-BE49-F238E27FC236}">
                <a16:creationId xmlns:a16="http://schemas.microsoft.com/office/drawing/2014/main" id="{A5D58C5F-0400-9CCF-AFD8-6FC24104E02A}"/>
              </a:ext>
            </a:extLst>
          </p:cNvPr>
          <p:cNvSpPr/>
          <p:nvPr/>
        </p:nvSpPr>
        <p:spPr>
          <a:xfrm>
            <a:off x="5174008" y="1926045"/>
            <a:ext cx="3442448" cy="2188755"/>
          </a:xfrm>
          <a:prstGeom prst="wedgeRoundRectCallout">
            <a:avLst>
              <a:gd name="adj1" fmla="val -61470"/>
              <a:gd name="adj2" fmla="val 36980"/>
              <a:gd name="adj3" fmla="val 16667"/>
            </a:avLst>
          </a:prstGeom>
          <a:solidFill>
            <a:schemeClr val="tx2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Neúspěšnost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v angličtině na zdravotnických SOŠ standardně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nad celorepublikovým průměrem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 posledních 3 letech podíl neúspěšných kolem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7 %</a:t>
            </a:r>
          </a:p>
        </p:txBody>
      </p:sp>
      <p:graphicFrame>
        <p:nvGraphicFramePr>
          <p:cNvPr id="7" name="Graf 6">
            <a:extLst>
              <a:ext uri="{FF2B5EF4-FFF2-40B4-BE49-F238E27FC236}">
                <a16:creationId xmlns:a16="http://schemas.microsoft.com/office/drawing/2014/main" id="{AC944878-35FD-E425-2EEB-593F6794E0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3884472"/>
              </p:ext>
            </p:extLst>
          </p:nvPr>
        </p:nvGraphicFramePr>
        <p:xfrm>
          <a:off x="599261" y="1696376"/>
          <a:ext cx="4574747" cy="41665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Obdélník 7">
            <a:extLst>
              <a:ext uri="{FF2B5EF4-FFF2-40B4-BE49-F238E27FC236}">
                <a16:creationId xmlns:a16="http://schemas.microsoft.com/office/drawing/2014/main" id="{85A2CA64-4390-9630-DDEA-927C67A52720}"/>
              </a:ext>
            </a:extLst>
          </p:cNvPr>
          <p:cNvSpPr/>
          <p:nvPr/>
        </p:nvSpPr>
        <p:spPr>
          <a:xfrm>
            <a:off x="403411" y="6340855"/>
            <a:ext cx="7205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900" i="1" dirty="0">
                <a:solidFill>
                  <a:schemeClr val="bg1">
                    <a:lumMod val="50000"/>
                  </a:schemeClr>
                </a:solidFill>
              </a:rPr>
              <a:t>Čistá neúspěšnost = neuspěli / konali</a:t>
            </a:r>
          </a:p>
          <a:p>
            <a:pPr algn="just"/>
            <a:r>
              <a:rPr lang="cs-CZ" sz="900" i="1" dirty="0">
                <a:solidFill>
                  <a:schemeClr val="bg1">
                    <a:lumMod val="50000"/>
                  </a:schemeClr>
                </a:solidFill>
              </a:rPr>
              <a:t>MZ 2021 – COVID opatření pro zdravotnické a sociální obory – uznání MZ při odpracování určitého počtu hodin</a:t>
            </a:r>
          </a:p>
        </p:txBody>
      </p:sp>
    </p:spTree>
    <p:extLst>
      <p:ext uri="{BB962C8B-B14F-4D97-AF65-F5344CB8AC3E}">
        <p14:creationId xmlns:p14="http://schemas.microsoft.com/office/powerpoint/2010/main" val="4957240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ABB21-EB0E-A85A-4053-F9F1D9D0A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Graf 8">
            <a:extLst>
              <a:ext uri="{FF2B5EF4-FFF2-40B4-BE49-F238E27FC236}">
                <a16:creationId xmlns:a16="http://schemas.microsoft.com/office/drawing/2014/main" id="{4FB2963D-3771-9B78-3B9C-EC390F86EA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6081928"/>
              </p:ext>
            </p:extLst>
          </p:nvPr>
        </p:nvGraphicFramePr>
        <p:xfrm>
          <a:off x="339359" y="2592846"/>
          <a:ext cx="4342684" cy="3745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Nadpis 1">
            <a:extLst>
              <a:ext uri="{FF2B5EF4-FFF2-40B4-BE49-F238E27FC236}">
                <a16:creationId xmlns:a16="http://schemas.microsoft.com/office/drawing/2014/main" id="{003A1B54-0A6B-D7E3-9AFB-3D933FB2B0DC}"/>
              </a:ext>
            </a:extLst>
          </p:cNvPr>
          <p:cNvSpPr txBox="1">
            <a:spLocks/>
          </p:cNvSpPr>
          <p:nvPr/>
        </p:nvSpPr>
        <p:spPr>
          <a:xfrm>
            <a:off x="339359" y="601607"/>
            <a:ext cx="3775441" cy="7783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000" b="1" u="sng" dirty="0">
                <a:solidFill>
                  <a:srgbClr val="004182"/>
                </a:solidFill>
                <a:latin typeface="+mn-lt"/>
              </a:rPr>
              <a:t>MATEMATIKA</a:t>
            </a:r>
          </a:p>
          <a:p>
            <a:r>
              <a:rPr lang="cs-CZ" sz="3000" b="1" dirty="0">
                <a:solidFill>
                  <a:srgbClr val="004182"/>
                </a:solidFill>
                <a:latin typeface="+mn-lt"/>
              </a:rPr>
              <a:t>ČISTÁ NEÚSPĚŠNOST (jarní ZO)</a:t>
            </a:r>
            <a:endParaRPr lang="cs-CZ" sz="3000" b="1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3" name="Řečová bublina: obdélníkový bublinový popisek se zakulacenými rohy 2">
            <a:extLst>
              <a:ext uri="{FF2B5EF4-FFF2-40B4-BE49-F238E27FC236}">
                <a16:creationId xmlns:a16="http://schemas.microsoft.com/office/drawing/2014/main" id="{FAB74384-686E-3334-DECC-4115C7FD7558}"/>
              </a:ext>
            </a:extLst>
          </p:cNvPr>
          <p:cNvSpPr/>
          <p:nvPr/>
        </p:nvSpPr>
        <p:spPr>
          <a:xfrm>
            <a:off x="4893072" y="4867835"/>
            <a:ext cx="3550023" cy="1470212"/>
          </a:xfrm>
          <a:prstGeom prst="wedgeRoundRectCallout">
            <a:avLst>
              <a:gd name="adj1" fmla="val -65694"/>
              <a:gd name="adj2" fmla="val -92233"/>
              <a:gd name="adj3" fmla="val 16667"/>
            </a:avLst>
          </a:prstGeom>
          <a:solidFill>
            <a:schemeClr val="accent2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Neúspěšnost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v matematice na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zdravotnických SOŠ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výrazně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nad celorepublikovým průměrem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Letošní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podíl neúspěšných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59 %</a:t>
            </a:r>
          </a:p>
        </p:txBody>
      </p:sp>
      <p:graphicFrame>
        <p:nvGraphicFramePr>
          <p:cNvPr id="10" name="Graf 9">
            <a:extLst>
              <a:ext uri="{FF2B5EF4-FFF2-40B4-BE49-F238E27FC236}">
                <a16:creationId xmlns:a16="http://schemas.microsoft.com/office/drawing/2014/main" id="{3A510CFF-332E-09C9-887D-F665C2C4A5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7622668"/>
              </p:ext>
            </p:extLst>
          </p:nvPr>
        </p:nvGraphicFramePr>
        <p:xfrm>
          <a:off x="4369890" y="277907"/>
          <a:ext cx="4284235" cy="2779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Řečová bublina: obdélníkový bublinový popisek se zakulacenými rohy 10">
            <a:extLst>
              <a:ext uri="{FF2B5EF4-FFF2-40B4-BE49-F238E27FC236}">
                <a16:creationId xmlns:a16="http://schemas.microsoft.com/office/drawing/2014/main" id="{AB65A07F-8F18-FE62-FF61-4B632635E285}"/>
              </a:ext>
            </a:extLst>
          </p:cNvPr>
          <p:cNvSpPr/>
          <p:nvPr/>
        </p:nvSpPr>
        <p:spPr>
          <a:xfrm>
            <a:off x="5026713" y="2995234"/>
            <a:ext cx="3416382" cy="985095"/>
          </a:xfrm>
          <a:prstGeom prst="wedgeRoundRectCallout">
            <a:avLst>
              <a:gd name="adj1" fmla="val 42175"/>
              <a:gd name="adj2" fmla="val -71527"/>
              <a:gd name="adj3" fmla="val 16667"/>
            </a:avLst>
          </a:prstGeom>
          <a:solidFill>
            <a:schemeClr val="accent5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Volba matematiky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na zdravotnických SOŠ výrazně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podprůměrná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– v posledních pěti letech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3-4 %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8DD84A8C-89E2-2E85-15B4-8218375A5E45}"/>
              </a:ext>
            </a:extLst>
          </p:cNvPr>
          <p:cNvSpPr/>
          <p:nvPr/>
        </p:nvSpPr>
        <p:spPr>
          <a:xfrm>
            <a:off x="403411" y="6340855"/>
            <a:ext cx="72050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900" i="1" dirty="0">
                <a:solidFill>
                  <a:schemeClr val="bg1">
                    <a:lumMod val="50000"/>
                  </a:schemeClr>
                </a:solidFill>
              </a:rPr>
              <a:t>Čistá neúspěšnost = neuspěli / konali</a:t>
            </a:r>
          </a:p>
          <a:p>
            <a:pPr algn="just"/>
            <a:r>
              <a:rPr lang="cs-CZ" sz="900" i="1" dirty="0">
                <a:solidFill>
                  <a:schemeClr val="bg1">
                    <a:lumMod val="50000"/>
                  </a:schemeClr>
                </a:solidFill>
              </a:rPr>
              <a:t>MZ 2021 – COVID opatření pro zdravotnické a sociální obory – uznání MZ při odpracování určitého počtu hodin</a:t>
            </a:r>
          </a:p>
        </p:txBody>
      </p:sp>
    </p:spTree>
    <p:extLst>
      <p:ext uri="{BB962C8B-B14F-4D97-AF65-F5344CB8AC3E}">
        <p14:creationId xmlns:p14="http://schemas.microsoft.com/office/powerpoint/2010/main" val="3089813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1DAEA3-5748-CC2A-5871-E9BF09730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8DCF550C-1AED-A851-09F7-35ABC5B48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přijímací zkouška</a:t>
            </a:r>
          </a:p>
        </p:txBody>
      </p:sp>
    </p:spTree>
    <p:extLst>
      <p:ext uri="{BB962C8B-B14F-4D97-AF65-F5344CB8AC3E}">
        <p14:creationId xmlns:p14="http://schemas.microsoft.com/office/powerpoint/2010/main" val="2082871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1ECB02-9BF1-492D-BE86-7C40357968C5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Nadpis 1"/>
          <p:cNvSpPr txBox="1">
            <a:spLocks/>
          </p:cNvSpPr>
          <p:nvPr/>
        </p:nvSpPr>
        <p:spPr>
          <a:xfrm>
            <a:off x="214158" y="109524"/>
            <a:ext cx="8732618" cy="9732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3200" b="1" dirty="0">
                <a:solidFill>
                  <a:srgbClr val="004182"/>
                </a:solidFill>
                <a:latin typeface="+mn-lt"/>
              </a:rPr>
              <a:t>PZ 2017-2025</a:t>
            </a:r>
          </a:p>
          <a:p>
            <a:pPr algn="ctr"/>
            <a:r>
              <a:rPr lang="cs-CZ" sz="2800" b="1" u="sng" dirty="0">
                <a:solidFill>
                  <a:srgbClr val="004182"/>
                </a:solidFill>
                <a:latin typeface="+mn-lt"/>
              </a:rPr>
              <a:t>Počet přihlášených uchazečů</a:t>
            </a:r>
            <a:r>
              <a:rPr lang="cs-CZ" sz="2800" b="1" dirty="0">
                <a:solidFill>
                  <a:srgbClr val="004182"/>
                </a:solidFill>
                <a:latin typeface="+mn-lt"/>
              </a:rPr>
              <a:t> – zdravotnických SOŠ a lyceí</a:t>
            </a:r>
            <a:endParaRPr lang="cs-CZ" sz="1600" b="1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304801" y="6423498"/>
            <a:ext cx="72018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900" i="1" dirty="0">
                <a:solidFill>
                  <a:schemeClr val="bg1">
                    <a:lumMod val="50000"/>
                  </a:schemeClr>
                </a:solidFill>
              </a:rPr>
              <a:t>Počet uchazečů = počet těch, kteří podali alespoň 1 přihlášku do daného oboru</a:t>
            </a:r>
          </a:p>
          <a:p>
            <a:pPr algn="just"/>
            <a:r>
              <a:rPr lang="cs-CZ" sz="900" i="1" dirty="0">
                <a:solidFill>
                  <a:schemeClr val="bg1">
                    <a:lumMod val="50000"/>
                  </a:schemeClr>
                </a:solidFill>
              </a:rPr>
              <a:t>Rok 2021 – COVID opatření – pro 4leté obory nebyla JPZ povinná</a:t>
            </a:r>
          </a:p>
        </p:txBody>
      </p:sp>
      <p:sp>
        <p:nvSpPr>
          <p:cNvPr id="19" name="Řečová bublina: obdélníkový bublinový popisek se zakulacenými rohy 18">
            <a:extLst>
              <a:ext uri="{FF2B5EF4-FFF2-40B4-BE49-F238E27FC236}">
                <a16:creationId xmlns:a16="http://schemas.microsoft.com/office/drawing/2014/main" id="{4A6B841B-FD6B-DFF3-C344-5CE7A244DA77}"/>
              </a:ext>
            </a:extLst>
          </p:cNvPr>
          <p:cNvSpPr/>
          <p:nvPr/>
        </p:nvSpPr>
        <p:spPr>
          <a:xfrm>
            <a:off x="542364" y="1160034"/>
            <a:ext cx="7933765" cy="973227"/>
          </a:xfrm>
          <a:prstGeom prst="wedgeRoundRectCallout">
            <a:avLst>
              <a:gd name="adj1" fmla="val -15169"/>
              <a:gd name="adj2" fmla="val 47785"/>
              <a:gd name="adj3" fmla="val 16667"/>
            </a:avLst>
          </a:prstGeom>
          <a:solidFill>
            <a:schemeClr val="bg1">
              <a:lumMod val="8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Pokles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relativního zastoupení uchazečů o zdravotnické školy od roku 2021 na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8 %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Počet uchazečů o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zdravotnické SOŠ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letos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10,4 tis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Zdravotnická lycea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počet uchazečů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4,1 tis.,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tj.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3 %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; v posledních letech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mírný růst</a:t>
            </a:r>
          </a:p>
        </p:txBody>
      </p:sp>
      <p:graphicFrame>
        <p:nvGraphicFramePr>
          <p:cNvPr id="12" name="Graf 11">
            <a:extLst>
              <a:ext uri="{FF2B5EF4-FFF2-40B4-BE49-F238E27FC236}">
                <a16:creationId xmlns:a16="http://schemas.microsoft.com/office/drawing/2014/main" id="{7F91FDEC-11FB-467D-ECB8-C4AA0A54AC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7767711"/>
              </p:ext>
            </p:extLst>
          </p:nvPr>
        </p:nvGraphicFramePr>
        <p:xfrm>
          <a:off x="653534" y="2375647"/>
          <a:ext cx="7822595" cy="36136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4" name="Přímá spojnice se šipkou 13">
            <a:extLst>
              <a:ext uri="{FF2B5EF4-FFF2-40B4-BE49-F238E27FC236}">
                <a16:creationId xmlns:a16="http://schemas.microsoft.com/office/drawing/2014/main" id="{DFFA56CB-EB08-489E-F18C-673066FEAF14}"/>
              </a:ext>
            </a:extLst>
          </p:cNvPr>
          <p:cNvCxnSpPr>
            <a:cxnSpLocks/>
          </p:cNvCxnSpPr>
          <p:nvPr/>
        </p:nvCxnSpPr>
        <p:spPr>
          <a:xfrm>
            <a:off x="4625788" y="3343835"/>
            <a:ext cx="2853953" cy="484094"/>
          </a:xfrm>
          <a:prstGeom prst="straightConnector1">
            <a:avLst/>
          </a:prstGeom>
          <a:ln>
            <a:solidFill>
              <a:schemeClr val="tx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6710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1DD074-04DA-6BC9-0BC5-382581976E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2126966-4054-D290-D354-B64A9B020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1ECB02-9BF1-492D-BE86-7C40357968C5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Nadpis 1">
            <a:extLst>
              <a:ext uri="{FF2B5EF4-FFF2-40B4-BE49-F238E27FC236}">
                <a16:creationId xmlns:a16="http://schemas.microsoft.com/office/drawing/2014/main" id="{AC421858-E3C5-7A3E-EF7C-E636F2331F9B}"/>
              </a:ext>
            </a:extLst>
          </p:cNvPr>
          <p:cNvSpPr txBox="1">
            <a:spLocks/>
          </p:cNvSpPr>
          <p:nvPr/>
        </p:nvSpPr>
        <p:spPr>
          <a:xfrm>
            <a:off x="214158" y="109524"/>
            <a:ext cx="8732618" cy="9732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3200" b="1" dirty="0">
                <a:solidFill>
                  <a:srgbClr val="004182"/>
                </a:solidFill>
                <a:latin typeface="+mn-lt"/>
              </a:rPr>
              <a:t>PZ 2017-2025</a:t>
            </a:r>
          </a:p>
          <a:p>
            <a:pPr algn="ctr"/>
            <a:r>
              <a:rPr lang="cs-CZ" sz="2800" b="1" u="sng" dirty="0">
                <a:solidFill>
                  <a:srgbClr val="004182"/>
                </a:solidFill>
                <a:latin typeface="+mn-lt"/>
              </a:rPr>
              <a:t>Počet přihlášených uchazečů</a:t>
            </a:r>
            <a:r>
              <a:rPr lang="cs-CZ" sz="2800" b="1" dirty="0">
                <a:solidFill>
                  <a:srgbClr val="004182"/>
                </a:solidFill>
                <a:latin typeface="+mn-lt"/>
              </a:rPr>
              <a:t> – zdravotnických SOŠ a lyceí</a:t>
            </a:r>
            <a:endParaRPr lang="cs-CZ" sz="1600" b="1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817640B5-2555-87C9-37A8-82BD24E52652}"/>
              </a:ext>
            </a:extLst>
          </p:cNvPr>
          <p:cNvSpPr/>
          <p:nvPr/>
        </p:nvSpPr>
        <p:spPr>
          <a:xfrm>
            <a:off x="304801" y="6423498"/>
            <a:ext cx="72018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900" i="1" dirty="0">
                <a:solidFill>
                  <a:schemeClr val="bg1">
                    <a:lumMod val="50000"/>
                  </a:schemeClr>
                </a:solidFill>
              </a:rPr>
              <a:t>Počet uchazečů = počet těch, kteří podali alespoň 1 přihlášku do daného oboru</a:t>
            </a:r>
          </a:p>
          <a:p>
            <a:pPr algn="just"/>
            <a:r>
              <a:rPr lang="cs-CZ" sz="900" i="1" dirty="0">
                <a:solidFill>
                  <a:schemeClr val="bg1">
                    <a:lumMod val="50000"/>
                  </a:schemeClr>
                </a:solidFill>
              </a:rPr>
              <a:t>Rok 2021 – COVID opatření – pro 4leté obory nebyla JPZ povinná</a:t>
            </a:r>
          </a:p>
        </p:txBody>
      </p:sp>
      <p:sp>
        <p:nvSpPr>
          <p:cNvPr id="19" name="Řečová bublina: obdélníkový bublinový popisek se zakulacenými rohy 18">
            <a:extLst>
              <a:ext uri="{FF2B5EF4-FFF2-40B4-BE49-F238E27FC236}">
                <a16:creationId xmlns:a16="http://schemas.microsoft.com/office/drawing/2014/main" id="{6844BF4A-4B17-8BCB-E108-6510DFCE46EA}"/>
              </a:ext>
            </a:extLst>
          </p:cNvPr>
          <p:cNvSpPr/>
          <p:nvPr/>
        </p:nvSpPr>
        <p:spPr>
          <a:xfrm>
            <a:off x="542364" y="1160035"/>
            <a:ext cx="7933765" cy="803236"/>
          </a:xfrm>
          <a:prstGeom prst="wedgeRoundRectCallout">
            <a:avLst>
              <a:gd name="adj1" fmla="val -15169"/>
              <a:gd name="adj2" fmla="val 47785"/>
              <a:gd name="adj3" fmla="val 16667"/>
            </a:avLst>
          </a:prstGeom>
          <a:solidFill>
            <a:schemeClr val="bg1">
              <a:lumMod val="8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Nejvíce zastoupený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rostoucí obor –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Praktická sestra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7,7 tis.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přihlášených uchazečů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Obor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zdravotnické lyceum – 4 tis.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uchazečů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mírný růst</a:t>
            </a:r>
          </a:p>
        </p:txBody>
      </p:sp>
      <p:graphicFrame>
        <p:nvGraphicFramePr>
          <p:cNvPr id="2" name="Graf 1">
            <a:extLst>
              <a:ext uri="{FF2B5EF4-FFF2-40B4-BE49-F238E27FC236}">
                <a16:creationId xmlns:a16="http://schemas.microsoft.com/office/drawing/2014/main" id="{3FA3A438-14F9-4672-1371-B7135F3D809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2264837"/>
              </p:ext>
            </p:extLst>
          </p:nvPr>
        </p:nvGraphicFramePr>
        <p:xfrm>
          <a:off x="457200" y="2232212"/>
          <a:ext cx="8229600" cy="371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0606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A0AF50-DDA4-9883-8D4D-09BAE7F3FC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Graf 8">
            <a:extLst>
              <a:ext uri="{FF2B5EF4-FFF2-40B4-BE49-F238E27FC236}">
                <a16:creationId xmlns:a16="http://schemas.microsoft.com/office/drawing/2014/main" id="{8CDE6CA1-5ACD-0A41-D4E1-DBE22A9EEF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0515248"/>
              </p:ext>
            </p:extLst>
          </p:nvPr>
        </p:nvGraphicFramePr>
        <p:xfrm>
          <a:off x="304801" y="1398494"/>
          <a:ext cx="5169912" cy="44901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88580AC-FEAB-3B08-1D20-9EA52A4DE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1ECB02-9BF1-492D-BE86-7C40357968C5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Nadpis 1">
            <a:extLst>
              <a:ext uri="{FF2B5EF4-FFF2-40B4-BE49-F238E27FC236}">
                <a16:creationId xmlns:a16="http://schemas.microsoft.com/office/drawing/2014/main" id="{372585EB-D5FA-3504-EF74-E1145018B536}"/>
              </a:ext>
            </a:extLst>
          </p:cNvPr>
          <p:cNvSpPr txBox="1">
            <a:spLocks/>
          </p:cNvSpPr>
          <p:nvPr/>
        </p:nvSpPr>
        <p:spPr>
          <a:xfrm>
            <a:off x="304801" y="109524"/>
            <a:ext cx="8551332" cy="9732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3200" b="1" dirty="0">
                <a:solidFill>
                  <a:srgbClr val="004182"/>
                </a:solidFill>
                <a:latin typeface="+mn-lt"/>
              </a:rPr>
              <a:t>Přijímací zkoušky 2025</a:t>
            </a:r>
          </a:p>
          <a:p>
            <a:pPr algn="ctr"/>
            <a:r>
              <a:rPr lang="cs-CZ" sz="3200" b="1" dirty="0">
                <a:solidFill>
                  <a:srgbClr val="004182"/>
                </a:solidFill>
                <a:latin typeface="+mn-lt"/>
              </a:rPr>
              <a:t>struktura podaných přihlášek podle priority</a:t>
            </a:r>
          </a:p>
        </p:txBody>
      </p:sp>
      <p:sp>
        <p:nvSpPr>
          <p:cNvPr id="25" name="Řečová bublina: obdélníkový bublinový popisek se zakulacenými rohy 24">
            <a:extLst>
              <a:ext uri="{FF2B5EF4-FFF2-40B4-BE49-F238E27FC236}">
                <a16:creationId xmlns:a16="http://schemas.microsoft.com/office/drawing/2014/main" id="{E42208F8-DE4E-7EF6-A59A-0D08BAB1B824}"/>
              </a:ext>
            </a:extLst>
          </p:cNvPr>
          <p:cNvSpPr/>
          <p:nvPr/>
        </p:nvSpPr>
        <p:spPr>
          <a:xfrm>
            <a:off x="5474713" y="2527172"/>
            <a:ext cx="3032792" cy="741131"/>
          </a:xfrm>
          <a:prstGeom prst="wedgeRoundRectCallout">
            <a:avLst>
              <a:gd name="adj1" fmla="val -63376"/>
              <a:gd name="adj2" fmla="val 18262"/>
              <a:gd name="adj3" fmla="val 16667"/>
            </a:avLst>
          </a:prstGeom>
          <a:solidFill>
            <a:schemeClr val="bg1">
              <a:lumMod val="8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Zdravotnické obory (SOŠ) častěji jako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1. volba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než je průměr SOŠ</a:t>
            </a:r>
          </a:p>
        </p:txBody>
      </p:sp>
      <p:sp>
        <p:nvSpPr>
          <p:cNvPr id="6" name="Řečová bublina: obdélníkový bublinový popisek se zakulacenými rohy 5">
            <a:extLst>
              <a:ext uri="{FF2B5EF4-FFF2-40B4-BE49-F238E27FC236}">
                <a16:creationId xmlns:a16="http://schemas.microsoft.com/office/drawing/2014/main" id="{9B25B8F3-61BC-A90A-F5BD-345C6FDCB955}"/>
              </a:ext>
            </a:extLst>
          </p:cNvPr>
          <p:cNvSpPr/>
          <p:nvPr/>
        </p:nvSpPr>
        <p:spPr>
          <a:xfrm>
            <a:off x="5474713" y="3688390"/>
            <a:ext cx="3032792" cy="1132850"/>
          </a:xfrm>
          <a:prstGeom prst="wedgeRoundRectCallout">
            <a:avLst>
              <a:gd name="adj1" fmla="val -60125"/>
              <a:gd name="adj2" fmla="val -54542"/>
              <a:gd name="adj3" fmla="val 16667"/>
            </a:avLst>
          </a:prstGeom>
          <a:solidFill>
            <a:schemeClr val="accent5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Nejčastěji jako 1. priorita – obor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asistent zubního technika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obor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praktická sestra</a:t>
            </a:r>
          </a:p>
        </p:txBody>
      </p:sp>
    </p:spTree>
    <p:extLst>
      <p:ext uri="{BB962C8B-B14F-4D97-AF65-F5344CB8AC3E}">
        <p14:creationId xmlns:p14="http://schemas.microsoft.com/office/powerpoint/2010/main" val="3591578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CCFDC-A758-AE39-BCBD-70354A617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5D6684D2-7362-2D30-748E-ACD1671088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2861779"/>
              </p:ext>
            </p:extLst>
          </p:nvPr>
        </p:nvGraphicFramePr>
        <p:xfrm>
          <a:off x="662418" y="2039488"/>
          <a:ext cx="7819163" cy="4159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0A3FBD3-BF7B-3116-D41D-6A5E81897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1ECB02-9BF1-492D-BE86-7C40357968C5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Nadpis 1">
            <a:extLst>
              <a:ext uri="{FF2B5EF4-FFF2-40B4-BE49-F238E27FC236}">
                <a16:creationId xmlns:a16="http://schemas.microsoft.com/office/drawing/2014/main" id="{41A46120-E8FF-2A6B-EFFE-86067BA1167E}"/>
              </a:ext>
            </a:extLst>
          </p:cNvPr>
          <p:cNvSpPr txBox="1">
            <a:spLocks/>
          </p:cNvSpPr>
          <p:nvPr/>
        </p:nvSpPr>
        <p:spPr>
          <a:xfrm>
            <a:off x="142441" y="109524"/>
            <a:ext cx="8876052" cy="9732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3200" b="1" dirty="0">
                <a:solidFill>
                  <a:srgbClr val="004182"/>
                </a:solidFill>
                <a:latin typeface="+mn-lt"/>
              </a:rPr>
              <a:t>PZ 2024 – 2025 – přijatí uchazeči (stav po 2 kolech)</a:t>
            </a:r>
            <a:endParaRPr lang="cs-CZ" sz="1800" b="1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5" name="Řečová bublina: obdélníkový bublinový popisek se zakulacenými rohy 4">
            <a:extLst>
              <a:ext uri="{FF2B5EF4-FFF2-40B4-BE49-F238E27FC236}">
                <a16:creationId xmlns:a16="http://schemas.microsoft.com/office/drawing/2014/main" id="{E689DB04-241C-99E3-4118-41061F6F39B0}"/>
              </a:ext>
            </a:extLst>
          </p:cNvPr>
          <p:cNvSpPr/>
          <p:nvPr/>
        </p:nvSpPr>
        <p:spPr>
          <a:xfrm>
            <a:off x="1595718" y="1043747"/>
            <a:ext cx="6249370" cy="995741"/>
          </a:xfrm>
          <a:prstGeom prst="wedgeRoundRectCallout">
            <a:avLst>
              <a:gd name="adj1" fmla="val -20738"/>
              <a:gd name="adj2" fmla="val 41737"/>
              <a:gd name="adj3" fmla="val 16667"/>
            </a:avLst>
          </a:prstGeom>
          <a:solidFill>
            <a:schemeClr val="bg1">
              <a:lumMod val="8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Meziročně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počty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přijatých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do zdravotnických oborů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stabilní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Nejvíce přijatých – obor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praktická sestra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3,7 tis.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Zdravotnické lyceum – 1 tis. přijatých</a:t>
            </a:r>
          </a:p>
        </p:txBody>
      </p:sp>
    </p:spTree>
    <p:extLst>
      <p:ext uri="{BB962C8B-B14F-4D97-AF65-F5344CB8AC3E}">
        <p14:creationId xmlns:p14="http://schemas.microsoft.com/office/powerpoint/2010/main" val="3202539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CC96EC-5D0C-B737-C832-EE2EE6AB09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Obrázek 18">
            <a:extLst>
              <a:ext uri="{FF2B5EF4-FFF2-40B4-BE49-F238E27FC236}">
                <a16:creationId xmlns:a16="http://schemas.microsoft.com/office/drawing/2014/main" id="{5FD05B5D-D163-57C1-8BB4-1DBCEE5A5F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198" y="3998259"/>
            <a:ext cx="3718098" cy="2151118"/>
          </a:xfrm>
          <a:prstGeom prst="rect">
            <a:avLst/>
          </a:prstGeom>
        </p:spPr>
      </p:pic>
      <p:pic>
        <p:nvPicPr>
          <p:cNvPr id="17" name="Obrázek 16">
            <a:extLst>
              <a:ext uri="{FF2B5EF4-FFF2-40B4-BE49-F238E27FC236}">
                <a16:creationId xmlns:a16="http://schemas.microsoft.com/office/drawing/2014/main" id="{B33CB8E9-8C71-B899-C7E3-3D1FBC2009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482" y="1366826"/>
            <a:ext cx="4443261" cy="4791928"/>
          </a:xfrm>
          <a:prstGeom prst="rect">
            <a:avLst/>
          </a:prstGeom>
        </p:spPr>
      </p:pic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A76698A-DF79-F9C7-49DB-5EBDADC80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1ECB02-9BF1-492D-BE86-7C40357968C5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Nadpis 1">
            <a:extLst>
              <a:ext uri="{FF2B5EF4-FFF2-40B4-BE49-F238E27FC236}">
                <a16:creationId xmlns:a16="http://schemas.microsoft.com/office/drawing/2014/main" id="{F8887605-4C3A-95CA-EE43-C00EEB0C746D}"/>
              </a:ext>
            </a:extLst>
          </p:cNvPr>
          <p:cNvSpPr txBox="1">
            <a:spLocks/>
          </p:cNvSpPr>
          <p:nvPr/>
        </p:nvSpPr>
        <p:spPr>
          <a:xfrm>
            <a:off x="133974" y="249009"/>
            <a:ext cx="8876052" cy="9732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3200" b="1" dirty="0">
                <a:solidFill>
                  <a:srgbClr val="004182"/>
                </a:solidFill>
                <a:latin typeface="+mn-lt"/>
              </a:rPr>
              <a:t>Přijímací zkouška 2024 a 2025</a:t>
            </a:r>
          </a:p>
          <a:p>
            <a:pPr algn="ctr"/>
            <a:r>
              <a:rPr lang="cs-CZ" sz="2400" b="1" dirty="0">
                <a:solidFill>
                  <a:srgbClr val="004182"/>
                </a:solidFill>
                <a:latin typeface="+mn-lt"/>
              </a:rPr>
              <a:t>podíl </a:t>
            </a:r>
            <a:r>
              <a:rPr lang="cs-CZ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přijatých do zdravotnických SOŠ</a:t>
            </a:r>
          </a:p>
          <a:p>
            <a:pPr algn="ctr"/>
            <a:r>
              <a:rPr lang="cs-CZ" sz="2400" b="1" dirty="0">
                <a:solidFill>
                  <a:srgbClr val="004182"/>
                </a:solidFill>
                <a:latin typeface="+mn-lt"/>
              </a:rPr>
              <a:t>z přijatých do regionu celkem</a:t>
            </a:r>
            <a:endParaRPr lang="cs-CZ" sz="1400" b="1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3653D1B5-8686-CC4D-0639-43071C228EC2}"/>
              </a:ext>
            </a:extLst>
          </p:cNvPr>
          <p:cNvSpPr/>
          <p:nvPr/>
        </p:nvSpPr>
        <p:spPr>
          <a:xfrm>
            <a:off x="397637" y="6572703"/>
            <a:ext cx="720183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sz="900" i="1" dirty="0">
                <a:solidFill>
                  <a:schemeClr val="bg1">
                    <a:lumMod val="50000"/>
                  </a:schemeClr>
                </a:solidFill>
              </a:rPr>
              <a:t>Podíl uchazečů přijatých do zdrav. oborů z přijatých do daného regionu do 4letých a kratších oborů celkem (%)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E2F988BE-BF44-BDDD-D096-B85C94E8008D}"/>
              </a:ext>
            </a:extLst>
          </p:cNvPr>
          <p:cNvSpPr txBox="1"/>
          <p:nvPr/>
        </p:nvSpPr>
        <p:spPr>
          <a:xfrm>
            <a:off x="6966416" y="3998259"/>
            <a:ext cx="1687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b="1" dirty="0"/>
              <a:t>PZ 2025</a:t>
            </a:r>
          </a:p>
          <a:p>
            <a:pPr algn="r"/>
            <a:r>
              <a:rPr lang="cs-CZ" sz="1200" dirty="0"/>
              <a:t>podíl přijatých do zdravotnických SOŠ</a:t>
            </a:r>
          </a:p>
        </p:txBody>
      </p:sp>
      <p:sp>
        <p:nvSpPr>
          <p:cNvPr id="10" name="Řečová bublina: obdélníkový bublinový popisek se zakulacenými rohy 9">
            <a:extLst>
              <a:ext uri="{FF2B5EF4-FFF2-40B4-BE49-F238E27FC236}">
                <a16:creationId xmlns:a16="http://schemas.microsoft.com/office/drawing/2014/main" id="{A0431431-49DA-21D3-F22B-40269EB76E7A}"/>
              </a:ext>
            </a:extLst>
          </p:cNvPr>
          <p:cNvSpPr/>
          <p:nvPr/>
        </p:nvSpPr>
        <p:spPr>
          <a:xfrm>
            <a:off x="4936199" y="1810871"/>
            <a:ext cx="3757822" cy="1618129"/>
          </a:xfrm>
          <a:prstGeom prst="wedgeRoundRectCallout">
            <a:avLst>
              <a:gd name="adj1" fmla="val -54168"/>
              <a:gd name="adj2" fmla="val -25535"/>
              <a:gd name="adj3" fmla="val 16667"/>
            </a:avLst>
          </a:prstGeom>
          <a:solidFill>
            <a:schemeClr val="tx2">
              <a:lumMod val="20000"/>
              <a:lumOff val="8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Podíl přijatých do SOŠ zdravotnických </a:t>
            </a:r>
            <a:r>
              <a:rPr lang="cs-CZ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na celkovém počtu přijatých do 4letých oborů je nejvyšší v </a:t>
            </a:r>
            <a:r>
              <a:rPr lang="cs-CZ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Karlovarském (6 %) </a:t>
            </a:r>
            <a:r>
              <a:rPr lang="cs-CZ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</a:t>
            </a:r>
            <a:r>
              <a:rPr lang="cs-CZ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Olomouckém kraji (5 %)</a:t>
            </a:r>
            <a:endParaRPr lang="cs-CZ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Nejnižší zastoupení – Praha a Plzeňský kraj</a:t>
            </a:r>
          </a:p>
        </p:txBody>
      </p:sp>
    </p:spTree>
    <p:extLst>
      <p:ext uri="{BB962C8B-B14F-4D97-AF65-F5344CB8AC3E}">
        <p14:creationId xmlns:p14="http://schemas.microsoft.com/office/powerpoint/2010/main" val="1628477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BE5DC8-6933-971F-1BE9-C505400022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B519562-C0B8-CABC-8C51-2CEAA4E62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1ECB02-9BF1-492D-BE86-7C40357968C5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Nadpis 1">
            <a:extLst>
              <a:ext uri="{FF2B5EF4-FFF2-40B4-BE49-F238E27FC236}">
                <a16:creationId xmlns:a16="http://schemas.microsoft.com/office/drawing/2014/main" id="{69DF1CEC-47CD-4E82-EA55-CA1F0A4B3455}"/>
              </a:ext>
            </a:extLst>
          </p:cNvPr>
          <p:cNvSpPr txBox="1">
            <a:spLocks/>
          </p:cNvSpPr>
          <p:nvPr/>
        </p:nvSpPr>
        <p:spPr>
          <a:xfrm>
            <a:off x="142441" y="109524"/>
            <a:ext cx="8876052" cy="7640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3200" b="1" dirty="0">
                <a:solidFill>
                  <a:srgbClr val="004182"/>
                </a:solidFill>
                <a:latin typeface="+mn-lt"/>
              </a:rPr>
              <a:t>PZ 2017–2025 – </a:t>
            </a:r>
            <a:r>
              <a:rPr lang="cs-CZ" sz="3200" b="1" u="sng" dirty="0">
                <a:solidFill>
                  <a:srgbClr val="004182"/>
                </a:solidFill>
                <a:latin typeface="+mn-lt"/>
              </a:rPr>
              <a:t>ČEŠTINA</a:t>
            </a:r>
            <a:endParaRPr lang="cs-CZ" sz="1800" b="1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sp>
        <p:nvSpPr>
          <p:cNvPr id="8" name="Řečová bublina: obdélníkový bublinový popisek se zakulacenými rohy 7">
            <a:extLst>
              <a:ext uri="{FF2B5EF4-FFF2-40B4-BE49-F238E27FC236}">
                <a16:creationId xmlns:a16="http://schemas.microsoft.com/office/drawing/2014/main" id="{B61A80D5-D4E1-8015-26CF-7651F3A27C94}"/>
              </a:ext>
            </a:extLst>
          </p:cNvPr>
          <p:cNvSpPr/>
          <p:nvPr/>
        </p:nvSpPr>
        <p:spPr>
          <a:xfrm>
            <a:off x="726141" y="921052"/>
            <a:ext cx="7960660" cy="1004036"/>
          </a:xfrm>
          <a:prstGeom prst="wedgeRoundRectCallout">
            <a:avLst>
              <a:gd name="adj1" fmla="val 29063"/>
              <a:gd name="adj2" fmla="val 29237"/>
              <a:gd name="adj3" fmla="val 16667"/>
            </a:avLst>
          </a:prstGeom>
          <a:solidFill>
            <a:schemeClr val="bg1">
              <a:lumMod val="8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Uchazeči o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zdravotnické SOŠ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v čeština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mírně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pod průměrem SOŠ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(o cca 2 p. b.)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Uchazeči o obor zdravotnické lyceum o cca 11 p. b. v průměru nad zdravotnickými SOŠ</a:t>
            </a:r>
          </a:p>
        </p:txBody>
      </p:sp>
      <p:graphicFrame>
        <p:nvGraphicFramePr>
          <p:cNvPr id="9" name="Graf 8">
            <a:extLst>
              <a:ext uri="{FF2B5EF4-FFF2-40B4-BE49-F238E27FC236}">
                <a16:creationId xmlns:a16="http://schemas.microsoft.com/office/drawing/2014/main" id="{4CC425C5-37E0-E06E-24E5-7B301322DC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679378"/>
              </p:ext>
            </p:extLst>
          </p:nvPr>
        </p:nvGraphicFramePr>
        <p:xfrm>
          <a:off x="1807203" y="2276933"/>
          <a:ext cx="5529594" cy="3595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65178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68AEAE-6CDE-0D53-3AFF-537FD42EF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46F5FE6-0DE7-598D-650C-D69A0F387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41ECB02-9BF1-492D-BE86-7C40357968C5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Řečová bublina: obdélníkový bublinový popisek se zakulacenými rohy 18">
            <a:extLst>
              <a:ext uri="{FF2B5EF4-FFF2-40B4-BE49-F238E27FC236}">
                <a16:creationId xmlns:a16="http://schemas.microsoft.com/office/drawing/2014/main" id="{24407E23-BC51-B19A-A3BB-E3E5195EA179}"/>
              </a:ext>
            </a:extLst>
          </p:cNvPr>
          <p:cNvSpPr/>
          <p:nvPr/>
        </p:nvSpPr>
        <p:spPr>
          <a:xfrm>
            <a:off x="726141" y="921052"/>
            <a:ext cx="7960660" cy="1004036"/>
          </a:xfrm>
          <a:prstGeom prst="wedgeRoundRectCallout">
            <a:avLst>
              <a:gd name="adj1" fmla="val 29063"/>
              <a:gd name="adj2" fmla="val 29237"/>
              <a:gd name="adj3" fmla="val 16667"/>
            </a:avLst>
          </a:prstGeom>
          <a:solidFill>
            <a:schemeClr val="bg1">
              <a:lumMod val="85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Uchazeči o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zdravotnické SOŠ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v matematice </a:t>
            </a:r>
            <a:r>
              <a:rPr lang="cs-CZ" sz="1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pod průměrem SOŠ </a:t>
            </a: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(o cca 5 – 7 p. b.)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Uchazeči o obor zdravotnické lyceum o cca 11 p. b. v průměru nad zdravotnickými SOŠ</a:t>
            </a:r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A6F81E9D-1B97-AE09-356B-A53DB5C58F2C}"/>
              </a:ext>
            </a:extLst>
          </p:cNvPr>
          <p:cNvSpPr txBox="1">
            <a:spLocks/>
          </p:cNvSpPr>
          <p:nvPr/>
        </p:nvSpPr>
        <p:spPr>
          <a:xfrm>
            <a:off x="142441" y="109524"/>
            <a:ext cx="8876052" cy="7640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3200" b="1" dirty="0">
                <a:solidFill>
                  <a:srgbClr val="004182"/>
                </a:solidFill>
                <a:latin typeface="+mn-lt"/>
              </a:rPr>
              <a:t>PZ 2017–2025 – </a:t>
            </a:r>
            <a:r>
              <a:rPr lang="cs-CZ" sz="3200" b="1" u="sng" dirty="0">
                <a:solidFill>
                  <a:srgbClr val="004182"/>
                </a:solidFill>
                <a:latin typeface="+mn-lt"/>
              </a:rPr>
              <a:t>MATEMATIKA</a:t>
            </a:r>
            <a:endParaRPr lang="cs-CZ" sz="1800" b="1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id="{5A7FA0CB-CB84-0C66-0882-E382462DC39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4749115"/>
              </p:ext>
            </p:extLst>
          </p:nvPr>
        </p:nvGraphicFramePr>
        <p:xfrm>
          <a:off x="1807713" y="2341897"/>
          <a:ext cx="5528574" cy="3595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8091621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84200</TotalTime>
  <Words>1021</Words>
  <Application>Microsoft Office PowerPoint</Application>
  <PresentationFormat>Předvádění na obrazovce (4:3)</PresentationFormat>
  <Paragraphs>138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Consolas</vt:lpstr>
      <vt:lpstr>Tahoma</vt:lpstr>
      <vt:lpstr>Motiv sady Office</vt:lpstr>
      <vt:lpstr>Motiv Office</vt:lpstr>
      <vt:lpstr>ZDRAVOTNICKÉ OBORY  PŘIJÍMACÍ ZKOUŠKA A MATURITNÍ ZKOUŠKA </vt:lpstr>
      <vt:lpstr>přijímací zkouška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maturitní zkouška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Cermat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gym</dc:title>
  <dc:creator>CZVV</dc:creator>
  <cp:lastModifiedBy>Zelená Lucie</cp:lastModifiedBy>
  <cp:revision>1138</cp:revision>
  <dcterms:created xsi:type="dcterms:W3CDTF">2020-02-13T09:56:25Z</dcterms:created>
  <dcterms:modified xsi:type="dcterms:W3CDTF">2025-10-18T05:53:15Z</dcterms:modified>
</cp:coreProperties>
</file>