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Montserrat Bold" panose="020B0604020202020204" charset="-18"/>
      <p:regular r:id="rId22"/>
    </p:embeddedFont>
    <p:embeddedFont>
      <p:font typeface="Montserrat Extra-Bold" panose="020B0604020202020204" charset="-18"/>
      <p:regular r:id="rId23"/>
    </p:embeddedFont>
    <p:embeddedFont>
      <p:font typeface="Montserrat Ultra-Bold" panose="020B0604020202020204" charset="-18"/>
      <p:regular r:id="rId24"/>
    </p:embeddedFont>
    <p:embeddedFont>
      <p:font typeface="Poppins Light" panose="00000400000000000000" pitchFamily="2" charset="-18"/>
      <p:regular r:id="rId25"/>
    </p:embeddedFont>
    <p:embeddedFont>
      <p:font typeface="Poppins Light Bold" panose="020B0604020202020204" charset="-18"/>
      <p:regular r:id="rId26"/>
    </p:embeddedFont>
    <p:embeddedFont>
      <p:font typeface="Poppins Medium" panose="00000600000000000000" pitchFamily="2" charset="-18"/>
      <p:regular r:id="rId27"/>
    </p:embeddedFont>
    <p:embeddedFont>
      <p:font typeface="Poppins Medium Bold" panose="020B0604020202020204" charset="-18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7" d="100"/>
          <a:sy n="67" d="100"/>
        </p:scale>
        <p:origin x="24" y="8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5.jpeg"/><Relationship Id="rId7" Type="http://schemas.openxmlformats.org/officeDocument/2006/relationships/image" Target="../media/image2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40.jpeg"/><Relationship Id="rId7" Type="http://schemas.openxmlformats.org/officeDocument/2006/relationships/image" Target="../media/image2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10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sv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111" b="-7111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5325098" y="7880075"/>
            <a:ext cx="12962902" cy="2503608"/>
            <a:chOff x="0" y="0"/>
            <a:chExt cx="4384982" cy="8468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84982" cy="846899"/>
            </a:xfrm>
            <a:custGeom>
              <a:avLst/>
              <a:gdLst/>
              <a:ahLst/>
              <a:cxnLst/>
              <a:rect l="l" t="t" r="r" b="b"/>
              <a:pathLst>
                <a:path w="4384982" h="846899">
                  <a:moveTo>
                    <a:pt x="0" y="0"/>
                  </a:moveTo>
                  <a:lnTo>
                    <a:pt x="4384982" y="0"/>
                  </a:lnTo>
                  <a:lnTo>
                    <a:pt x="4384982" y="846899"/>
                  </a:lnTo>
                  <a:lnTo>
                    <a:pt x="0" y="846899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3733702" y="-222762"/>
            <a:ext cx="7968510" cy="10732412"/>
            <a:chOff x="0" y="0"/>
            <a:chExt cx="3632200" cy="4892040"/>
          </a:xfrm>
        </p:grpSpPr>
        <p:sp>
          <p:nvSpPr>
            <p:cNvPr id="6" name="Freeform 6"/>
            <p:cNvSpPr/>
            <p:nvPr/>
          </p:nvSpPr>
          <p:spPr>
            <a:xfrm>
              <a:off x="15240" y="15240"/>
              <a:ext cx="3600450" cy="4860290"/>
            </a:xfrm>
            <a:custGeom>
              <a:avLst/>
              <a:gdLst/>
              <a:ahLst/>
              <a:cxnLst/>
              <a:rect l="l" t="t" r="r" b="b"/>
              <a:pathLst>
                <a:path w="3600450" h="4860290">
                  <a:moveTo>
                    <a:pt x="0" y="0"/>
                  </a:moveTo>
                  <a:lnTo>
                    <a:pt x="3600450" y="0"/>
                  </a:lnTo>
                  <a:lnTo>
                    <a:pt x="3600450" y="4860290"/>
                  </a:lnTo>
                  <a:lnTo>
                    <a:pt x="0" y="4860290"/>
                  </a:lnTo>
                  <a:close/>
                </a:path>
              </a:pathLst>
            </a:custGeom>
            <a:blipFill>
              <a:blip r:embed="rId3"/>
              <a:stretch>
                <a:fillRect l="-69374" r="-33239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632200" cy="4892040"/>
            </a:xfrm>
            <a:custGeom>
              <a:avLst/>
              <a:gdLst/>
              <a:ahLst/>
              <a:cxnLst/>
              <a:rect l="l" t="t" r="r" b="b"/>
              <a:pathLst>
                <a:path w="3632200" h="4892040">
                  <a:moveTo>
                    <a:pt x="3632200" y="4892040"/>
                  </a:moveTo>
                  <a:lnTo>
                    <a:pt x="0" y="4892040"/>
                  </a:lnTo>
                  <a:lnTo>
                    <a:pt x="0" y="0"/>
                  </a:lnTo>
                  <a:lnTo>
                    <a:pt x="3632200" y="0"/>
                  </a:lnTo>
                  <a:lnTo>
                    <a:pt x="3632200" y="4892040"/>
                  </a:lnTo>
                  <a:close/>
                  <a:moveTo>
                    <a:pt x="31750" y="4860290"/>
                  </a:moveTo>
                  <a:lnTo>
                    <a:pt x="3600450" y="4860290"/>
                  </a:lnTo>
                  <a:lnTo>
                    <a:pt x="3600450" y="31750"/>
                  </a:lnTo>
                  <a:lnTo>
                    <a:pt x="31750" y="31750"/>
                  </a:lnTo>
                  <a:lnTo>
                    <a:pt x="31750" y="48602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Freeform 8"/>
          <p:cNvSpPr/>
          <p:nvPr/>
        </p:nvSpPr>
        <p:spPr>
          <a:xfrm>
            <a:off x="12742698" y="8811647"/>
            <a:ext cx="318174" cy="454534"/>
          </a:xfrm>
          <a:custGeom>
            <a:avLst/>
            <a:gdLst/>
            <a:ahLst/>
            <a:cxnLst/>
            <a:rect l="l" t="t" r="r" b="b"/>
            <a:pathLst>
              <a:path w="318174" h="454534">
                <a:moveTo>
                  <a:pt x="0" y="0"/>
                </a:moveTo>
                <a:lnTo>
                  <a:pt x="318174" y="0"/>
                </a:lnTo>
                <a:lnTo>
                  <a:pt x="318174" y="454535"/>
                </a:lnTo>
                <a:lnTo>
                  <a:pt x="0" y="4545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9" name="Group 9"/>
          <p:cNvGrpSpPr/>
          <p:nvPr/>
        </p:nvGrpSpPr>
        <p:grpSpPr>
          <a:xfrm>
            <a:off x="997744" y="841375"/>
            <a:ext cx="1879971" cy="8416925"/>
            <a:chOff x="0" y="0"/>
            <a:chExt cx="2506628" cy="11222567"/>
          </a:xfrm>
        </p:grpSpPr>
        <p:sp>
          <p:nvSpPr>
            <p:cNvPr id="10" name="AutoShape 10"/>
            <p:cNvSpPr/>
            <p:nvPr/>
          </p:nvSpPr>
          <p:spPr>
            <a:xfrm rot="5410516">
              <a:off x="-4342987" y="6001302"/>
              <a:ext cx="10378883" cy="0"/>
            </a:xfrm>
            <a:prstGeom prst="line">
              <a:avLst/>
            </a:prstGeom>
            <a:ln w="63500" cap="rnd">
              <a:solidFill>
                <a:srgbClr val="8A8EA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1796163" y="90345"/>
              <a:ext cx="394901" cy="318843"/>
              <a:chOff x="0" y="0"/>
              <a:chExt cx="6350000" cy="51269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3440430" y="0"/>
                    </a:lnTo>
                    <a:lnTo>
                      <a:pt x="2821940" y="0"/>
                    </a:ln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2821940" y="5126990"/>
                    </a:lnTo>
                    <a:lnTo>
                      <a:pt x="344043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lnTo>
                      <a:pt x="3528060" y="0"/>
                    </a:lnTo>
                    <a:close/>
                  </a:path>
                </a:pathLst>
              </a:custGeom>
              <a:solidFill>
                <a:srgbClr val="8A8EA2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111727" y="90345"/>
              <a:ext cx="394901" cy="318843"/>
              <a:chOff x="0" y="0"/>
              <a:chExt cx="6350000" cy="51269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3440430" y="0"/>
                    </a:lnTo>
                    <a:lnTo>
                      <a:pt x="2821940" y="0"/>
                    </a:ln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2821940" y="5126990"/>
                    </a:lnTo>
                    <a:lnTo>
                      <a:pt x="344043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lnTo>
                      <a:pt x="3528060" y="0"/>
                    </a:lnTo>
                    <a:close/>
                  </a:path>
                </a:pathLst>
              </a:custGeom>
              <a:solidFill>
                <a:srgbClr val="8A8EA2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0" y="-38100"/>
              <a:ext cx="1796163" cy="537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91979A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EEZY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6149536" y="841375"/>
            <a:ext cx="1424939" cy="1410690"/>
          </a:xfrm>
          <a:custGeom>
            <a:avLst/>
            <a:gdLst/>
            <a:ahLst/>
            <a:cxnLst/>
            <a:rect l="l" t="t" r="r" b="b"/>
            <a:pathLst>
              <a:path w="1424939" h="1410690">
                <a:moveTo>
                  <a:pt x="0" y="0"/>
                </a:moveTo>
                <a:lnTo>
                  <a:pt x="1424939" y="0"/>
                </a:lnTo>
                <a:lnTo>
                  <a:pt x="1424939" y="1410689"/>
                </a:lnTo>
                <a:lnTo>
                  <a:pt x="0" y="14106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7" name="TextBox 17"/>
          <p:cNvSpPr txBox="1"/>
          <p:nvPr/>
        </p:nvSpPr>
        <p:spPr>
          <a:xfrm>
            <a:off x="12559461" y="3328093"/>
            <a:ext cx="5015013" cy="1073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  <a:spcBef>
                <a:spcPct val="0"/>
              </a:spcBef>
            </a:pPr>
            <a:r>
              <a:rPr lang="en-US" sz="3099" b="1">
                <a:solidFill>
                  <a:srgbClr val="0E537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MAROKO</a:t>
            </a:r>
          </a:p>
          <a:p>
            <a:pPr algn="just">
              <a:lnSpc>
                <a:spcPts val="4339"/>
              </a:lnSpc>
              <a:spcBef>
                <a:spcPct val="0"/>
              </a:spcBef>
            </a:pPr>
            <a:r>
              <a:rPr lang="en-US" sz="3099" b="1">
                <a:solidFill>
                  <a:srgbClr val="0E537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MARRÁKEŠ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567541" y="5264776"/>
            <a:ext cx="5418416" cy="110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7.-14. 4. 2026 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pro 44 osob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303283" y="8853431"/>
            <a:ext cx="3956017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Maroko, Marrákeš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790675" y="2011756"/>
            <a:ext cx="16132261" cy="7349851"/>
            <a:chOff x="0" y="0"/>
            <a:chExt cx="4176666" cy="19028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76666" cy="1902887"/>
            </a:xfrm>
            <a:custGeom>
              <a:avLst/>
              <a:gdLst/>
              <a:ahLst/>
              <a:cxnLst/>
              <a:rect l="l" t="t" r="r" b="b"/>
              <a:pathLst>
                <a:path w="4176666" h="1902887">
                  <a:moveTo>
                    <a:pt x="0" y="0"/>
                  </a:moveTo>
                  <a:lnTo>
                    <a:pt x="4176666" y="0"/>
                  </a:lnTo>
                  <a:lnTo>
                    <a:pt x="4176666" y="1902887"/>
                  </a:lnTo>
                  <a:lnTo>
                    <a:pt x="0" y="1902887"/>
                  </a:lnTo>
                  <a:close/>
                </a:path>
              </a:pathLst>
            </a:custGeom>
            <a:solidFill>
              <a:srgbClr val="D9D9D9">
                <a:alpha val="60784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97744" y="841375"/>
            <a:ext cx="1879971" cy="8416925"/>
            <a:chOff x="0" y="0"/>
            <a:chExt cx="2506628" cy="11222567"/>
          </a:xfrm>
        </p:grpSpPr>
        <p:sp>
          <p:nvSpPr>
            <p:cNvPr id="6" name="AutoShape 6"/>
            <p:cNvSpPr/>
            <p:nvPr/>
          </p:nvSpPr>
          <p:spPr>
            <a:xfrm rot="5410516">
              <a:off x="-4342987" y="6001302"/>
              <a:ext cx="10378883" cy="0"/>
            </a:xfrm>
            <a:prstGeom prst="line">
              <a:avLst/>
            </a:prstGeom>
            <a:ln w="63500" cap="rnd">
              <a:solidFill>
                <a:srgbClr val="91979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1796163" y="90345"/>
              <a:ext cx="394901" cy="318843"/>
              <a:chOff x="0" y="0"/>
              <a:chExt cx="6350000" cy="51269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3440430" y="0"/>
                    </a:lnTo>
                    <a:lnTo>
                      <a:pt x="2821940" y="0"/>
                    </a:ln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2821940" y="5126990"/>
                    </a:lnTo>
                    <a:lnTo>
                      <a:pt x="344043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lnTo>
                      <a:pt x="3528060" y="0"/>
                    </a:lnTo>
                    <a:close/>
                  </a:path>
                </a:pathLst>
              </a:custGeom>
              <a:solidFill>
                <a:srgbClr val="91979A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2111727" y="90345"/>
              <a:ext cx="394901" cy="318843"/>
              <a:chOff x="0" y="0"/>
              <a:chExt cx="6350000" cy="51269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3440430" y="0"/>
                    </a:lnTo>
                    <a:lnTo>
                      <a:pt x="2821940" y="0"/>
                    </a:ln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2821940" y="5126990"/>
                    </a:lnTo>
                    <a:lnTo>
                      <a:pt x="344043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lnTo>
                      <a:pt x="3528060" y="0"/>
                    </a:lnTo>
                    <a:close/>
                  </a:path>
                </a:pathLst>
              </a:custGeom>
              <a:solidFill>
                <a:srgbClr val="91979A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0" y="-38100"/>
              <a:ext cx="1796163" cy="537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91979A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EEZY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2167634" y="3278187"/>
            <a:ext cx="482906" cy="557980"/>
          </a:xfrm>
          <a:custGeom>
            <a:avLst/>
            <a:gdLst/>
            <a:ahLst/>
            <a:cxnLst/>
            <a:rect l="l" t="t" r="r" b="b"/>
            <a:pathLst>
              <a:path w="482906" h="557980">
                <a:moveTo>
                  <a:pt x="0" y="0"/>
                </a:moveTo>
                <a:lnTo>
                  <a:pt x="482906" y="0"/>
                </a:lnTo>
                <a:lnTo>
                  <a:pt x="482906" y="557981"/>
                </a:lnTo>
                <a:lnTo>
                  <a:pt x="0" y="5579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3" name="Group 13"/>
          <p:cNvGrpSpPr/>
          <p:nvPr/>
        </p:nvGrpSpPr>
        <p:grpSpPr>
          <a:xfrm>
            <a:off x="11179207" y="0"/>
            <a:ext cx="7108793" cy="10287000"/>
            <a:chOff x="0" y="0"/>
            <a:chExt cx="2404703" cy="3479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404703" cy="3479800"/>
            </a:xfrm>
            <a:custGeom>
              <a:avLst/>
              <a:gdLst/>
              <a:ahLst/>
              <a:cxnLst/>
              <a:rect l="l" t="t" r="r" b="b"/>
              <a:pathLst>
                <a:path w="2404703" h="3479800">
                  <a:moveTo>
                    <a:pt x="0" y="0"/>
                  </a:moveTo>
                  <a:lnTo>
                    <a:pt x="2404703" y="0"/>
                  </a:lnTo>
                  <a:lnTo>
                    <a:pt x="240470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2181173" y="1481605"/>
            <a:ext cx="5437705" cy="7323790"/>
            <a:chOff x="0" y="0"/>
            <a:chExt cx="3632200" cy="4892040"/>
          </a:xfrm>
        </p:grpSpPr>
        <p:sp>
          <p:nvSpPr>
            <p:cNvPr id="16" name="Freeform 16"/>
            <p:cNvSpPr/>
            <p:nvPr/>
          </p:nvSpPr>
          <p:spPr>
            <a:xfrm>
              <a:off x="15240" y="15240"/>
              <a:ext cx="3600450" cy="4860290"/>
            </a:xfrm>
            <a:custGeom>
              <a:avLst/>
              <a:gdLst/>
              <a:ahLst/>
              <a:cxnLst/>
              <a:rect l="l" t="t" r="r" b="b"/>
              <a:pathLst>
                <a:path w="3600450" h="4860290">
                  <a:moveTo>
                    <a:pt x="0" y="0"/>
                  </a:moveTo>
                  <a:lnTo>
                    <a:pt x="3600450" y="0"/>
                  </a:lnTo>
                  <a:lnTo>
                    <a:pt x="3600450" y="4860290"/>
                  </a:lnTo>
                  <a:lnTo>
                    <a:pt x="0" y="4860290"/>
                  </a:lnTo>
                  <a:close/>
                </a:path>
              </a:pathLst>
            </a:custGeom>
            <a:blipFill>
              <a:blip r:embed="rId5"/>
              <a:stretch>
                <a:fillRect l="-69992" r="-69992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3632200" cy="4892040"/>
            </a:xfrm>
            <a:custGeom>
              <a:avLst/>
              <a:gdLst/>
              <a:ahLst/>
              <a:cxnLst/>
              <a:rect l="l" t="t" r="r" b="b"/>
              <a:pathLst>
                <a:path w="3632200" h="4892040">
                  <a:moveTo>
                    <a:pt x="3632200" y="4892040"/>
                  </a:moveTo>
                  <a:lnTo>
                    <a:pt x="0" y="4892040"/>
                  </a:lnTo>
                  <a:lnTo>
                    <a:pt x="0" y="0"/>
                  </a:lnTo>
                  <a:lnTo>
                    <a:pt x="3632200" y="0"/>
                  </a:lnTo>
                  <a:lnTo>
                    <a:pt x="3632200" y="4892040"/>
                  </a:lnTo>
                  <a:close/>
                  <a:moveTo>
                    <a:pt x="31750" y="4860290"/>
                  </a:moveTo>
                  <a:lnTo>
                    <a:pt x="3600450" y="4860290"/>
                  </a:lnTo>
                  <a:lnTo>
                    <a:pt x="3600450" y="31750"/>
                  </a:lnTo>
                  <a:lnTo>
                    <a:pt x="31750" y="31750"/>
                  </a:lnTo>
                  <a:lnTo>
                    <a:pt x="31750" y="48602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8" name="Freeform 18"/>
          <p:cNvSpPr/>
          <p:nvPr/>
        </p:nvSpPr>
        <p:spPr>
          <a:xfrm>
            <a:off x="2167634" y="5407692"/>
            <a:ext cx="482906" cy="557980"/>
          </a:xfrm>
          <a:custGeom>
            <a:avLst/>
            <a:gdLst/>
            <a:ahLst/>
            <a:cxnLst/>
            <a:rect l="l" t="t" r="r" b="b"/>
            <a:pathLst>
              <a:path w="482906" h="557980">
                <a:moveTo>
                  <a:pt x="0" y="0"/>
                </a:moveTo>
                <a:lnTo>
                  <a:pt x="482906" y="0"/>
                </a:lnTo>
                <a:lnTo>
                  <a:pt x="482906" y="557980"/>
                </a:lnTo>
                <a:lnTo>
                  <a:pt x="0" y="5579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9" name="TextBox 19"/>
          <p:cNvSpPr txBox="1"/>
          <p:nvPr/>
        </p:nvSpPr>
        <p:spPr>
          <a:xfrm>
            <a:off x="2003705" y="2021380"/>
            <a:ext cx="6866491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E537C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   3.   DEN, 9. 4. 2026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877715" y="3188913"/>
            <a:ext cx="7624508" cy="1432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50"/>
              </a:lnSpc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Dopoledne odborná exkurze v Hospital Center University Mohammed VI, kde se seznámíme s fungováním marockého zdravotnického systému, prohlédneme si vybraná oddělení </a:t>
            </a:r>
          </a:p>
          <a:p>
            <a:pPr marL="0" lvl="0" indent="0" algn="just">
              <a:lnSpc>
                <a:spcPts val="2850"/>
              </a:lnSpc>
              <a:spcBef>
                <a:spcPct val="0"/>
              </a:spcBef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a budeme mít možnost diskuse s odborníky.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957327" y="5350542"/>
            <a:ext cx="7735456" cy="1432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50"/>
              </a:lnSpc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Odpoledne návštěva Ecole Normale Supérieure, prestižní vzdělávací instituce, kde nahlédneme do místních výukových metod a projdeme si školní areál. Návrat do hotelu, večeře </a:t>
            </a:r>
          </a:p>
          <a:p>
            <a:pPr marL="0" lvl="0" indent="0" algn="just">
              <a:lnSpc>
                <a:spcPts val="2850"/>
              </a:lnSpc>
              <a:spcBef>
                <a:spcPct val="0"/>
              </a:spcBef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a večerní shrnutí zkušeností.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997744" y="841375"/>
            <a:ext cx="1879971" cy="8416925"/>
            <a:chOff x="0" y="0"/>
            <a:chExt cx="2506628" cy="11222567"/>
          </a:xfrm>
        </p:grpSpPr>
        <p:sp>
          <p:nvSpPr>
            <p:cNvPr id="4" name="AutoShape 4"/>
            <p:cNvSpPr/>
            <p:nvPr/>
          </p:nvSpPr>
          <p:spPr>
            <a:xfrm rot="5410516">
              <a:off x="-4342987" y="6001302"/>
              <a:ext cx="10378883" cy="0"/>
            </a:xfrm>
            <a:prstGeom prst="line">
              <a:avLst/>
            </a:prstGeom>
            <a:ln w="63500" cap="rnd">
              <a:solidFill>
                <a:srgbClr val="91979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1796163" y="90345"/>
              <a:ext cx="394901" cy="318843"/>
              <a:chOff x="0" y="0"/>
              <a:chExt cx="6350000" cy="51269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3440430" y="0"/>
                    </a:lnTo>
                    <a:lnTo>
                      <a:pt x="2821940" y="0"/>
                    </a:ln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2821940" y="5126990"/>
                    </a:lnTo>
                    <a:lnTo>
                      <a:pt x="344043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lnTo>
                      <a:pt x="3528060" y="0"/>
                    </a:lnTo>
                    <a:close/>
                  </a:path>
                </a:pathLst>
              </a:custGeom>
              <a:solidFill>
                <a:srgbClr val="91979A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111727" y="90345"/>
              <a:ext cx="394901" cy="318843"/>
              <a:chOff x="0" y="0"/>
              <a:chExt cx="6350000" cy="51269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3440430" y="0"/>
                    </a:lnTo>
                    <a:lnTo>
                      <a:pt x="2821940" y="0"/>
                    </a:ln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2821940" y="5126990"/>
                    </a:lnTo>
                    <a:lnTo>
                      <a:pt x="344043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lnTo>
                      <a:pt x="3528060" y="0"/>
                    </a:lnTo>
                    <a:close/>
                  </a:path>
                </a:pathLst>
              </a:custGeom>
              <a:solidFill>
                <a:srgbClr val="91979A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0" y="-38100"/>
              <a:ext cx="1796163" cy="537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91979A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EEZY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304873" y="-8128"/>
            <a:ext cx="7667309" cy="7688590"/>
            <a:chOff x="0" y="0"/>
            <a:chExt cx="2593633" cy="260083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93633" cy="2600832"/>
            </a:xfrm>
            <a:custGeom>
              <a:avLst/>
              <a:gdLst/>
              <a:ahLst/>
              <a:cxnLst/>
              <a:rect l="l" t="t" r="r" b="b"/>
              <a:pathLst>
                <a:path w="2593633" h="2600832">
                  <a:moveTo>
                    <a:pt x="0" y="0"/>
                  </a:moveTo>
                  <a:lnTo>
                    <a:pt x="2593633" y="0"/>
                  </a:lnTo>
                  <a:lnTo>
                    <a:pt x="2593633" y="2600832"/>
                  </a:lnTo>
                  <a:lnTo>
                    <a:pt x="0" y="2600832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718430" y="1930809"/>
            <a:ext cx="3249674" cy="3249674"/>
            <a:chOff x="0" y="0"/>
            <a:chExt cx="1913890" cy="19138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937729" y="1908449"/>
            <a:ext cx="16132261" cy="7349851"/>
            <a:chOff x="0" y="0"/>
            <a:chExt cx="4176666" cy="190288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76666" cy="1902887"/>
            </a:xfrm>
            <a:custGeom>
              <a:avLst/>
              <a:gdLst/>
              <a:ahLst/>
              <a:cxnLst/>
              <a:rect l="l" t="t" r="r" b="b"/>
              <a:pathLst>
                <a:path w="4176666" h="1902887">
                  <a:moveTo>
                    <a:pt x="0" y="0"/>
                  </a:moveTo>
                  <a:lnTo>
                    <a:pt x="4176666" y="0"/>
                  </a:lnTo>
                  <a:lnTo>
                    <a:pt x="4176666" y="1902887"/>
                  </a:lnTo>
                  <a:lnTo>
                    <a:pt x="0" y="1902887"/>
                  </a:lnTo>
                  <a:close/>
                </a:path>
              </a:pathLst>
            </a:custGeom>
            <a:solidFill>
              <a:srgbClr val="D9D9D9">
                <a:alpha val="60784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0764183" y="1976569"/>
            <a:ext cx="3158167" cy="3158155"/>
            <a:chOff x="0" y="0"/>
            <a:chExt cx="6350025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332630" y="1930809"/>
            <a:ext cx="3249674" cy="3249674"/>
            <a:chOff x="0" y="0"/>
            <a:chExt cx="1913890" cy="191389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4378383" y="1976569"/>
            <a:ext cx="3158167" cy="3158155"/>
            <a:chOff x="0" y="0"/>
            <a:chExt cx="6350025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4"/>
              <a:stretch>
                <a:fillRect l="-24931" r="-2493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718430" y="5560860"/>
            <a:ext cx="3249674" cy="3249674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0764183" y="5606619"/>
            <a:ext cx="3158167" cy="3158155"/>
            <a:chOff x="0" y="0"/>
            <a:chExt cx="6350025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4332630" y="5560860"/>
            <a:ext cx="3249674" cy="3249674"/>
            <a:chOff x="0" y="0"/>
            <a:chExt cx="1913890" cy="191389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14378383" y="5606619"/>
            <a:ext cx="3158167" cy="3158155"/>
            <a:chOff x="0" y="0"/>
            <a:chExt cx="6350025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0" name="Freeform 30"/>
          <p:cNvSpPr/>
          <p:nvPr/>
        </p:nvSpPr>
        <p:spPr>
          <a:xfrm>
            <a:off x="2205734" y="4356493"/>
            <a:ext cx="482906" cy="557980"/>
          </a:xfrm>
          <a:custGeom>
            <a:avLst/>
            <a:gdLst/>
            <a:ahLst/>
            <a:cxnLst/>
            <a:rect l="l" t="t" r="r" b="b"/>
            <a:pathLst>
              <a:path w="482906" h="557980">
                <a:moveTo>
                  <a:pt x="0" y="0"/>
                </a:moveTo>
                <a:lnTo>
                  <a:pt x="482906" y="0"/>
                </a:lnTo>
                <a:lnTo>
                  <a:pt x="482906" y="557981"/>
                </a:lnTo>
                <a:lnTo>
                  <a:pt x="0" y="5579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1" name="Freeform 31"/>
          <p:cNvSpPr/>
          <p:nvPr/>
        </p:nvSpPr>
        <p:spPr>
          <a:xfrm>
            <a:off x="2205734" y="6627716"/>
            <a:ext cx="482906" cy="557980"/>
          </a:xfrm>
          <a:custGeom>
            <a:avLst/>
            <a:gdLst/>
            <a:ahLst/>
            <a:cxnLst/>
            <a:rect l="l" t="t" r="r" b="b"/>
            <a:pathLst>
              <a:path w="482906" h="557980">
                <a:moveTo>
                  <a:pt x="0" y="0"/>
                </a:moveTo>
                <a:lnTo>
                  <a:pt x="482906" y="0"/>
                </a:lnTo>
                <a:lnTo>
                  <a:pt x="482906" y="557981"/>
                </a:lnTo>
                <a:lnTo>
                  <a:pt x="0" y="5579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2" name="Freeform 32"/>
          <p:cNvSpPr/>
          <p:nvPr/>
        </p:nvSpPr>
        <p:spPr>
          <a:xfrm>
            <a:off x="2205734" y="5466924"/>
            <a:ext cx="482906" cy="557980"/>
          </a:xfrm>
          <a:custGeom>
            <a:avLst/>
            <a:gdLst/>
            <a:ahLst/>
            <a:cxnLst/>
            <a:rect l="l" t="t" r="r" b="b"/>
            <a:pathLst>
              <a:path w="482906" h="557980">
                <a:moveTo>
                  <a:pt x="0" y="0"/>
                </a:moveTo>
                <a:lnTo>
                  <a:pt x="482906" y="0"/>
                </a:lnTo>
                <a:lnTo>
                  <a:pt x="482906" y="557980"/>
                </a:lnTo>
                <a:lnTo>
                  <a:pt x="0" y="5579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3" name="Freeform 33"/>
          <p:cNvSpPr/>
          <p:nvPr/>
        </p:nvSpPr>
        <p:spPr>
          <a:xfrm>
            <a:off x="2232883" y="3246063"/>
            <a:ext cx="482906" cy="557980"/>
          </a:xfrm>
          <a:custGeom>
            <a:avLst/>
            <a:gdLst/>
            <a:ahLst/>
            <a:cxnLst/>
            <a:rect l="l" t="t" r="r" b="b"/>
            <a:pathLst>
              <a:path w="482906" h="557980">
                <a:moveTo>
                  <a:pt x="0" y="0"/>
                </a:moveTo>
                <a:lnTo>
                  <a:pt x="482907" y="0"/>
                </a:lnTo>
                <a:lnTo>
                  <a:pt x="482907" y="557980"/>
                </a:lnTo>
                <a:lnTo>
                  <a:pt x="0" y="5579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4" name="Freeform 34"/>
          <p:cNvSpPr/>
          <p:nvPr/>
        </p:nvSpPr>
        <p:spPr>
          <a:xfrm>
            <a:off x="2205734" y="7738147"/>
            <a:ext cx="482906" cy="557980"/>
          </a:xfrm>
          <a:custGeom>
            <a:avLst/>
            <a:gdLst/>
            <a:ahLst/>
            <a:cxnLst/>
            <a:rect l="l" t="t" r="r" b="b"/>
            <a:pathLst>
              <a:path w="482906" h="557980">
                <a:moveTo>
                  <a:pt x="0" y="0"/>
                </a:moveTo>
                <a:lnTo>
                  <a:pt x="482906" y="0"/>
                </a:lnTo>
                <a:lnTo>
                  <a:pt x="482906" y="557980"/>
                </a:lnTo>
                <a:lnTo>
                  <a:pt x="0" y="5579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5" name="TextBox 35"/>
          <p:cNvSpPr txBox="1"/>
          <p:nvPr/>
        </p:nvSpPr>
        <p:spPr>
          <a:xfrm>
            <a:off x="2003705" y="2021380"/>
            <a:ext cx="6866491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E537C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   4.   DEN, 10. 4. 2026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877715" y="3188913"/>
            <a:ext cx="7679982" cy="70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50"/>
              </a:lnSpc>
              <a:spcBef>
                <a:spcPct val="0"/>
              </a:spcBef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Celodenní výlet do pohoří Vysoký Atlas, které nabízí dechberoucí scenérie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877715" y="4252579"/>
            <a:ext cx="8142267" cy="70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50"/>
              </a:lnSpc>
              <a:spcBef>
                <a:spcPct val="0"/>
              </a:spcBef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Krátkou cestou projdeme berberskou vesnicí, a pokud nám bude přát štěstí, spatříme v přírodě volně žijící opice – makaky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877715" y="5409774"/>
            <a:ext cx="8142267" cy="70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0"/>
              </a:lnSpc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Výlet vyvrcholí u Ourika Valley (Údolí Ourika)</a:t>
            </a:r>
          </a:p>
          <a:p>
            <a:pPr marL="0" lvl="0" indent="0" algn="l">
              <a:lnSpc>
                <a:spcPts val="2850"/>
              </a:lnSpc>
              <a:spcBef>
                <a:spcPct val="0"/>
              </a:spcBef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, jedné z nejmalebnějších přírodních scenérií Maroka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877715" y="6704777"/>
            <a:ext cx="7303902" cy="70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0"/>
              </a:lnSpc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Společný oběd v přírodě s možností ochutnat místní specialit</a:t>
            </a:r>
          </a:p>
          <a:p>
            <a:pPr marL="0" lvl="0" indent="0" algn="l">
              <a:lnSpc>
                <a:spcPts val="2850"/>
              </a:lnSpc>
              <a:spcBef>
                <a:spcPct val="0"/>
              </a:spcBef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oběd na řece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877715" y="7815207"/>
            <a:ext cx="8142267" cy="346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50"/>
              </a:lnSpc>
              <a:spcBef>
                <a:spcPct val="0"/>
              </a:spcBef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Večer návrat do Marrákeše, večeře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997744" y="841375"/>
            <a:ext cx="1879971" cy="8416925"/>
            <a:chOff x="0" y="0"/>
            <a:chExt cx="2506628" cy="11222567"/>
          </a:xfrm>
        </p:grpSpPr>
        <p:sp>
          <p:nvSpPr>
            <p:cNvPr id="4" name="AutoShape 4"/>
            <p:cNvSpPr/>
            <p:nvPr/>
          </p:nvSpPr>
          <p:spPr>
            <a:xfrm rot="5410516">
              <a:off x="-4342987" y="6001302"/>
              <a:ext cx="10378883" cy="0"/>
            </a:xfrm>
            <a:prstGeom prst="line">
              <a:avLst/>
            </a:prstGeom>
            <a:ln w="63500" cap="rnd">
              <a:solidFill>
                <a:srgbClr val="91979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1796163" y="90345"/>
              <a:ext cx="394901" cy="318843"/>
              <a:chOff x="0" y="0"/>
              <a:chExt cx="6350000" cy="51269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3440430" y="0"/>
                    </a:lnTo>
                    <a:lnTo>
                      <a:pt x="2821940" y="0"/>
                    </a:ln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2821940" y="5126990"/>
                    </a:lnTo>
                    <a:lnTo>
                      <a:pt x="344043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lnTo>
                      <a:pt x="3528060" y="0"/>
                    </a:lnTo>
                    <a:close/>
                  </a:path>
                </a:pathLst>
              </a:custGeom>
              <a:solidFill>
                <a:srgbClr val="91979A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111727" y="90345"/>
              <a:ext cx="394901" cy="318843"/>
              <a:chOff x="0" y="0"/>
              <a:chExt cx="6350000" cy="51269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3440430" y="0"/>
                    </a:lnTo>
                    <a:lnTo>
                      <a:pt x="2821940" y="0"/>
                    </a:ln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2821940" y="5126990"/>
                    </a:lnTo>
                    <a:lnTo>
                      <a:pt x="344043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lnTo>
                      <a:pt x="3528060" y="0"/>
                    </a:lnTo>
                    <a:close/>
                  </a:path>
                </a:pathLst>
              </a:custGeom>
              <a:solidFill>
                <a:srgbClr val="91979A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0" y="-38100"/>
              <a:ext cx="1796163" cy="537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91979A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EEZY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304873" y="-8128"/>
            <a:ext cx="7667309" cy="7688590"/>
            <a:chOff x="0" y="0"/>
            <a:chExt cx="2593633" cy="260083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93633" cy="2600832"/>
            </a:xfrm>
            <a:custGeom>
              <a:avLst/>
              <a:gdLst/>
              <a:ahLst/>
              <a:cxnLst/>
              <a:rect l="l" t="t" r="r" b="b"/>
              <a:pathLst>
                <a:path w="2593633" h="2600832">
                  <a:moveTo>
                    <a:pt x="0" y="0"/>
                  </a:moveTo>
                  <a:lnTo>
                    <a:pt x="2593633" y="0"/>
                  </a:lnTo>
                  <a:lnTo>
                    <a:pt x="2593633" y="2600832"/>
                  </a:lnTo>
                  <a:lnTo>
                    <a:pt x="0" y="2600832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718430" y="1930809"/>
            <a:ext cx="3249674" cy="3249674"/>
            <a:chOff x="0" y="0"/>
            <a:chExt cx="1913890" cy="19138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937729" y="1908449"/>
            <a:ext cx="16132261" cy="7349851"/>
            <a:chOff x="0" y="0"/>
            <a:chExt cx="4176666" cy="190288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76666" cy="1902887"/>
            </a:xfrm>
            <a:custGeom>
              <a:avLst/>
              <a:gdLst/>
              <a:ahLst/>
              <a:cxnLst/>
              <a:rect l="l" t="t" r="r" b="b"/>
              <a:pathLst>
                <a:path w="4176666" h="1902887">
                  <a:moveTo>
                    <a:pt x="0" y="0"/>
                  </a:moveTo>
                  <a:lnTo>
                    <a:pt x="4176666" y="0"/>
                  </a:lnTo>
                  <a:lnTo>
                    <a:pt x="4176666" y="1902887"/>
                  </a:lnTo>
                  <a:lnTo>
                    <a:pt x="0" y="1902887"/>
                  </a:lnTo>
                  <a:close/>
                </a:path>
              </a:pathLst>
            </a:custGeom>
            <a:solidFill>
              <a:srgbClr val="D9D9D9">
                <a:alpha val="60784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0764183" y="1976569"/>
            <a:ext cx="3158167" cy="3158155"/>
            <a:chOff x="0" y="0"/>
            <a:chExt cx="6350025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332630" y="1930809"/>
            <a:ext cx="3249674" cy="3249674"/>
            <a:chOff x="0" y="0"/>
            <a:chExt cx="1913890" cy="191389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4378383" y="1976569"/>
            <a:ext cx="3158167" cy="3158155"/>
            <a:chOff x="0" y="0"/>
            <a:chExt cx="6350025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4"/>
              <a:stretch>
                <a:fillRect l="-5065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718430" y="5560860"/>
            <a:ext cx="3249674" cy="3249674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0764183" y="5606619"/>
            <a:ext cx="3158167" cy="3158155"/>
            <a:chOff x="0" y="0"/>
            <a:chExt cx="6350025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4332630" y="5560860"/>
            <a:ext cx="3249674" cy="3249674"/>
            <a:chOff x="0" y="0"/>
            <a:chExt cx="1913890" cy="191389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14378383" y="5606619"/>
            <a:ext cx="3158167" cy="3158155"/>
            <a:chOff x="0" y="0"/>
            <a:chExt cx="6350025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6"/>
              <a:stretch>
                <a:fillRect t="-15678" b="-3441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0" name="Freeform 30"/>
          <p:cNvSpPr/>
          <p:nvPr/>
        </p:nvSpPr>
        <p:spPr>
          <a:xfrm>
            <a:off x="2205734" y="4998329"/>
            <a:ext cx="482906" cy="557980"/>
          </a:xfrm>
          <a:custGeom>
            <a:avLst/>
            <a:gdLst/>
            <a:ahLst/>
            <a:cxnLst/>
            <a:rect l="l" t="t" r="r" b="b"/>
            <a:pathLst>
              <a:path w="482906" h="557980">
                <a:moveTo>
                  <a:pt x="0" y="0"/>
                </a:moveTo>
                <a:lnTo>
                  <a:pt x="482906" y="0"/>
                </a:lnTo>
                <a:lnTo>
                  <a:pt x="482906" y="557980"/>
                </a:lnTo>
                <a:lnTo>
                  <a:pt x="0" y="5579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1" name="Freeform 31"/>
          <p:cNvSpPr/>
          <p:nvPr/>
        </p:nvSpPr>
        <p:spPr>
          <a:xfrm>
            <a:off x="2205734" y="7219190"/>
            <a:ext cx="482906" cy="557980"/>
          </a:xfrm>
          <a:custGeom>
            <a:avLst/>
            <a:gdLst/>
            <a:ahLst/>
            <a:cxnLst/>
            <a:rect l="l" t="t" r="r" b="b"/>
            <a:pathLst>
              <a:path w="482906" h="557980">
                <a:moveTo>
                  <a:pt x="0" y="0"/>
                </a:moveTo>
                <a:lnTo>
                  <a:pt x="482906" y="0"/>
                </a:lnTo>
                <a:lnTo>
                  <a:pt x="482906" y="557980"/>
                </a:lnTo>
                <a:lnTo>
                  <a:pt x="0" y="5579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2" name="Freeform 32"/>
          <p:cNvSpPr/>
          <p:nvPr/>
        </p:nvSpPr>
        <p:spPr>
          <a:xfrm>
            <a:off x="2205734" y="6108759"/>
            <a:ext cx="482906" cy="557980"/>
          </a:xfrm>
          <a:custGeom>
            <a:avLst/>
            <a:gdLst/>
            <a:ahLst/>
            <a:cxnLst/>
            <a:rect l="l" t="t" r="r" b="b"/>
            <a:pathLst>
              <a:path w="482906" h="557980">
                <a:moveTo>
                  <a:pt x="0" y="0"/>
                </a:moveTo>
                <a:lnTo>
                  <a:pt x="482906" y="0"/>
                </a:lnTo>
                <a:lnTo>
                  <a:pt x="482906" y="557981"/>
                </a:lnTo>
                <a:lnTo>
                  <a:pt x="0" y="5579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3" name="Freeform 33"/>
          <p:cNvSpPr/>
          <p:nvPr/>
        </p:nvSpPr>
        <p:spPr>
          <a:xfrm>
            <a:off x="2173809" y="3884743"/>
            <a:ext cx="482906" cy="557980"/>
          </a:xfrm>
          <a:custGeom>
            <a:avLst/>
            <a:gdLst/>
            <a:ahLst/>
            <a:cxnLst/>
            <a:rect l="l" t="t" r="r" b="b"/>
            <a:pathLst>
              <a:path w="482906" h="557980">
                <a:moveTo>
                  <a:pt x="0" y="0"/>
                </a:moveTo>
                <a:lnTo>
                  <a:pt x="482906" y="0"/>
                </a:lnTo>
                <a:lnTo>
                  <a:pt x="482906" y="557980"/>
                </a:lnTo>
                <a:lnTo>
                  <a:pt x="0" y="5579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4" name="TextBox 34"/>
          <p:cNvSpPr txBox="1"/>
          <p:nvPr/>
        </p:nvSpPr>
        <p:spPr>
          <a:xfrm>
            <a:off x="2003705" y="2021380"/>
            <a:ext cx="6866491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E537C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   5.   DEN, 11. 4. 2026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966594" y="3961803"/>
            <a:ext cx="7679982" cy="346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50"/>
              </a:lnSpc>
              <a:spcBef>
                <a:spcPct val="0"/>
              </a:spcBef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Návštěvu hammamu a odpočinkový wellness program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966594" y="4941179"/>
            <a:ext cx="7126145" cy="70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50"/>
              </a:lnSpc>
              <a:spcBef>
                <a:spcPct val="0"/>
              </a:spcBef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Kurz marocké kuchyně s praktickou ukázkou přípravy místních specialit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966594" y="5878439"/>
            <a:ext cx="7126145" cy="1070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50"/>
              </a:lnSpc>
              <a:spcBef>
                <a:spcPct val="0"/>
              </a:spcBef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Výlet do Essaouiry (Esawíry) – malebného pobřežního města s historickou medinou (UNESCO) a rybářským přístavem.(možnost koupání, surfování, procházky)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966594" y="7177648"/>
            <a:ext cx="7303902" cy="70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50"/>
              </a:lnSpc>
              <a:spcBef>
                <a:spcPct val="0"/>
              </a:spcBef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Adrenalinové aktivity – projížďka na čtyřkolkách nebo jeep safari v okolí Marrákeše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173809" y="2846034"/>
            <a:ext cx="8383888" cy="70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50"/>
              </a:lnSpc>
              <a:spcBef>
                <a:spcPct val="0"/>
              </a:spcBef>
            </a:pPr>
            <a:r>
              <a:rPr lang="en-US" sz="190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Tento den je určen k individuálním aktivitám podle vašich preferencí. Doporučujeme například: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205734" y="8276833"/>
            <a:ext cx="8383888" cy="346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50"/>
              </a:lnSpc>
              <a:spcBef>
                <a:spcPct val="0"/>
              </a:spcBef>
            </a:pPr>
            <a:r>
              <a:rPr lang="en-US" sz="190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Večer volný program + společná večeře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555" b="-9555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997744" y="841375"/>
            <a:ext cx="1879971" cy="8416925"/>
            <a:chOff x="0" y="0"/>
            <a:chExt cx="2506628" cy="11222567"/>
          </a:xfrm>
        </p:grpSpPr>
        <p:sp>
          <p:nvSpPr>
            <p:cNvPr id="4" name="AutoShape 4"/>
            <p:cNvSpPr/>
            <p:nvPr/>
          </p:nvSpPr>
          <p:spPr>
            <a:xfrm rot="5410516">
              <a:off x="-4342987" y="6001302"/>
              <a:ext cx="10378883" cy="0"/>
            </a:xfrm>
            <a:prstGeom prst="line">
              <a:avLst/>
            </a:prstGeom>
            <a:ln w="63500" cap="rnd">
              <a:solidFill>
                <a:srgbClr val="91979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1796163" y="90345"/>
              <a:ext cx="394901" cy="318843"/>
              <a:chOff x="0" y="0"/>
              <a:chExt cx="6350000" cy="51269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3440430" y="0"/>
                    </a:lnTo>
                    <a:lnTo>
                      <a:pt x="2821940" y="0"/>
                    </a:ln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2821940" y="5126990"/>
                    </a:lnTo>
                    <a:lnTo>
                      <a:pt x="344043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lnTo>
                      <a:pt x="3528060" y="0"/>
                    </a:lnTo>
                    <a:close/>
                  </a:path>
                </a:pathLst>
              </a:custGeom>
              <a:solidFill>
                <a:srgbClr val="91979A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111727" y="90345"/>
              <a:ext cx="394901" cy="318843"/>
              <a:chOff x="0" y="0"/>
              <a:chExt cx="6350000" cy="51269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3440430" y="0"/>
                    </a:lnTo>
                    <a:lnTo>
                      <a:pt x="2821940" y="0"/>
                    </a:ln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2821940" y="5126990"/>
                    </a:lnTo>
                    <a:lnTo>
                      <a:pt x="344043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lnTo>
                      <a:pt x="3528060" y="0"/>
                    </a:lnTo>
                    <a:close/>
                  </a:path>
                </a:pathLst>
              </a:custGeom>
              <a:solidFill>
                <a:srgbClr val="91979A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0" y="-38100"/>
              <a:ext cx="1796163" cy="537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91979A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EEZY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898062" y="0"/>
            <a:ext cx="7667309" cy="10287000"/>
            <a:chOff x="0" y="0"/>
            <a:chExt cx="2593633" cy="3479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93633" cy="3479800"/>
            </a:xfrm>
            <a:custGeom>
              <a:avLst/>
              <a:gdLst/>
              <a:ahLst/>
              <a:cxnLst/>
              <a:rect l="l" t="t" r="r" b="b"/>
              <a:pathLst>
                <a:path w="2593633" h="3479800">
                  <a:moveTo>
                    <a:pt x="0" y="0"/>
                  </a:moveTo>
                  <a:lnTo>
                    <a:pt x="2593633" y="0"/>
                  </a:lnTo>
                  <a:lnTo>
                    <a:pt x="259363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013230" y="1866556"/>
            <a:ext cx="16132261" cy="7391744"/>
            <a:chOff x="0" y="0"/>
            <a:chExt cx="4176666" cy="19137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176666" cy="1913733"/>
            </a:xfrm>
            <a:custGeom>
              <a:avLst/>
              <a:gdLst/>
              <a:ahLst/>
              <a:cxnLst/>
              <a:rect l="l" t="t" r="r" b="b"/>
              <a:pathLst>
                <a:path w="4176666" h="1913733">
                  <a:moveTo>
                    <a:pt x="0" y="0"/>
                  </a:moveTo>
                  <a:lnTo>
                    <a:pt x="4176666" y="0"/>
                  </a:lnTo>
                  <a:lnTo>
                    <a:pt x="4176666" y="1913733"/>
                  </a:lnTo>
                  <a:lnTo>
                    <a:pt x="0" y="1913733"/>
                  </a:lnTo>
                  <a:close/>
                </a:path>
              </a:pathLst>
            </a:custGeom>
            <a:solidFill>
              <a:srgbClr val="D9D9D9">
                <a:alpha val="60784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2181173" y="1481605"/>
            <a:ext cx="5437705" cy="7323790"/>
            <a:chOff x="0" y="0"/>
            <a:chExt cx="3632200" cy="4892040"/>
          </a:xfrm>
        </p:grpSpPr>
        <p:sp>
          <p:nvSpPr>
            <p:cNvPr id="15" name="Freeform 15"/>
            <p:cNvSpPr/>
            <p:nvPr/>
          </p:nvSpPr>
          <p:spPr>
            <a:xfrm>
              <a:off x="15240" y="15240"/>
              <a:ext cx="3600450" cy="4860290"/>
            </a:xfrm>
            <a:custGeom>
              <a:avLst/>
              <a:gdLst/>
              <a:ahLst/>
              <a:cxnLst/>
              <a:rect l="l" t="t" r="r" b="b"/>
              <a:pathLst>
                <a:path w="3600450" h="4860290">
                  <a:moveTo>
                    <a:pt x="0" y="0"/>
                  </a:moveTo>
                  <a:lnTo>
                    <a:pt x="3600450" y="0"/>
                  </a:lnTo>
                  <a:lnTo>
                    <a:pt x="3600450" y="4860290"/>
                  </a:lnTo>
                  <a:lnTo>
                    <a:pt x="0" y="4860290"/>
                  </a:lnTo>
                  <a:close/>
                </a:path>
              </a:pathLst>
            </a:custGeom>
            <a:blipFill>
              <a:blip r:embed="rId3"/>
              <a:stretch>
                <a:fillRect t="-5508" b="-5508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32200" cy="4892040"/>
            </a:xfrm>
            <a:custGeom>
              <a:avLst/>
              <a:gdLst/>
              <a:ahLst/>
              <a:cxnLst/>
              <a:rect l="l" t="t" r="r" b="b"/>
              <a:pathLst>
                <a:path w="3632200" h="4892040">
                  <a:moveTo>
                    <a:pt x="3632200" y="4892040"/>
                  </a:moveTo>
                  <a:lnTo>
                    <a:pt x="0" y="4892040"/>
                  </a:lnTo>
                  <a:lnTo>
                    <a:pt x="0" y="0"/>
                  </a:lnTo>
                  <a:lnTo>
                    <a:pt x="3632200" y="0"/>
                  </a:lnTo>
                  <a:lnTo>
                    <a:pt x="3632200" y="4892040"/>
                  </a:lnTo>
                  <a:close/>
                  <a:moveTo>
                    <a:pt x="31750" y="4860290"/>
                  </a:moveTo>
                  <a:lnTo>
                    <a:pt x="3600450" y="4860290"/>
                  </a:lnTo>
                  <a:lnTo>
                    <a:pt x="3600450" y="31750"/>
                  </a:lnTo>
                  <a:lnTo>
                    <a:pt x="31750" y="31750"/>
                  </a:lnTo>
                  <a:lnTo>
                    <a:pt x="31750" y="48602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003705" y="2021380"/>
            <a:ext cx="6866491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E537C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   6.   DEN, 12. 4. 2026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380295" y="3135044"/>
            <a:ext cx="7880935" cy="5950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50"/>
              </a:lnSpc>
            </a:pP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Dopoledne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návštěva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Muzea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Marrákeše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a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Medresy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Ben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Yousse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(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Isl</a:t>
            </a:r>
            <a:r>
              <a:rPr lang="cs-CZ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áms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ká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škola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),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kde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poznáme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historii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a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tradiční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umění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.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Odpoledne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individuální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volno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k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prozkoumání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tradičních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trhů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(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souků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),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možnost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zakoupit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si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marocké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koberce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,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koření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,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keramiku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nebo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kožené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výrobky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.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Fakultativně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lze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absolvovat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tradiční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hammam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nebo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kurz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marocké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kuchyně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.</a:t>
            </a:r>
          </a:p>
          <a:p>
            <a:pPr algn="just">
              <a:lnSpc>
                <a:spcPts val="2850"/>
              </a:lnSpc>
            </a:pPr>
            <a:endParaRPr lang="en-US" sz="1900" dirty="0">
              <a:solidFill>
                <a:srgbClr val="0E537C"/>
              </a:solidFill>
              <a:latin typeface="Poppins Light Bold"/>
              <a:ea typeface="Poppins Light Bold"/>
              <a:cs typeface="Poppins Light Bold"/>
              <a:sym typeface="Poppins Light Bold"/>
            </a:endParaRPr>
          </a:p>
          <a:p>
            <a:pPr marL="0" lvl="0" indent="0" algn="just">
              <a:lnSpc>
                <a:spcPts val="2850"/>
              </a:lnSpc>
              <a:spcBef>
                <a:spcPct val="0"/>
              </a:spcBef>
            </a:pP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Zažijte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tradiční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rituál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očisty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– hammam –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který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vás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zanechá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naprosto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uvolněné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a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svěží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, s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pokožkou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jemnou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jako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samet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.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Ponořte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se do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chutí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marocké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kuchyně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,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kde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se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exotické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koření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a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čerstvé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suroviny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snoubí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v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neodolatelnou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symfonii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chutí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.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Ochutnejte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tažín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,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pomalu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dušené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maso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se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sušeným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ovocem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a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zeleninou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,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nebo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kuskus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,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nadýchanou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oblohu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s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masem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a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zeleninou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.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Nechte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se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okouzlit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vůní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mátového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čaje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,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symbolu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marocké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pohostinnosti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, a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vychutnejte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si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každou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chvilku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. Maroko je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ráj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pro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vaše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smysly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a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zážitek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,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na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který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nikdy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</a:t>
            </a:r>
            <a:r>
              <a:rPr lang="en-US" sz="1900" dirty="0" err="1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nezapomenete</a:t>
            </a:r>
            <a:r>
              <a:rPr lang="en-US" sz="1900" dirty="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997744" y="841375"/>
            <a:ext cx="1879971" cy="8416925"/>
            <a:chOff x="0" y="0"/>
            <a:chExt cx="2506628" cy="11222567"/>
          </a:xfrm>
        </p:grpSpPr>
        <p:sp>
          <p:nvSpPr>
            <p:cNvPr id="4" name="AutoShape 4"/>
            <p:cNvSpPr/>
            <p:nvPr/>
          </p:nvSpPr>
          <p:spPr>
            <a:xfrm rot="5410516">
              <a:off x="-4342987" y="6001302"/>
              <a:ext cx="10378883" cy="0"/>
            </a:xfrm>
            <a:prstGeom prst="line">
              <a:avLst/>
            </a:prstGeom>
            <a:ln w="63500" cap="rnd">
              <a:solidFill>
                <a:srgbClr val="91979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1796163" y="90345"/>
              <a:ext cx="394901" cy="318843"/>
              <a:chOff x="0" y="0"/>
              <a:chExt cx="6350000" cy="51269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3440430" y="0"/>
                    </a:lnTo>
                    <a:lnTo>
                      <a:pt x="2821940" y="0"/>
                    </a:ln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2821940" y="5126990"/>
                    </a:lnTo>
                    <a:lnTo>
                      <a:pt x="344043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lnTo>
                      <a:pt x="3528060" y="0"/>
                    </a:lnTo>
                    <a:close/>
                  </a:path>
                </a:pathLst>
              </a:custGeom>
              <a:solidFill>
                <a:srgbClr val="91979A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111727" y="90345"/>
              <a:ext cx="394901" cy="318843"/>
              <a:chOff x="0" y="0"/>
              <a:chExt cx="6350000" cy="51269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3440430" y="0"/>
                    </a:lnTo>
                    <a:lnTo>
                      <a:pt x="2821940" y="0"/>
                    </a:ln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2821940" y="5126990"/>
                    </a:lnTo>
                    <a:lnTo>
                      <a:pt x="344043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lnTo>
                      <a:pt x="3528060" y="0"/>
                    </a:lnTo>
                    <a:close/>
                  </a:path>
                </a:pathLst>
              </a:custGeom>
              <a:solidFill>
                <a:srgbClr val="91979A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0" y="-38100"/>
              <a:ext cx="1796163" cy="537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91979A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EEZY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898062" y="0"/>
            <a:ext cx="7667309" cy="10287000"/>
            <a:chOff x="0" y="0"/>
            <a:chExt cx="2593633" cy="3479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93633" cy="3479800"/>
            </a:xfrm>
            <a:custGeom>
              <a:avLst/>
              <a:gdLst/>
              <a:ahLst/>
              <a:cxnLst/>
              <a:rect l="l" t="t" r="r" b="b"/>
              <a:pathLst>
                <a:path w="2593633" h="3479800">
                  <a:moveTo>
                    <a:pt x="0" y="0"/>
                  </a:moveTo>
                  <a:lnTo>
                    <a:pt x="2593633" y="0"/>
                  </a:lnTo>
                  <a:lnTo>
                    <a:pt x="259363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937729" y="1866556"/>
            <a:ext cx="16132261" cy="7391744"/>
            <a:chOff x="0" y="0"/>
            <a:chExt cx="4176666" cy="19137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176666" cy="1913733"/>
            </a:xfrm>
            <a:custGeom>
              <a:avLst/>
              <a:gdLst/>
              <a:ahLst/>
              <a:cxnLst/>
              <a:rect l="l" t="t" r="r" b="b"/>
              <a:pathLst>
                <a:path w="4176666" h="1913733">
                  <a:moveTo>
                    <a:pt x="0" y="0"/>
                  </a:moveTo>
                  <a:lnTo>
                    <a:pt x="4176666" y="0"/>
                  </a:lnTo>
                  <a:lnTo>
                    <a:pt x="4176666" y="1913733"/>
                  </a:lnTo>
                  <a:lnTo>
                    <a:pt x="0" y="1913733"/>
                  </a:lnTo>
                  <a:close/>
                </a:path>
              </a:pathLst>
            </a:custGeom>
            <a:solidFill>
              <a:srgbClr val="D9D9D9">
                <a:alpha val="60784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2181173" y="1481605"/>
            <a:ext cx="5437705" cy="7323790"/>
            <a:chOff x="0" y="0"/>
            <a:chExt cx="3632200" cy="4892040"/>
          </a:xfrm>
        </p:grpSpPr>
        <p:sp>
          <p:nvSpPr>
            <p:cNvPr id="15" name="Freeform 15"/>
            <p:cNvSpPr/>
            <p:nvPr/>
          </p:nvSpPr>
          <p:spPr>
            <a:xfrm>
              <a:off x="15240" y="15240"/>
              <a:ext cx="3600450" cy="4860290"/>
            </a:xfrm>
            <a:custGeom>
              <a:avLst/>
              <a:gdLst/>
              <a:ahLst/>
              <a:cxnLst/>
              <a:rect l="l" t="t" r="r" b="b"/>
              <a:pathLst>
                <a:path w="3600450" h="4860290">
                  <a:moveTo>
                    <a:pt x="0" y="0"/>
                  </a:moveTo>
                  <a:lnTo>
                    <a:pt x="3600450" y="0"/>
                  </a:lnTo>
                  <a:lnTo>
                    <a:pt x="3600450" y="4860290"/>
                  </a:lnTo>
                  <a:lnTo>
                    <a:pt x="0" y="4860290"/>
                  </a:lnTo>
                  <a:close/>
                </a:path>
              </a:pathLst>
            </a:custGeom>
            <a:blipFill>
              <a:blip r:embed="rId3"/>
              <a:stretch>
                <a:fillRect l="-706" r="-706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32200" cy="4892040"/>
            </a:xfrm>
            <a:custGeom>
              <a:avLst/>
              <a:gdLst/>
              <a:ahLst/>
              <a:cxnLst/>
              <a:rect l="l" t="t" r="r" b="b"/>
              <a:pathLst>
                <a:path w="3632200" h="4892040">
                  <a:moveTo>
                    <a:pt x="3632200" y="4892040"/>
                  </a:moveTo>
                  <a:lnTo>
                    <a:pt x="0" y="4892040"/>
                  </a:lnTo>
                  <a:lnTo>
                    <a:pt x="0" y="0"/>
                  </a:lnTo>
                  <a:lnTo>
                    <a:pt x="3632200" y="0"/>
                  </a:lnTo>
                  <a:lnTo>
                    <a:pt x="3632200" y="4892040"/>
                  </a:lnTo>
                  <a:close/>
                  <a:moveTo>
                    <a:pt x="31750" y="4860290"/>
                  </a:moveTo>
                  <a:lnTo>
                    <a:pt x="3600450" y="4860290"/>
                  </a:lnTo>
                  <a:lnTo>
                    <a:pt x="3600450" y="31750"/>
                  </a:lnTo>
                  <a:lnTo>
                    <a:pt x="31750" y="31750"/>
                  </a:lnTo>
                  <a:lnTo>
                    <a:pt x="31750" y="48602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7" name="Freeform 17"/>
          <p:cNvSpPr/>
          <p:nvPr/>
        </p:nvSpPr>
        <p:spPr>
          <a:xfrm>
            <a:off x="2474421" y="4585520"/>
            <a:ext cx="482906" cy="557980"/>
          </a:xfrm>
          <a:custGeom>
            <a:avLst/>
            <a:gdLst/>
            <a:ahLst/>
            <a:cxnLst/>
            <a:rect l="l" t="t" r="r" b="b"/>
            <a:pathLst>
              <a:path w="482906" h="557980">
                <a:moveTo>
                  <a:pt x="0" y="0"/>
                </a:moveTo>
                <a:lnTo>
                  <a:pt x="482906" y="0"/>
                </a:lnTo>
                <a:lnTo>
                  <a:pt x="482906" y="557980"/>
                </a:lnTo>
                <a:lnTo>
                  <a:pt x="0" y="5579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8" name="Freeform 18"/>
          <p:cNvSpPr/>
          <p:nvPr/>
        </p:nvSpPr>
        <p:spPr>
          <a:xfrm>
            <a:off x="2474421" y="5886450"/>
            <a:ext cx="482906" cy="557980"/>
          </a:xfrm>
          <a:custGeom>
            <a:avLst/>
            <a:gdLst/>
            <a:ahLst/>
            <a:cxnLst/>
            <a:rect l="l" t="t" r="r" b="b"/>
            <a:pathLst>
              <a:path w="482906" h="557980">
                <a:moveTo>
                  <a:pt x="0" y="0"/>
                </a:moveTo>
                <a:lnTo>
                  <a:pt x="482906" y="0"/>
                </a:lnTo>
                <a:lnTo>
                  <a:pt x="482906" y="557980"/>
                </a:lnTo>
                <a:lnTo>
                  <a:pt x="0" y="5579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9" name="TextBox 19"/>
          <p:cNvSpPr txBox="1"/>
          <p:nvPr/>
        </p:nvSpPr>
        <p:spPr>
          <a:xfrm>
            <a:off x="2003705" y="2021380"/>
            <a:ext cx="6866491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E537C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   7.   DEN, 13. 4. 2026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80295" y="3135044"/>
            <a:ext cx="7880935" cy="70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850"/>
              </a:lnSpc>
              <a:spcBef>
                <a:spcPct val="0"/>
              </a:spcBef>
            </a:pPr>
            <a:r>
              <a:rPr lang="en-US" sz="190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Dopolední výlet do kamenité pouště Agafay, která se nachází nedaleko Marrákeše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275744" y="5963510"/>
            <a:ext cx="7303902" cy="346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50"/>
              </a:lnSpc>
              <a:spcBef>
                <a:spcPct val="0"/>
              </a:spcBef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Piknik v přírodě s typickým marockým občerstvením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275744" y="4730252"/>
            <a:ext cx="7303902" cy="346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50"/>
              </a:lnSpc>
              <a:spcBef>
                <a:spcPct val="0"/>
              </a:spcBef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Projížďka na velbloudech s výhledem na pohoří Atlas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474421" y="7263580"/>
            <a:ext cx="7880935" cy="70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850"/>
              </a:lnSpc>
              <a:spcBef>
                <a:spcPct val="0"/>
              </a:spcBef>
            </a:pPr>
            <a:r>
              <a:rPr lang="en-US" sz="190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Odpoledne návrat do Marrákeše, večer rozlučková večeře s živou hudbou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997744" y="841375"/>
            <a:ext cx="1879971" cy="8416925"/>
            <a:chOff x="0" y="0"/>
            <a:chExt cx="2506628" cy="11222567"/>
          </a:xfrm>
        </p:grpSpPr>
        <p:sp>
          <p:nvSpPr>
            <p:cNvPr id="4" name="AutoShape 4"/>
            <p:cNvSpPr/>
            <p:nvPr/>
          </p:nvSpPr>
          <p:spPr>
            <a:xfrm rot="5410516">
              <a:off x="-4342987" y="6001302"/>
              <a:ext cx="10378883" cy="0"/>
            </a:xfrm>
            <a:prstGeom prst="line">
              <a:avLst/>
            </a:prstGeom>
            <a:ln w="63500" cap="rnd">
              <a:solidFill>
                <a:srgbClr val="91979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1796163" y="90345"/>
              <a:ext cx="394901" cy="318843"/>
              <a:chOff x="0" y="0"/>
              <a:chExt cx="6350000" cy="51269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3440430" y="0"/>
                    </a:lnTo>
                    <a:lnTo>
                      <a:pt x="2821940" y="0"/>
                    </a:ln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2821940" y="5126990"/>
                    </a:lnTo>
                    <a:lnTo>
                      <a:pt x="344043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lnTo>
                      <a:pt x="3528060" y="0"/>
                    </a:lnTo>
                    <a:close/>
                  </a:path>
                </a:pathLst>
              </a:custGeom>
              <a:solidFill>
                <a:srgbClr val="91979A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111727" y="90345"/>
              <a:ext cx="394901" cy="318843"/>
              <a:chOff x="0" y="0"/>
              <a:chExt cx="6350000" cy="51269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3440430" y="0"/>
                    </a:lnTo>
                    <a:lnTo>
                      <a:pt x="2821940" y="0"/>
                    </a:ln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2821940" y="5126990"/>
                    </a:lnTo>
                    <a:lnTo>
                      <a:pt x="344043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lnTo>
                      <a:pt x="3528060" y="0"/>
                    </a:lnTo>
                    <a:close/>
                  </a:path>
                </a:pathLst>
              </a:custGeom>
              <a:solidFill>
                <a:srgbClr val="91979A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0" y="-38100"/>
              <a:ext cx="1796163" cy="537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91979A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EEZY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898062" y="0"/>
            <a:ext cx="7667309" cy="10287000"/>
            <a:chOff x="0" y="0"/>
            <a:chExt cx="2593633" cy="3479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93633" cy="3479800"/>
            </a:xfrm>
            <a:custGeom>
              <a:avLst/>
              <a:gdLst/>
              <a:ahLst/>
              <a:cxnLst/>
              <a:rect l="l" t="t" r="r" b="b"/>
              <a:pathLst>
                <a:path w="2593633" h="3479800">
                  <a:moveTo>
                    <a:pt x="0" y="0"/>
                  </a:moveTo>
                  <a:lnTo>
                    <a:pt x="2593633" y="0"/>
                  </a:lnTo>
                  <a:lnTo>
                    <a:pt x="259363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937729" y="1866556"/>
            <a:ext cx="16132261" cy="7391744"/>
            <a:chOff x="0" y="0"/>
            <a:chExt cx="4176666" cy="19137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176666" cy="1913733"/>
            </a:xfrm>
            <a:custGeom>
              <a:avLst/>
              <a:gdLst/>
              <a:ahLst/>
              <a:cxnLst/>
              <a:rect l="l" t="t" r="r" b="b"/>
              <a:pathLst>
                <a:path w="4176666" h="1913733">
                  <a:moveTo>
                    <a:pt x="0" y="0"/>
                  </a:moveTo>
                  <a:lnTo>
                    <a:pt x="4176666" y="0"/>
                  </a:lnTo>
                  <a:lnTo>
                    <a:pt x="4176666" y="1913733"/>
                  </a:lnTo>
                  <a:lnTo>
                    <a:pt x="0" y="1913733"/>
                  </a:lnTo>
                  <a:close/>
                </a:path>
              </a:pathLst>
            </a:custGeom>
            <a:solidFill>
              <a:srgbClr val="D9D9D9">
                <a:alpha val="60784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2181173" y="1481605"/>
            <a:ext cx="5437705" cy="7323790"/>
            <a:chOff x="0" y="0"/>
            <a:chExt cx="3632200" cy="4892040"/>
          </a:xfrm>
        </p:grpSpPr>
        <p:sp>
          <p:nvSpPr>
            <p:cNvPr id="15" name="Freeform 15"/>
            <p:cNvSpPr/>
            <p:nvPr/>
          </p:nvSpPr>
          <p:spPr>
            <a:xfrm>
              <a:off x="15240" y="15240"/>
              <a:ext cx="3600450" cy="4860290"/>
            </a:xfrm>
            <a:custGeom>
              <a:avLst/>
              <a:gdLst/>
              <a:ahLst/>
              <a:cxnLst/>
              <a:rect l="l" t="t" r="r" b="b"/>
              <a:pathLst>
                <a:path w="3600450" h="4860290">
                  <a:moveTo>
                    <a:pt x="0" y="0"/>
                  </a:moveTo>
                  <a:lnTo>
                    <a:pt x="3600450" y="0"/>
                  </a:lnTo>
                  <a:lnTo>
                    <a:pt x="3600450" y="4860290"/>
                  </a:lnTo>
                  <a:lnTo>
                    <a:pt x="0" y="4860290"/>
                  </a:lnTo>
                  <a:close/>
                </a:path>
              </a:pathLst>
            </a:custGeom>
            <a:blipFill>
              <a:blip r:embed="rId3"/>
              <a:stretch>
                <a:fillRect l="-20127" r="-90111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32200" cy="4892040"/>
            </a:xfrm>
            <a:custGeom>
              <a:avLst/>
              <a:gdLst/>
              <a:ahLst/>
              <a:cxnLst/>
              <a:rect l="l" t="t" r="r" b="b"/>
              <a:pathLst>
                <a:path w="3632200" h="4892040">
                  <a:moveTo>
                    <a:pt x="3632200" y="4892040"/>
                  </a:moveTo>
                  <a:lnTo>
                    <a:pt x="0" y="4892040"/>
                  </a:lnTo>
                  <a:lnTo>
                    <a:pt x="0" y="0"/>
                  </a:lnTo>
                  <a:lnTo>
                    <a:pt x="3632200" y="0"/>
                  </a:lnTo>
                  <a:lnTo>
                    <a:pt x="3632200" y="4892040"/>
                  </a:lnTo>
                  <a:close/>
                  <a:moveTo>
                    <a:pt x="31750" y="4860290"/>
                  </a:moveTo>
                  <a:lnTo>
                    <a:pt x="3600450" y="4860290"/>
                  </a:lnTo>
                  <a:lnTo>
                    <a:pt x="3600450" y="31750"/>
                  </a:lnTo>
                  <a:lnTo>
                    <a:pt x="31750" y="31750"/>
                  </a:lnTo>
                  <a:lnTo>
                    <a:pt x="31750" y="48602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7" name="Freeform 17"/>
          <p:cNvSpPr/>
          <p:nvPr/>
        </p:nvSpPr>
        <p:spPr>
          <a:xfrm>
            <a:off x="2474421" y="3504855"/>
            <a:ext cx="482906" cy="557980"/>
          </a:xfrm>
          <a:custGeom>
            <a:avLst/>
            <a:gdLst/>
            <a:ahLst/>
            <a:cxnLst/>
            <a:rect l="l" t="t" r="r" b="b"/>
            <a:pathLst>
              <a:path w="482906" h="557980">
                <a:moveTo>
                  <a:pt x="0" y="0"/>
                </a:moveTo>
                <a:lnTo>
                  <a:pt x="482906" y="0"/>
                </a:lnTo>
                <a:lnTo>
                  <a:pt x="482906" y="557981"/>
                </a:lnTo>
                <a:lnTo>
                  <a:pt x="0" y="5579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8" name="Freeform 18"/>
          <p:cNvSpPr/>
          <p:nvPr/>
        </p:nvSpPr>
        <p:spPr>
          <a:xfrm>
            <a:off x="2474421" y="4864510"/>
            <a:ext cx="482906" cy="557980"/>
          </a:xfrm>
          <a:custGeom>
            <a:avLst/>
            <a:gdLst/>
            <a:ahLst/>
            <a:cxnLst/>
            <a:rect l="l" t="t" r="r" b="b"/>
            <a:pathLst>
              <a:path w="482906" h="557980">
                <a:moveTo>
                  <a:pt x="0" y="0"/>
                </a:moveTo>
                <a:lnTo>
                  <a:pt x="482906" y="0"/>
                </a:lnTo>
                <a:lnTo>
                  <a:pt x="482906" y="557980"/>
                </a:lnTo>
                <a:lnTo>
                  <a:pt x="0" y="5579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9" name="Freeform 19"/>
          <p:cNvSpPr/>
          <p:nvPr/>
        </p:nvSpPr>
        <p:spPr>
          <a:xfrm>
            <a:off x="2474421" y="6235724"/>
            <a:ext cx="482906" cy="557980"/>
          </a:xfrm>
          <a:custGeom>
            <a:avLst/>
            <a:gdLst/>
            <a:ahLst/>
            <a:cxnLst/>
            <a:rect l="l" t="t" r="r" b="b"/>
            <a:pathLst>
              <a:path w="482906" h="557980">
                <a:moveTo>
                  <a:pt x="0" y="0"/>
                </a:moveTo>
                <a:lnTo>
                  <a:pt x="482906" y="0"/>
                </a:lnTo>
                <a:lnTo>
                  <a:pt x="482906" y="557980"/>
                </a:lnTo>
                <a:lnTo>
                  <a:pt x="0" y="5579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0" name="TextBox 20"/>
          <p:cNvSpPr txBox="1"/>
          <p:nvPr/>
        </p:nvSpPr>
        <p:spPr>
          <a:xfrm>
            <a:off x="2003705" y="2021380"/>
            <a:ext cx="6866491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E537C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   8.   DEN, 14. 4. 2026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202210" y="3447705"/>
            <a:ext cx="6801649" cy="70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850"/>
              </a:lnSpc>
              <a:spcBef>
                <a:spcPct val="0"/>
              </a:spcBef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Odjezd na letiště, přeprava osobním transferem na letiště a nákup v Duty Free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202210" y="4481420"/>
            <a:ext cx="6995800" cy="1070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50"/>
              </a:lnSpc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Po průchodu bezpečnostní kontrolou se můžete vydat do tranzitní haly, kde jsou obchody, restaurace a místa </a:t>
            </a:r>
          </a:p>
          <a:p>
            <a:pPr marL="0" lvl="0" indent="0" algn="just">
              <a:lnSpc>
                <a:spcPts val="2850"/>
              </a:lnSpc>
              <a:spcBef>
                <a:spcPct val="0"/>
              </a:spcBef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k odpočinku před nástupem do letadla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202210" y="6178574"/>
            <a:ext cx="6801649" cy="1070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850"/>
              </a:lnSpc>
              <a:spcBef>
                <a:spcPct val="0"/>
              </a:spcBef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Ve vzduchu si vychutnávejte poslední výhledy na tropické pláže, smaragdové moře a rozmanité přírodní scenérie Maroka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997744" y="841375"/>
            <a:ext cx="1879971" cy="8416925"/>
            <a:chOff x="0" y="0"/>
            <a:chExt cx="2506628" cy="11222567"/>
          </a:xfrm>
        </p:grpSpPr>
        <p:sp>
          <p:nvSpPr>
            <p:cNvPr id="4" name="AutoShape 4"/>
            <p:cNvSpPr/>
            <p:nvPr/>
          </p:nvSpPr>
          <p:spPr>
            <a:xfrm rot="5410516">
              <a:off x="-4342987" y="6001302"/>
              <a:ext cx="10378883" cy="0"/>
            </a:xfrm>
            <a:prstGeom prst="line">
              <a:avLst/>
            </a:prstGeom>
            <a:ln w="63500" cap="rnd">
              <a:solidFill>
                <a:srgbClr val="91979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1796163" y="90345"/>
              <a:ext cx="394901" cy="318843"/>
              <a:chOff x="0" y="0"/>
              <a:chExt cx="6350000" cy="51269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3440430" y="0"/>
                    </a:lnTo>
                    <a:lnTo>
                      <a:pt x="2821940" y="0"/>
                    </a:ln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2821940" y="5126990"/>
                    </a:lnTo>
                    <a:lnTo>
                      <a:pt x="344043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lnTo>
                      <a:pt x="3528060" y="0"/>
                    </a:lnTo>
                    <a:close/>
                  </a:path>
                </a:pathLst>
              </a:custGeom>
              <a:solidFill>
                <a:srgbClr val="91979A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111727" y="90345"/>
              <a:ext cx="394901" cy="318843"/>
              <a:chOff x="0" y="0"/>
              <a:chExt cx="6350000" cy="51269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3440430" y="0"/>
                    </a:lnTo>
                    <a:lnTo>
                      <a:pt x="2821940" y="0"/>
                    </a:ln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2821940" y="5126990"/>
                    </a:lnTo>
                    <a:lnTo>
                      <a:pt x="344043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lnTo>
                      <a:pt x="3528060" y="0"/>
                    </a:lnTo>
                    <a:close/>
                  </a:path>
                </a:pathLst>
              </a:custGeom>
              <a:solidFill>
                <a:srgbClr val="91979A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0" y="-38100"/>
              <a:ext cx="1796163" cy="537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91979A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EEZY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898062" y="0"/>
            <a:ext cx="7667309" cy="10287000"/>
            <a:chOff x="0" y="0"/>
            <a:chExt cx="2593633" cy="3479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93633" cy="3479800"/>
            </a:xfrm>
            <a:custGeom>
              <a:avLst/>
              <a:gdLst/>
              <a:ahLst/>
              <a:cxnLst/>
              <a:rect l="l" t="t" r="r" b="b"/>
              <a:pathLst>
                <a:path w="2593633" h="3479800">
                  <a:moveTo>
                    <a:pt x="0" y="0"/>
                  </a:moveTo>
                  <a:lnTo>
                    <a:pt x="2593633" y="0"/>
                  </a:lnTo>
                  <a:lnTo>
                    <a:pt x="259363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937729" y="1866556"/>
            <a:ext cx="16132261" cy="7391744"/>
            <a:chOff x="0" y="0"/>
            <a:chExt cx="4176666" cy="19137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176666" cy="1913733"/>
            </a:xfrm>
            <a:custGeom>
              <a:avLst/>
              <a:gdLst/>
              <a:ahLst/>
              <a:cxnLst/>
              <a:rect l="l" t="t" r="r" b="b"/>
              <a:pathLst>
                <a:path w="4176666" h="1913733">
                  <a:moveTo>
                    <a:pt x="0" y="0"/>
                  </a:moveTo>
                  <a:lnTo>
                    <a:pt x="4176666" y="0"/>
                  </a:lnTo>
                  <a:lnTo>
                    <a:pt x="4176666" y="1913733"/>
                  </a:lnTo>
                  <a:lnTo>
                    <a:pt x="0" y="1913733"/>
                  </a:lnTo>
                  <a:close/>
                </a:path>
              </a:pathLst>
            </a:custGeom>
            <a:solidFill>
              <a:srgbClr val="D9D9D9">
                <a:alpha val="60784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2181173" y="1481605"/>
            <a:ext cx="5437705" cy="7323790"/>
            <a:chOff x="0" y="0"/>
            <a:chExt cx="3632200" cy="4892040"/>
          </a:xfrm>
        </p:grpSpPr>
        <p:sp>
          <p:nvSpPr>
            <p:cNvPr id="15" name="Freeform 15"/>
            <p:cNvSpPr/>
            <p:nvPr/>
          </p:nvSpPr>
          <p:spPr>
            <a:xfrm>
              <a:off x="15240" y="15240"/>
              <a:ext cx="3600450" cy="4860290"/>
            </a:xfrm>
            <a:custGeom>
              <a:avLst/>
              <a:gdLst/>
              <a:ahLst/>
              <a:cxnLst/>
              <a:rect l="l" t="t" r="r" b="b"/>
              <a:pathLst>
                <a:path w="3600450" h="4860290">
                  <a:moveTo>
                    <a:pt x="0" y="0"/>
                  </a:moveTo>
                  <a:lnTo>
                    <a:pt x="3600450" y="0"/>
                  </a:lnTo>
                  <a:lnTo>
                    <a:pt x="3600450" y="4860290"/>
                  </a:lnTo>
                  <a:lnTo>
                    <a:pt x="0" y="4860290"/>
                  </a:lnTo>
                  <a:close/>
                </a:path>
              </a:pathLst>
            </a:custGeom>
            <a:blipFill>
              <a:blip r:embed="rId3"/>
              <a:stretch>
                <a:fillRect l="-51306" r="-51306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32200" cy="4892040"/>
            </a:xfrm>
            <a:custGeom>
              <a:avLst/>
              <a:gdLst/>
              <a:ahLst/>
              <a:cxnLst/>
              <a:rect l="l" t="t" r="r" b="b"/>
              <a:pathLst>
                <a:path w="3632200" h="4892040">
                  <a:moveTo>
                    <a:pt x="3632200" y="4892040"/>
                  </a:moveTo>
                  <a:lnTo>
                    <a:pt x="0" y="4892040"/>
                  </a:lnTo>
                  <a:lnTo>
                    <a:pt x="0" y="0"/>
                  </a:lnTo>
                  <a:lnTo>
                    <a:pt x="3632200" y="0"/>
                  </a:lnTo>
                  <a:lnTo>
                    <a:pt x="3632200" y="4892040"/>
                  </a:lnTo>
                  <a:close/>
                  <a:moveTo>
                    <a:pt x="31750" y="4860290"/>
                  </a:moveTo>
                  <a:lnTo>
                    <a:pt x="3600450" y="4860290"/>
                  </a:lnTo>
                  <a:lnTo>
                    <a:pt x="3600450" y="31750"/>
                  </a:lnTo>
                  <a:lnTo>
                    <a:pt x="31750" y="31750"/>
                  </a:lnTo>
                  <a:lnTo>
                    <a:pt x="31750" y="48602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539263" y="2275219"/>
            <a:ext cx="6866491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E537C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CENA ZAHRNUJE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539263" y="3262791"/>
            <a:ext cx="7818677" cy="5775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13" lvl="1" indent="-205106" algn="just">
              <a:lnSpc>
                <a:spcPts val="2850"/>
              </a:lnSpc>
              <a:buFont typeface="Arial"/>
              <a:buChar char="•"/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Leteckou dopravu Budapešť–Marrákeš–Budapeešť včetně všech poplatků</a:t>
            </a:r>
          </a:p>
          <a:p>
            <a:pPr algn="just">
              <a:lnSpc>
                <a:spcPts val="2850"/>
              </a:lnSpc>
            </a:pPr>
            <a:endParaRPr lang="en-US" sz="1900">
              <a:solidFill>
                <a:srgbClr val="0E537C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10213" lvl="1" indent="-205106" algn="just">
              <a:lnSpc>
                <a:spcPts val="2850"/>
              </a:lnSpc>
              <a:buFont typeface="Arial"/>
              <a:buChar char="•"/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6 nocí ve 4* hotelu (dvoulůžkové pokoje s příslušenstvím)</a:t>
            </a:r>
          </a:p>
          <a:p>
            <a:pPr algn="just">
              <a:lnSpc>
                <a:spcPts val="2850"/>
              </a:lnSpc>
            </a:pPr>
            <a:endParaRPr lang="en-US" sz="1900">
              <a:solidFill>
                <a:srgbClr val="0E537C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10213" lvl="1" indent="-205106" algn="just">
              <a:lnSpc>
                <a:spcPts val="2850"/>
              </a:lnSpc>
              <a:buFont typeface="Arial"/>
              <a:buChar char="•"/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Polopenzi (bufetové snídaně, servírované večeře, voda </a:t>
            </a:r>
          </a:p>
          <a:p>
            <a:pPr algn="just">
              <a:lnSpc>
                <a:spcPts val="2850"/>
              </a:lnSpc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     + sklenka vína k večeři)</a:t>
            </a:r>
          </a:p>
          <a:p>
            <a:pPr algn="just">
              <a:lnSpc>
                <a:spcPts val="2850"/>
              </a:lnSpc>
            </a:pPr>
            <a:endParaRPr lang="en-US" sz="1900">
              <a:solidFill>
                <a:srgbClr val="0E537C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10213" lvl="1" indent="-205106" algn="just">
              <a:lnSpc>
                <a:spcPts val="2850"/>
              </a:lnSpc>
              <a:buFont typeface="Arial"/>
              <a:buChar char="•"/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Transfery a dopravu dle programu</a:t>
            </a:r>
          </a:p>
          <a:p>
            <a:pPr algn="just">
              <a:lnSpc>
                <a:spcPts val="2850"/>
              </a:lnSpc>
            </a:pPr>
            <a:endParaRPr lang="en-US" sz="1900">
              <a:solidFill>
                <a:srgbClr val="0E537C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10213" lvl="1" indent="-205106" algn="just">
              <a:lnSpc>
                <a:spcPts val="2850"/>
              </a:lnSpc>
              <a:buFont typeface="Arial"/>
              <a:buChar char="•"/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Odborné exkurze do nemocnice a školského zařízení</a:t>
            </a:r>
          </a:p>
          <a:p>
            <a:pPr algn="just">
              <a:lnSpc>
                <a:spcPts val="2850"/>
              </a:lnSpc>
            </a:pPr>
            <a:endParaRPr lang="en-US" sz="1900">
              <a:solidFill>
                <a:srgbClr val="0E537C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10213" lvl="1" indent="-205106" algn="just">
              <a:lnSpc>
                <a:spcPts val="2850"/>
              </a:lnSpc>
              <a:buFont typeface="Arial"/>
              <a:buChar char="•"/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Projížďka na velbloudech v Agafay Desert</a:t>
            </a:r>
          </a:p>
          <a:p>
            <a:pPr algn="just">
              <a:lnSpc>
                <a:spcPts val="2850"/>
              </a:lnSpc>
            </a:pPr>
            <a:endParaRPr lang="en-US" sz="1900">
              <a:solidFill>
                <a:srgbClr val="0E537C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10213" lvl="1" indent="-205106" algn="just">
              <a:lnSpc>
                <a:spcPts val="2850"/>
              </a:lnSpc>
              <a:buFont typeface="Arial"/>
              <a:buChar char="•"/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Česky/slovensky hovořící průvodce po celou dobu zájezdu</a:t>
            </a:r>
          </a:p>
          <a:p>
            <a:pPr marL="0" lvl="0" indent="0" algn="just">
              <a:lnSpc>
                <a:spcPts val="2850"/>
              </a:lnSpc>
              <a:spcBef>
                <a:spcPct val="0"/>
              </a:spcBef>
            </a:pPr>
            <a:endParaRPr lang="en-US" sz="1900">
              <a:solidFill>
                <a:srgbClr val="0E537C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997744" y="841375"/>
            <a:ext cx="1879971" cy="8416925"/>
            <a:chOff x="0" y="0"/>
            <a:chExt cx="2506628" cy="11222567"/>
          </a:xfrm>
        </p:grpSpPr>
        <p:sp>
          <p:nvSpPr>
            <p:cNvPr id="4" name="AutoShape 4"/>
            <p:cNvSpPr/>
            <p:nvPr/>
          </p:nvSpPr>
          <p:spPr>
            <a:xfrm rot="5410516">
              <a:off x="-4342987" y="6001302"/>
              <a:ext cx="10378883" cy="0"/>
            </a:xfrm>
            <a:prstGeom prst="line">
              <a:avLst/>
            </a:prstGeom>
            <a:ln w="63500" cap="rnd">
              <a:solidFill>
                <a:srgbClr val="91979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1796163" y="90345"/>
              <a:ext cx="394901" cy="318843"/>
              <a:chOff x="0" y="0"/>
              <a:chExt cx="6350000" cy="51269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3440430" y="0"/>
                    </a:lnTo>
                    <a:lnTo>
                      <a:pt x="2821940" y="0"/>
                    </a:ln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2821940" y="5126990"/>
                    </a:lnTo>
                    <a:lnTo>
                      <a:pt x="344043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lnTo>
                      <a:pt x="3528060" y="0"/>
                    </a:lnTo>
                    <a:close/>
                  </a:path>
                </a:pathLst>
              </a:custGeom>
              <a:solidFill>
                <a:srgbClr val="91979A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111727" y="90345"/>
              <a:ext cx="394901" cy="318843"/>
              <a:chOff x="0" y="0"/>
              <a:chExt cx="6350000" cy="51269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3440430" y="0"/>
                    </a:lnTo>
                    <a:lnTo>
                      <a:pt x="2821940" y="0"/>
                    </a:ln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2821940" y="5126990"/>
                    </a:lnTo>
                    <a:lnTo>
                      <a:pt x="344043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lnTo>
                      <a:pt x="3528060" y="0"/>
                    </a:lnTo>
                    <a:close/>
                  </a:path>
                </a:pathLst>
              </a:custGeom>
              <a:solidFill>
                <a:srgbClr val="91979A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0" y="-38100"/>
              <a:ext cx="1796163" cy="537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91979A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EEZY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898062" y="0"/>
            <a:ext cx="7667309" cy="10287000"/>
            <a:chOff x="0" y="0"/>
            <a:chExt cx="2593633" cy="3479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93633" cy="3479800"/>
            </a:xfrm>
            <a:custGeom>
              <a:avLst/>
              <a:gdLst/>
              <a:ahLst/>
              <a:cxnLst/>
              <a:rect l="l" t="t" r="r" b="b"/>
              <a:pathLst>
                <a:path w="2593633" h="3479800">
                  <a:moveTo>
                    <a:pt x="0" y="0"/>
                  </a:moveTo>
                  <a:lnTo>
                    <a:pt x="2593633" y="0"/>
                  </a:lnTo>
                  <a:lnTo>
                    <a:pt x="259363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937729" y="1866556"/>
            <a:ext cx="16132261" cy="7391744"/>
            <a:chOff x="0" y="0"/>
            <a:chExt cx="4176666" cy="19137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176666" cy="1913733"/>
            </a:xfrm>
            <a:custGeom>
              <a:avLst/>
              <a:gdLst/>
              <a:ahLst/>
              <a:cxnLst/>
              <a:rect l="l" t="t" r="r" b="b"/>
              <a:pathLst>
                <a:path w="4176666" h="1913733">
                  <a:moveTo>
                    <a:pt x="0" y="0"/>
                  </a:moveTo>
                  <a:lnTo>
                    <a:pt x="4176666" y="0"/>
                  </a:lnTo>
                  <a:lnTo>
                    <a:pt x="4176666" y="1913733"/>
                  </a:lnTo>
                  <a:lnTo>
                    <a:pt x="0" y="1913733"/>
                  </a:lnTo>
                  <a:close/>
                </a:path>
              </a:pathLst>
            </a:custGeom>
            <a:solidFill>
              <a:srgbClr val="D9D9D9">
                <a:alpha val="60784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2181173" y="1481605"/>
            <a:ext cx="5437705" cy="7323790"/>
            <a:chOff x="0" y="0"/>
            <a:chExt cx="3632200" cy="4892040"/>
          </a:xfrm>
        </p:grpSpPr>
        <p:sp>
          <p:nvSpPr>
            <p:cNvPr id="15" name="Freeform 15"/>
            <p:cNvSpPr/>
            <p:nvPr/>
          </p:nvSpPr>
          <p:spPr>
            <a:xfrm>
              <a:off x="15240" y="15240"/>
              <a:ext cx="3600450" cy="4860290"/>
            </a:xfrm>
            <a:custGeom>
              <a:avLst/>
              <a:gdLst/>
              <a:ahLst/>
              <a:cxnLst/>
              <a:rect l="l" t="t" r="r" b="b"/>
              <a:pathLst>
                <a:path w="3600450" h="4860290">
                  <a:moveTo>
                    <a:pt x="0" y="0"/>
                  </a:moveTo>
                  <a:lnTo>
                    <a:pt x="3600450" y="0"/>
                  </a:lnTo>
                  <a:lnTo>
                    <a:pt x="3600450" y="4860290"/>
                  </a:lnTo>
                  <a:lnTo>
                    <a:pt x="0" y="4860290"/>
                  </a:lnTo>
                  <a:close/>
                </a:path>
              </a:pathLst>
            </a:custGeom>
            <a:blipFill>
              <a:blip r:embed="rId3"/>
              <a:stretch>
                <a:fillRect l="-51306" r="-51306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32200" cy="4892040"/>
            </a:xfrm>
            <a:custGeom>
              <a:avLst/>
              <a:gdLst/>
              <a:ahLst/>
              <a:cxnLst/>
              <a:rect l="l" t="t" r="r" b="b"/>
              <a:pathLst>
                <a:path w="3632200" h="4892040">
                  <a:moveTo>
                    <a:pt x="3632200" y="4892040"/>
                  </a:moveTo>
                  <a:lnTo>
                    <a:pt x="0" y="4892040"/>
                  </a:lnTo>
                  <a:lnTo>
                    <a:pt x="0" y="0"/>
                  </a:lnTo>
                  <a:lnTo>
                    <a:pt x="3632200" y="0"/>
                  </a:lnTo>
                  <a:lnTo>
                    <a:pt x="3632200" y="4892040"/>
                  </a:lnTo>
                  <a:close/>
                  <a:moveTo>
                    <a:pt x="31750" y="4860290"/>
                  </a:moveTo>
                  <a:lnTo>
                    <a:pt x="3600450" y="4860290"/>
                  </a:lnTo>
                  <a:lnTo>
                    <a:pt x="3600450" y="31750"/>
                  </a:lnTo>
                  <a:lnTo>
                    <a:pt x="31750" y="31750"/>
                  </a:lnTo>
                  <a:lnTo>
                    <a:pt x="31750" y="48602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335857" y="2275219"/>
            <a:ext cx="6866491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E537C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CENA NEZAHRNUJE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335857" y="3382107"/>
            <a:ext cx="8410402" cy="469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13" lvl="1" indent="-205106" algn="just">
              <a:lnSpc>
                <a:spcPts val="2850"/>
              </a:lnSpc>
              <a:buFont typeface="Arial"/>
              <a:buChar char="•"/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Příplatek za jednolůžkový pokoj (od 3 400 Kč/noc)</a:t>
            </a:r>
          </a:p>
          <a:p>
            <a:pPr algn="just">
              <a:lnSpc>
                <a:spcPts val="2850"/>
              </a:lnSpc>
            </a:pPr>
            <a:endParaRPr lang="en-US" sz="1900">
              <a:solidFill>
                <a:srgbClr val="0E537C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10213" lvl="1" indent="-205106" algn="just">
              <a:lnSpc>
                <a:spcPts val="2850"/>
              </a:lnSpc>
              <a:buFont typeface="Arial"/>
              <a:buChar char="•"/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Spropitné a další osobní výdaje</a:t>
            </a:r>
          </a:p>
          <a:p>
            <a:pPr algn="just">
              <a:lnSpc>
                <a:spcPts val="2850"/>
              </a:lnSpc>
            </a:pPr>
            <a:endParaRPr lang="en-US" sz="1900">
              <a:solidFill>
                <a:srgbClr val="0E537C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10213" lvl="1" indent="-205106" algn="just">
              <a:lnSpc>
                <a:spcPts val="2850"/>
              </a:lnSpc>
              <a:buFont typeface="Arial"/>
              <a:buChar char="•"/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Fakultativní výlety a aktivity mimo pevně daný program</a:t>
            </a:r>
          </a:p>
          <a:p>
            <a:pPr algn="just">
              <a:lnSpc>
                <a:spcPts val="2850"/>
              </a:lnSpc>
            </a:pPr>
            <a:endParaRPr lang="en-US" sz="1900">
              <a:solidFill>
                <a:srgbClr val="0E537C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10213" lvl="1" indent="-205106" algn="just">
              <a:lnSpc>
                <a:spcPts val="2850"/>
              </a:lnSpc>
              <a:buFont typeface="Arial"/>
              <a:buChar char="•"/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Vstupy na jednotlivé památky a atrakce dle programu, orientační ceny:</a:t>
            </a:r>
          </a:p>
          <a:p>
            <a:pPr marL="820425" lvl="2" indent="-273475" algn="just">
              <a:lnSpc>
                <a:spcPts val="2850"/>
              </a:lnSpc>
              <a:buFont typeface="Arial"/>
              <a:buChar char="⚬"/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Jardin Majorelle + muzeum YSL: cca </a:t>
            </a:r>
            <a:r>
              <a:rPr lang="en-US" sz="190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15 EUR/osoba</a:t>
            </a:r>
          </a:p>
          <a:p>
            <a:pPr marL="820425" lvl="2" indent="-273475" algn="just">
              <a:lnSpc>
                <a:spcPts val="2850"/>
              </a:lnSpc>
              <a:buFont typeface="Arial"/>
              <a:buChar char="⚬"/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Bahia Palace: cca 7 EUR/osoba</a:t>
            </a:r>
          </a:p>
          <a:p>
            <a:pPr marL="820425" lvl="2" indent="-273475" algn="just">
              <a:lnSpc>
                <a:spcPts val="2850"/>
              </a:lnSpc>
              <a:buFont typeface="Arial"/>
              <a:buChar char="⚬"/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Muzeum Marrákeše + Medresa Ben Youssef: </a:t>
            </a:r>
            <a:r>
              <a:rPr lang="en-US" sz="190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cca 10 EUR/osoba</a:t>
            </a:r>
          </a:p>
          <a:p>
            <a:pPr marL="820425" lvl="2" indent="-273475" algn="just">
              <a:lnSpc>
                <a:spcPts val="2850"/>
              </a:lnSpc>
              <a:buFont typeface="Arial"/>
              <a:buChar char="⚬"/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Ait Benhaddou: cca </a:t>
            </a:r>
            <a:r>
              <a:rPr lang="en-US" sz="190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3 EUR/osoba</a:t>
            </a:r>
          </a:p>
          <a:p>
            <a:pPr marL="820425" lvl="2" indent="-273475" algn="just">
              <a:lnSpc>
                <a:spcPts val="2850"/>
              </a:lnSpc>
              <a:spcBef>
                <a:spcPct val="0"/>
              </a:spcBef>
              <a:buFont typeface="Arial"/>
              <a:buChar char="⚬"/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Vodopády Ouzoud (průvodce): </a:t>
            </a:r>
            <a:r>
              <a:rPr lang="en-US" sz="190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cca 5 EUR/osoba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176" r="-16176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937729" y="1858996"/>
            <a:ext cx="16350271" cy="7318714"/>
            <a:chOff x="0" y="0"/>
            <a:chExt cx="5530832" cy="24757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530832" cy="2475713"/>
            </a:xfrm>
            <a:custGeom>
              <a:avLst/>
              <a:gdLst/>
              <a:ahLst/>
              <a:cxnLst/>
              <a:rect l="l" t="t" r="r" b="b"/>
              <a:pathLst>
                <a:path w="5530832" h="2475713">
                  <a:moveTo>
                    <a:pt x="0" y="0"/>
                  </a:moveTo>
                  <a:lnTo>
                    <a:pt x="5530832" y="0"/>
                  </a:lnTo>
                  <a:lnTo>
                    <a:pt x="5530832" y="2475713"/>
                  </a:lnTo>
                  <a:lnTo>
                    <a:pt x="0" y="2475713"/>
                  </a:lnTo>
                  <a:close/>
                </a:path>
              </a:pathLst>
            </a:custGeom>
            <a:solidFill>
              <a:srgbClr val="D9D9D9">
                <a:alpha val="60784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97744" y="841375"/>
            <a:ext cx="1879971" cy="8416925"/>
            <a:chOff x="0" y="0"/>
            <a:chExt cx="2506628" cy="11222567"/>
          </a:xfrm>
        </p:grpSpPr>
        <p:sp>
          <p:nvSpPr>
            <p:cNvPr id="6" name="AutoShape 6"/>
            <p:cNvSpPr/>
            <p:nvPr/>
          </p:nvSpPr>
          <p:spPr>
            <a:xfrm rot="5410516">
              <a:off x="-4342987" y="6001302"/>
              <a:ext cx="10378883" cy="0"/>
            </a:xfrm>
            <a:prstGeom prst="line">
              <a:avLst/>
            </a:prstGeom>
            <a:ln w="63500" cap="rnd">
              <a:solidFill>
                <a:srgbClr val="91979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1796163" y="90345"/>
              <a:ext cx="394901" cy="318843"/>
              <a:chOff x="0" y="0"/>
              <a:chExt cx="6350000" cy="51269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3440430" y="0"/>
                    </a:lnTo>
                    <a:lnTo>
                      <a:pt x="2821940" y="0"/>
                    </a:ln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2821940" y="5126990"/>
                    </a:lnTo>
                    <a:lnTo>
                      <a:pt x="344043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lnTo>
                      <a:pt x="3528060" y="0"/>
                    </a:lnTo>
                    <a:close/>
                  </a:path>
                </a:pathLst>
              </a:custGeom>
              <a:solidFill>
                <a:srgbClr val="91979A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2111727" y="90345"/>
              <a:ext cx="394901" cy="318843"/>
              <a:chOff x="0" y="0"/>
              <a:chExt cx="6350000" cy="51269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3440430" y="0"/>
                    </a:lnTo>
                    <a:lnTo>
                      <a:pt x="2821940" y="0"/>
                    </a:ln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2821940" y="5126990"/>
                    </a:lnTo>
                    <a:lnTo>
                      <a:pt x="344043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lnTo>
                      <a:pt x="3528060" y="0"/>
                    </a:lnTo>
                    <a:close/>
                  </a:path>
                </a:pathLst>
              </a:custGeom>
              <a:solidFill>
                <a:srgbClr val="91979A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0" y="-38100"/>
              <a:ext cx="1796163" cy="537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91979A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EEZY</a:t>
              </a:r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8791017" y="-513123"/>
            <a:ext cx="4073065" cy="5485820"/>
            <a:chOff x="0" y="0"/>
            <a:chExt cx="3632200" cy="4892040"/>
          </a:xfrm>
        </p:grpSpPr>
        <p:sp>
          <p:nvSpPr>
            <p:cNvPr id="13" name="Freeform 13"/>
            <p:cNvSpPr/>
            <p:nvPr/>
          </p:nvSpPr>
          <p:spPr>
            <a:xfrm>
              <a:off x="15240" y="15240"/>
              <a:ext cx="3600450" cy="4860290"/>
            </a:xfrm>
            <a:custGeom>
              <a:avLst/>
              <a:gdLst/>
              <a:ahLst/>
              <a:cxnLst/>
              <a:rect l="l" t="t" r="r" b="b"/>
              <a:pathLst>
                <a:path w="3600450" h="4860290">
                  <a:moveTo>
                    <a:pt x="0" y="0"/>
                  </a:moveTo>
                  <a:lnTo>
                    <a:pt x="3600450" y="0"/>
                  </a:lnTo>
                  <a:lnTo>
                    <a:pt x="3600450" y="4860290"/>
                  </a:lnTo>
                  <a:lnTo>
                    <a:pt x="0" y="4860290"/>
                  </a:lnTo>
                  <a:close/>
                </a:path>
              </a:pathLst>
            </a:custGeom>
            <a:blipFill>
              <a:blip r:embed="rId3"/>
              <a:stretch>
                <a:fillRect l="-47115" r="-47115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3632200" cy="4892040"/>
            </a:xfrm>
            <a:custGeom>
              <a:avLst/>
              <a:gdLst/>
              <a:ahLst/>
              <a:cxnLst/>
              <a:rect l="l" t="t" r="r" b="b"/>
              <a:pathLst>
                <a:path w="3632200" h="4892040">
                  <a:moveTo>
                    <a:pt x="3632200" y="4892040"/>
                  </a:moveTo>
                  <a:lnTo>
                    <a:pt x="0" y="4892040"/>
                  </a:lnTo>
                  <a:lnTo>
                    <a:pt x="0" y="0"/>
                  </a:lnTo>
                  <a:lnTo>
                    <a:pt x="3632200" y="0"/>
                  </a:lnTo>
                  <a:lnTo>
                    <a:pt x="3632200" y="4892040"/>
                  </a:lnTo>
                  <a:close/>
                  <a:moveTo>
                    <a:pt x="31750" y="4860290"/>
                  </a:moveTo>
                  <a:lnTo>
                    <a:pt x="3600450" y="4860290"/>
                  </a:lnTo>
                  <a:lnTo>
                    <a:pt x="3600450" y="31750"/>
                  </a:lnTo>
                  <a:lnTo>
                    <a:pt x="31750" y="31750"/>
                  </a:lnTo>
                  <a:lnTo>
                    <a:pt x="31750" y="48602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8791017" y="5314303"/>
            <a:ext cx="4073065" cy="5485820"/>
            <a:chOff x="0" y="0"/>
            <a:chExt cx="3632200" cy="4892040"/>
          </a:xfrm>
        </p:grpSpPr>
        <p:sp>
          <p:nvSpPr>
            <p:cNvPr id="16" name="Freeform 16"/>
            <p:cNvSpPr/>
            <p:nvPr/>
          </p:nvSpPr>
          <p:spPr>
            <a:xfrm>
              <a:off x="15240" y="15240"/>
              <a:ext cx="3600450" cy="4860290"/>
            </a:xfrm>
            <a:custGeom>
              <a:avLst/>
              <a:gdLst/>
              <a:ahLst/>
              <a:cxnLst/>
              <a:rect l="l" t="t" r="r" b="b"/>
              <a:pathLst>
                <a:path w="3600450" h="4860290">
                  <a:moveTo>
                    <a:pt x="0" y="0"/>
                  </a:moveTo>
                  <a:lnTo>
                    <a:pt x="3600450" y="0"/>
                  </a:lnTo>
                  <a:lnTo>
                    <a:pt x="3600450" y="4860290"/>
                  </a:lnTo>
                  <a:lnTo>
                    <a:pt x="0" y="4860290"/>
                  </a:lnTo>
                  <a:close/>
                </a:path>
              </a:pathLst>
            </a:custGeom>
            <a:blipFill>
              <a:blip r:embed="rId4"/>
              <a:stretch>
                <a:fillRect l="-32585" r="-70695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3632200" cy="4892040"/>
            </a:xfrm>
            <a:custGeom>
              <a:avLst/>
              <a:gdLst/>
              <a:ahLst/>
              <a:cxnLst/>
              <a:rect l="l" t="t" r="r" b="b"/>
              <a:pathLst>
                <a:path w="3632200" h="4892040">
                  <a:moveTo>
                    <a:pt x="3632200" y="4892040"/>
                  </a:moveTo>
                  <a:lnTo>
                    <a:pt x="0" y="4892040"/>
                  </a:lnTo>
                  <a:lnTo>
                    <a:pt x="0" y="0"/>
                  </a:lnTo>
                  <a:lnTo>
                    <a:pt x="3632200" y="0"/>
                  </a:lnTo>
                  <a:lnTo>
                    <a:pt x="3632200" y="4892040"/>
                  </a:lnTo>
                  <a:close/>
                  <a:moveTo>
                    <a:pt x="31750" y="4860290"/>
                  </a:moveTo>
                  <a:lnTo>
                    <a:pt x="3600450" y="4860290"/>
                  </a:lnTo>
                  <a:lnTo>
                    <a:pt x="3600450" y="31750"/>
                  </a:lnTo>
                  <a:lnTo>
                    <a:pt x="31750" y="31750"/>
                  </a:lnTo>
                  <a:lnTo>
                    <a:pt x="31750" y="48602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8" name="Freeform 18"/>
          <p:cNvSpPr/>
          <p:nvPr/>
        </p:nvSpPr>
        <p:spPr>
          <a:xfrm>
            <a:off x="2253737" y="3918475"/>
            <a:ext cx="492444" cy="569001"/>
          </a:xfrm>
          <a:custGeom>
            <a:avLst/>
            <a:gdLst/>
            <a:ahLst/>
            <a:cxnLst/>
            <a:rect l="l" t="t" r="r" b="b"/>
            <a:pathLst>
              <a:path w="492444" h="569001">
                <a:moveTo>
                  <a:pt x="0" y="0"/>
                </a:moveTo>
                <a:lnTo>
                  <a:pt x="492444" y="0"/>
                </a:lnTo>
                <a:lnTo>
                  <a:pt x="492444" y="569000"/>
                </a:lnTo>
                <a:lnTo>
                  <a:pt x="0" y="569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9" name="Freeform 19"/>
          <p:cNvSpPr/>
          <p:nvPr/>
        </p:nvSpPr>
        <p:spPr>
          <a:xfrm>
            <a:off x="2253737" y="6628905"/>
            <a:ext cx="492444" cy="569001"/>
          </a:xfrm>
          <a:custGeom>
            <a:avLst/>
            <a:gdLst/>
            <a:ahLst/>
            <a:cxnLst/>
            <a:rect l="l" t="t" r="r" b="b"/>
            <a:pathLst>
              <a:path w="492444" h="569001">
                <a:moveTo>
                  <a:pt x="0" y="0"/>
                </a:moveTo>
                <a:lnTo>
                  <a:pt x="492444" y="0"/>
                </a:lnTo>
                <a:lnTo>
                  <a:pt x="492444" y="569001"/>
                </a:lnTo>
                <a:lnTo>
                  <a:pt x="0" y="5690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0" name="Freeform 20"/>
          <p:cNvSpPr/>
          <p:nvPr/>
        </p:nvSpPr>
        <p:spPr>
          <a:xfrm>
            <a:off x="6716012" y="7808161"/>
            <a:ext cx="1432459" cy="1102993"/>
          </a:xfrm>
          <a:custGeom>
            <a:avLst/>
            <a:gdLst/>
            <a:ahLst/>
            <a:cxnLst/>
            <a:rect l="l" t="t" r="r" b="b"/>
            <a:pathLst>
              <a:path w="1432459" h="1102993">
                <a:moveTo>
                  <a:pt x="0" y="0"/>
                </a:moveTo>
                <a:lnTo>
                  <a:pt x="1432459" y="0"/>
                </a:lnTo>
                <a:lnTo>
                  <a:pt x="1432459" y="1102994"/>
                </a:lnTo>
                <a:lnTo>
                  <a:pt x="0" y="11029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1" name="TextBox 21"/>
          <p:cNvSpPr txBox="1"/>
          <p:nvPr/>
        </p:nvSpPr>
        <p:spPr>
          <a:xfrm>
            <a:off x="3055707" y="6469541"/>
            <a:ext cx="5092764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22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Doprava taxi službou z letiště k hotelu a zpátky na letiště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055707" y="2539136"/>
            <a:ext cx="5092764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E537C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DOPRAVA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055707" y="3582898"/>
            <a:ext cx="5092764" cy="1282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2499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WIZZ AIR</a:t>
            </a:r>
          </a:p>
          <a:p>
            <a:pPr algn="l">
              <a:lnSpc>
                <a:spcPts val="3300"/>
              </a:lnSpc>
            </a:pPr>
            <a:r>
              <a:rPr lang="en-US" sz="22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Jedna z nejznámějších leteckých společností na světě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055707" y="5076825"/>
            <a:ext cx="5092764" cy="1282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2499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BUSINESS CLASS</a:t>
            </a:r>
          </a:p>
          <a:p>
            <a:pPr algn="l">
              <a:lnSpc>
                <a:spcPts val="3300"/>
              </a:lnSpc>
            </a:pPr>
            <a:r>
              <a:rPr lang="en-US" sz="22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Možnost za příplatek, individuální cena na vyžádání</a:t>
            </a:r>
          </a:p>
        </p:txBody>
      </p:sp>
      <p:sp>
        <p:nvSpPr>
          <p:cNvPr id="25" name="Freeform 25"/>
          <p:cNvSpPr/>
          <p:nvPr/>
        </p:nvSpPr>
        <p:spPr>
          <a:xfrm>
            <a:off x="2253737" y="5466695"/>
            <a:ext cx="492444" cy="569001"/>
          </a:xfrm>
          <a:custGeom>
            <a:avLst/>
            <a:gdLst/>
            <a:ahLst/>
            <a:cxnLst/>
            <a:rect l="l" t="t" r="r" b="b"/>
            <a:pathLst>
              <a:path w="492444" h="569001">
                <a:moveTo>
                  <a:pt x="0" y="0"/>
                </a:moveTo>
                <a:lnTo>
                  <a:pt x="492444" y="0"/>
                </a:lnTo>
                <a:lnTo>
                  <a:pt x="492444" y="569000"/>
                </a:lnTo>
                <a:lnTo>
                  <a:pt x="0" y="569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6" name="TextBox 26"/>
          <p:cNvSpPr txBox="1"/>
          <p:nvPr/>
        </p:nvSpPr>
        <p:spPr>
          <a:xfrm>
            <a:off x="3055707" y="7538603"/>
            <a:ext cx="5092764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22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Transfer na letiště Budapešť </a:t>
            </a:r>
          </a:p>
          <a:p>
            <a:pPr algn="l">
              <a:lnSpc>
                <a:spcPts val="3300"/>
              </a:lnSpc>
            </a:pPr>
            <a:r>
              <a:rPr lang="en-US" sz="22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z Prahy, Brna a zpět</a:t>
            </a:r>
          </a:p>
        </p:txBody>
      </p:sp>
      <p:sp>
        <p:nvSpPr>
          <p:cNvPr id="27" name="Freeform 27"/>
          <p:cNvSpPr/>
          <p:nvPr/>
        </p:nvSpPr>
        <p:spPr>
          <a:xfrm>
            <a:off x="2253737" y="7605278"/>
            <a:ext cx="492444" cy="569001"/>
          </a:xfrm>
          <a:custGeom>
            <a:avLst/>
            <a:gdLst/>
            <a:ahLst/>
            <a:cxnLst/>
            <a:rect l="l" t="t" r="r" b="b"/>
            <a:pathLst>
              <a:path w="492444" h="569001">
                <a:moveTo>
                  <a:pt x="0" y="0"/>
                </a:moveTo>
                <a:lnTo>
                  <a:pt x="492444" y="0"/>
                </a:lnTo>
                <a:lnTo>
                  <a:pt x="492444" y="569001"/>
                </a:lnTo>
                <a:lnTo>
                  <a:pt x="0" y="5690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997744" y="841375"/>
            <a:ext cx="1879971" cy="8416925"/>
            <a:chOff x="0" y="0"/>
            <a:chExt cx="2506628" cy="11222567"/>
          </a:xfrm>
        </p:grpSpPr>
        <p:sp>
          <p:nvSpPr>
            <p:cNvPr id="4" name="AutoShape 4"/>
            <p:cNvSpPr/>
            <p:nvPr/>
          </p:nvSpPr>
          <p:spPr>
            <a:xfrm rot="5410516">
              <a:off x="-4342987" y="6001302"/>
              <a:ext cx="10378883" cy="0"/>
            </a:xfrm>
            <a:prstGeom prst="line">
              <a:avLst/>
            </a:prstGeom>
            <a:ln w="63500" cap="rnd">
              <a:solidFill>
                <a:srgbClr val="91979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1796163" y="90345"/>
              <a:ext cx="394901" cy="318843"/>
              <a:chOff x="0" y="0"/>
              <a:chExt cx="6350000" cy="51269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3440430" y="0"/>
                    </a:lnTo>
                    <a:lnTo>
                      <a:pt x="2821940" y="0"/>
                    </a:ln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2821940" y="5126990"/>
                    </a:lnTo>
                    <a:lnTo>
                      <a:pt x="344043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lnTo>
                      <a:pt x="3528060" y="0"/>
                    </a:lnTo>
                    <a:close/>
                  </a:path>
                </a:pathLst>
              </a:custGeom>
              <a:solidFill>
                <a:srgbClr val="91979A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111727" y="90345"/>
              <a:ext cx="394901" cy="318843"/>
              <a:chOff x="0" y="0"/>
              <a:chExt cx="6350000" cy="51269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3440430" y="0"/>
                    </a:lnTo>
                    <a:lnTo>
                      <a:pt x="2821940" y="0"/>
                    </a:ln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2821940" y="5126990"/>
                    </a:lnTo>
                    <a:lnTo>
                      <a:pt x="344043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lnTo>
                      <a:pt x="3528060" y="0"/>
                    </a:lnTo>
                    <a:close/>
                  </a:path>
                </a:pathLst>
              </a:custGeom>
              <a:solidFill>
                <a:srgbClr val="91979A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0" y="-38100"/>
              <a:ext cx="1796163" cy="537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91979A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EEZY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755225" y="1646806"/>
            <a:ext cx="14532775" cy="7611494"/>
            <a:chOff x="0" y="0"/>
            <a:chExt cx="4916025" cy="25747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16025" cy="2574752"/>
            </a:xfrm>
            <a:custGeom>
              <a:avLst/>
              <a:gdLst/>
              <a:ahLst/>
              <a:cxnLst/>
              <a:rect l="l" t="t" r="r" b="b"/>
              <a:pathLst>
                <a:path w="4916025" h="2574752">
                  <a:moveTo>
                    <a:pt x="0" y="0"/>
                  </a:moveTo>
                  <a:lnTo>
                    <a:pt x="4916025" y="0"/>
                  </a:lnTo>
                  <a:lnTo>
                    <a:pt x="4916025" y="2574752"/>
                  </a:lnTo>
                  <a:lnTo>
                    <a:pt x="0" y="2574752"/>
                  </a:lnTo>
                  <a:close/>
                </a:path>
              </a:pathLst>
            </a:custGeom>
            <a:solidFill>
              <a:srgbClr val="D9D9D9">
                <a:alpha val="60784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274177" y="841375"/>
            <a:ext cx="6251170" cy="6251170"/>
            <a:chOff x="0" y="0"/>
            <a:chExt cx="1913890" cy="19138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1362189" y="929399"/>
            <a:ext cx="6075146" cy="6075121"/>
            <a:chOff x="0" y="0"/>
            <a:chExt cx="6350025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4665217" y="1977397"/>
            <a:ext cx="6476078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E537C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DŮLEŽITÉ INFORMACE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665217" y="2862644"/>
            <a:ext cx="5104097" cy="491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just">
              <a:lnSpc>
                <a:spcPts val="2849"/>
              </a:lnSpc>
              <a:buFont typeface="Arial"/>
              <a:buChar char="•"/>
            </a:pPr>
            <a:r>
              <a:rPr lang="en-US" sz="1899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Při objednání je nutné uvést číslo pasu (platný minimálně 6 měsíců po návratu). Dále prosíme uvést zájem o cestovní pojištění.</a:t>
            </a:r>
          </a:p>
          <a:p>
            <a:pPr marL="410209" lvl="1" indent="-205105" algn="just">
              <a:lnSpc>
                <a:spcPts val="2849"/>
              </a:lnSpc>
              <a:buFont typeface="Arial"/>
              <a:buChar char="•"/>
            </a:pPr>
            <a:r>
              <a:rPr lang="en-US" sz="1899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Všechny aktivity během zájezdu probíhají za doprovodu naší zkušené místní průvodkyně Ing. Andrey Flimelové, která žije 9 měsíců v roce v Maroku a skvěle zná místní kulturu, jazyk i životní styl.</a:t>
            </a:r>
          </a:p>
          <a:p>
            <a:pPr marL="410209" lvl="1" indent="-205105" algn="just">
              <a:lnSpc>
                <a:spcPts val="2849"/>
              </a:lnSpc>
              <a:buFont typeface="Arial"/>
              <a:buChar char="•"/>
            </a:pPr>
            <a:r>
              <a:rPr lang="en-US" sz="1899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Díky jejímu osobnímu přístupu a znalostem získáme autentický pohled na marockou každodennost i skryté poklady mimo hlavní turistické trasy.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836069" y="7952804"/>
            <a:ext cx="8201464" cy="133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00"/>
              </a:lnSpc>
            </a:pPr>
            <a:r>
              <a:rPr lang="en-US" sz="3600">
                <a:solidFill>
                  <a:srgbClr val="FF0008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Závazná přihláška do 30. 11. 2025</a:t>
            </a:r>
          </a:p>
          <a:p>
            <a:pPr marL="0" lvl="0" indent="0" algn="just">
              <a:lnSpc>
                <a:spcPts val="5400"/>
              </a:lnSpc>
              <a:spcBef>
                <a:spcPct val="0"/>
              </a:spcBef>
            </a:pPr>
            <a:r>
              <a:rPr lang="en-US" sz="3600">
                <a:solidFill>
                  <a:srgbClr val="FF0008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Cena: 48 300 Kč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997744" y="841375"/>
            <a:ext cx="1879971" cy="8416925"/>
            <a:chOff x="0" y="0"/>
            <a:chExt cx="2506628" cy="11222567"/>
          </a:xfrm>
        </p:grpSpPr>
        <p:sp>
          <p:nvSpPr>
            <p:cNvPr id="4" name="AutoShape 4"/>
            <p:cNvSpPr/>
            <p:nvPr/>
          </p:nvSpPr>
          <p:spPr>
            <a:xfrm rot="5410516">
              <a:off x="-4342987" y="6001302"/>
              <a:ext cx="10378883" cy="0"/>
            </a:xfrm>
            <a:prstGeom prst="line">
              <a:avLst/>
            </a:prstGeom>
            <a:ln w="63500" cap="rnd">
              <a:solidFill>
                <a:srgbClr val="91979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1796163" y="90345"/>
              <a:ext cx="394901" cy="318843"/>
              <a:chOff x="0" y="0"/>
              <a:chExt cx="6350000" cy="51269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3440430" y="0"/>
                    </a:lnTo>
                    <a:lnTo>
                      <a:pt x="2821940" y="0"/>
                    </a:ln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2821940" y="5126990"/>
                    </a:lnTo>
                    <a:lnTo>
                      <a:pt x="344043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lnTo>
                      <a:pt x="3528060" y="0"/>
                    </a:lnTo>
                    <a:close/>
                  </a:path>
                </a:pathLst>
              </a:custGeom>
              <a:solidFill>
                <a:srgbClr val="91979A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111727" y="90345"/>
              <a:ext cx="394901" cy="318843"/>
              <a:chOff x="0" y="0"/>
              <a:chExt cx="6350000" cy="51269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3440430" y="0"/>
                    </a:lnTo>
                    <a:lnTo>
                      <a:pt x="2821940" y="0"/>
                    </a:ln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2821940" y="5126990"/>
                    </a:lnTo>
                    <a:lnTo>
                      <a:pt x="344043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lnTo>
                      <a:pt x="3528060" y="0"/>
                    </a:lnTo>
                    <a:close/>
                  </a:path>
                </a:pathLst>
              </a:custGeom>
              <a:solidFill>
                <a:srgbClr val="91979A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0" y="-38100"/>
              <a:ext cx="1796163" cy="537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91979A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EEZY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755225" y="2515902"/>
            <a:ext cx="14532775" cy="6314435"/>
            <a:chOff x="0" y="0"/>
            <a:chExt cx="4916025" cy="213599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16025" cy="2135994"/>
            </a:xfrm>
            <a:custGeom>
              <a:avLst/>
              <a:gdLst/>
              <a:ahLst/>
              <a:cxnLst/>
              <a:rect l="l" t="t" r="r" b="b"/>
              <a:pathLst>
                <a:path w="4916025" h="2135994">
                  <a:moveTo>
                    <a:pt x="0" y="0"/>
                  </a:moveTo>
                  <a:lnTo>
                    <a:pt x="4916025" y="0"/>
                  </a:lnTo>
                  <a:lnTo>
                    <a:pt x="4916025" y="2135994"/>
                  </a:lnTo>
                  <a:lnTo>
                    <a:pt x="0" y="2135994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460555" y="940676"/>
            <a:ext cx="6251170" cy="6251170"/>
            <a:chOff x="0" y="0"/>
            <a:chExt cx="1913890" cy="19138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0548567" y="1028700"/>
            <a:ext cx="6075146" cy="6075121"/>
            <a:chOff x="0" y="0"/>
            <a:chExt cx="6350025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3"/>
              <a:stretch>
                <a:fillRect l="-24999" r="-24999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4951612" y="3160847"/>
            <a:ext cx="4331075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E537C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O MARRÁKEŠI...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665217" y="4018636"/>
            <a:ext cx="5104097" cy="4093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20"/>
              </a:lnSpc>
            </a:pPr>
            <a:r>
              <a:rPr lang="en-US" sz="1813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Marrákeš, nazývaný perlou jihu, je srdcem Maroka, kde se prolíná historie s moderním životem v orientálním rytmu. Město obklopené pouští a zasněženými vrcholky pohoří Atlas je živou mozaikou barev, vůní </a:t>
            </a:r>
          </a:p>
          <a:p>
            <a:pPr algn="just">
              <a:lnSpc>
                <a:spcPts val="2720"/>
              </a:lnSpc>
            </a:pPr>
            <a:r>
              <a:rPr lang="en-US" sz="1813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a zvuků. Úzké uličky starého města (mediny) vedou k rušným trhům plným koření, koberců a tradičního zboží. Marrákeš je proslulý svými paláci, mešitami </a:t>
            </a:r>
          </a:p>
          <a:p>
            <a:pPr marL="0" lvl="0" indent="0" algn="just">
              <a:lnSpc>
                <a:spcPts val="2720"/>
              </a:lnSpc>
              <a:spcBef>
                <a:spcPct val="0"/>
              </a:spcBef>
            </a:pPr>
            <a:r>
              <a:rPr lang="en-US" sz="1813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a zahradami, z nichž vynikají nádherná zahrada Majorelle a slavné náměstí Džamá-el-Fná.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95460" y="3736411"/>
            <a:ext cx="15592540" cy="6658310"/>
            <a:chOff x="0" y="0"/>
            <a:chExt cx="5274514" cy="22523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4514" cy="2252317"/>
            </a:xfrm>
            <a:custGeom>
              <a:avLst/>
              <a:gdLst/>
              <a:ahLst/>
              <a:cxnLst/>
              <a:rect l="l" t="t" r="r" b="b"/>
              <a:pathLst>
                <a:path w="5274514" h="2252317">
                  <a:moveTo>
                    <a:pt x="0" y="0"/>
                  </a:moveTo>
                  <a:lnTo>
                    <a:pt x="5274514" y="0"/>
                  </a:lnTo>
                  <a:lnTo>
                    <a:pt x="5274514" y="2252317"/>
                  </a:lnTo>
                  <a:lnTo>
                    <a:pt x="0" y="2252317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346007" y="2646527"/>
            <a:ext cx="2179767" cy="2179767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376696" y="2677221"/>
            <a:ext cx="2118388" cy="2118380"/>
            <a:chOff x="0" y="0"/>
            <a:chExt cx="6350025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00544" y="2646527"/>
            <a:ext cx="2179767" cy="2179767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531233" y="2677221"/>
            <a:ext cx="2118388" cy="2118380"/>
            <a:chOff x="0" y="0"/>
            <a:chExt cx="6350025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3"/>
              <a:stretch>
                <a:fillRect l="-23744" r="-6673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02337" y="2646527"/>
            <a:ext cx="2179767" cy="2179767"/>
            <a:chOff x="0" y="0"/>
            <a:chExt cx="1913890" cy="19138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733027" y="2677221"/>
            <a:ext cx="2118388" cy="2118380"/>
            <a:chOff x="0" y="0"/>
            <a:chExt cx="6350025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97744" y="841375"/>
            <a:ext cx="1879971" cy="8416925"/>
            <a:chOff x="0" y="0"/>
            <a:chExt cx="2506628" cy="11222567"/>
          </a:xfrm>
        </p:grpSpPr>
        <p:sp>
          <p:nvSpPr>
            <p:cNvPr id="17" name="AutoShape 17"/>
            <p:cNvSpPr/>
            <p:nvPr/>
          </p:nvSpPr>
          <p:spPr>
            <a:xfrm rot="5410516">
              <a:off x="-4342987" y="6001302"/>
              <a:ext cx="10378883" cy="0"/>
            </a:xfrm>
            <a:prstGeom prst="line">
              <a:avLst/>
            </a:prstGeom>
            <a:ln w="63500" cap="rnd">
              <a:solidFill>
                <a:srgbClr val="52525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1796163" y="90345"/>
              <a:ext cx="394901" cy="318843"/>
              <a:chOff x="0" y="0"/>
              <a:chExt cx="6350000" cy="512699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3440430" y="0"/>
                    </a:lnTo>
                    <a:lnTo>
                      <a:pt x="2821940" y="0"/>
                    </a:ln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2821940" y="5126990"/>
                    </a:lnTo>
                    <a:lnTo>
                      <a:pt x="344043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lnTo>
                      <a:pt x="3528060" y="0"/>
                    </a:lnTo>
                    <a:close/>
                  </a:path>
                </a:pathLst>
              </a:custGeom>
              <a:solidFill>
                <a:srgbClr val="525252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2111727" y="90345"/>
              <a:ext cx="394901" cy="318843"/>
              <a:chOff x="0" y="0"/>
              <a:chExt cx="6350000" cy="512699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3440430" y="0"/>
                    </a:lnTo>
                    <a:lnTo>
                      <a:pt x="2821940" y="0"/>
                    </a:ln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2821940" y="5126990"/>
                    </a:lnTo>
                    <a:lnTo>
                      <a:pt x="344043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lnTo>
                      <a:pt x="3528060" y="0"/>
                    </a:lnTo>
                    <a:close/>
                  </a:path>
                </a:pathLst>
              </a:custGeom>
              <a:solidFill>
                <a:srgbClr val="525252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0" y="-38100"/>
              <a:ext cx="1796163" cy="537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545454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EEZY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13565711" y="400021"/>
            <a:ext cx="4248889" cy="1784533"/>
          </a:xfrm>
          <a:custGeom>
            <a:avLst/>
            <a:gdLst/>
            <a:ahLst/>
            <a:cxnLst/>
            <a:rect l="l" t="t" r="r" b="b"/>
            <a:pathLst>
              <a:path w="4248889" h="1784533">
                <a:moveTo>
                  <a:pt x="0" y="0"/>
                </a:moveTo>
                <a:lnTo>
                  <a:pt x="4248889" y="0"/>
                </a:lnTo>
                <a:lnTo>
                  <a:pt x="4248889" y="1784534"/>
                </a:lnTo>
                <a:lnTo>
                  <a:pt x="0" y="17845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4" name="Freeform 24"/>
          <p:cNvSpPr/>
          <p:nvPr/>
        </p:nvSpPr>
        <p:spPr>
          <a:xfrm>
            <a:off x="3258175" y="446133"/>
            <a:ext cx="1795967" cy="1165133"/>
          </a:xfrm>
          <a:custGeom>
            <a:avLst/>
            <a:gdLst/>
            <a:ahLst/>
            <a:cxnLst/>
            <a:rect l="l" t="t" r="r" b="b"/>
            <a:pathLst>
              <a:path w="1795967" h="1165133">
                <a:moveTo>
                  <a:pt x="0" y="0"/>
                </a:moveTo>
                <a:lnTo>
                  <a:pt x="1795967" y="0"/>
                </a:lnTo>
                <a:lnTo>
                  <a:pt x="1795967" y="1165134"/>
                </a:lnTo>
                <a:lnTo>
                  <a:pt x="0" y="11651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5" name="TextBox 25"/>
          <p:cNvSpPr txBox="1"/>
          <p:nvPr/>
        </p:nvSpPr>
        <p:spPr>
          <a:xfrm>
            <a:off x="6376696" y="5084991"/>
            <a:ext cx="2149078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1504E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Kristína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531233" y="5084991"/>
            <a:ext cx="2149078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1504E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Karel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733027" y="5084991"/>
            <a:ext cx="2149078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1504E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Jaroslav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063020" y="1189644"/>
            <a:ext cx="6642617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545454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OUR BEST TEAM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774763" y="5958119"/>
            <a:ext cx="13626820" cy="3705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Po celou dobu zájezdu do Marrákeše budou přítomni tři profesionální zástupci naší  agentury. Jejich úkolem bude zajistit hladký průběh Vašeho pobytu na tomto nádherném místě.</a:t>
            </a:r>
          </a:p>
          <a:p>
            <a:pPr algn="ctr">
              <a:lnSpc>
                <a:spcPts val="3749"/>
              </a:lnSpc>
              <a:spcBef>
                <a:spcPct val="0"/>
              </a:spcBef>
            </a:pPr>
            <a:endParaRPr lang="en-US" sz="2499">
              <a:solidFill>
                <a:srgbClr val="00000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ctr">
              <a:lnSpc>
                <a:spcPts val="37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Aˇt už budete potřebovat jakoukoli asistenci, radu nebo budete mít jakýkoli dotaz, naši zkušení zástupci vám budou nepřetržitě k dispozici. Jejich znalost místního prostředí, zvyklostí a kontaktů zajistí, že veškeré vaše požadavky budou vyřešeny rychle a profesionálně.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41375"/>
            <a:ext cx="1985839" cy="8890911"/>
            <a:chOff x="0" y="0"/>
            <a:chExt cx="2647785" cy="11854549"/>
          </a:xfrm>
        </p:grpSpPr>
        <p:sp>
          <p:nvSpPr>
            <p:cNvPr id="3" name="AutoShape 3"/>
            <p:cNvSpPr/>
            <p:nvPr/>
          </p:nvSpPr>
          <p:spPr>
            <a:xfrm rot="5410516">
              <a:off x="-4587555" y="6339257"/>
              <a:ext cx="10963354" cy="0"/>
            </a:xfrm>
            <a:prstGeom prst="line">
              <a:avLst/>
            </a:prstGeom>
            <a:ln w="67076" cap="rnd">
              <a:solidFill>
                <a:srgbClr val="91979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1897311" y="95433"/>
              <a:ext cx="417139" cy="336798"/>
              <a:chOff x="0" y="0"/>
              <a:chExt cx="6350000" cy="512699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3440430" y="0"/>
                    </a:lnTo>
                    <a:lnTo>
                      <a:pt x="2821940" y="0"/>
                    </a:ln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2821940" y="5126990"/>
                    </a:lnTo>
                    <a:lnTo>
                      <a:pt x="344043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lnTo>
                      <a:pt x="3528060" y="0"/>
                    </a:lnTo>
                    <a:close/>
                  </a:path>
                </a:pathLst>
              </a:custGeom>
              <a:solidFill>
                <a:srgbClr val="91979A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2230646" y="95433"/>
              <a:ext cx="417139" cy="336798"/>
              <a:chOff x="0" y="0"/>
              <a:chExt cx="6350000" cy="512699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3440430" y="0"/>
                    </a:lnTo>
                    <a:lnTo>
                      <a:pt x="2821940" y="0"/>
                    </a:ln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2821940" y="5126990"/>
                    </a:lnTo>
                    <a:lnTo>
                      <a:pt x="344043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lnTo>
                      <a:pt x="3528060" y="0"/>
                    </a:lnTo>
                    <a:close/>
                  </a:path>
                </a:pathLst>
              </a:custGeom>
              <a:solidFill>
                <a:srgbClr val="91979A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0" y="-47625"/>
              <a:ext cx="1897311" cy="5752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97"/>
                </a:lnSpc>
                <a:spcBef>
                  <a:spcPct val="0"/>
                </a:spcBef>
              </a:pPr>
              <a:r>
                <a:rPr lang="en-US" sz="2640">
                  <a:solidFill>
                    <a:srgbClr val="8A8EA2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EEZY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363498" y="0"/>
            <a:ext cx="5955459" cy="10287000"/>
            <a:chOff x="0" y="0"/>
            <a:chExt cx="2014563" cy="3479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14562" cy="3479800"/>
            </a:xfrm>
            <a:custGeom>
              <a:avLst/>
              <a:gdLst/>
              <a:ahLst/>
              <a:cxnLst/>
              <a:rect l="l" t="t" r="r" b="b"/>
              <a:pathLst>
                <a:path w="2014562" h="3479800">
                  <a:moveTo>
                    <a:pt x="0" y="0"/>
                  </a:moveTo>
                  <a:lnTo>
                    <a:pt x="2014562" y="0"/>
                  </a:lnTo>
                  <a:lnTo>
                    <a:pt x="2014562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1189700" y="1604753"/>
            <a:ext cx="5113490" cy="7077494"/>
            <a:chOff x="0" y="0"/>
            <a:chExt cx="7340600" cy="10160000"/>
          </a:xfrm>
        </p:grpSpPr>
        <p:sp>
          <p:nvSpPr>
            <p:cNvPr id="12" name="Freeform 12"/>
            <p:cNvSpPr/>
            <p:nvPr/>
          </p:nvSpPr>
          <p:spPr>
            <a:xfrm>
              <a:off x="241300" y="241300"/>
              <a:ext cx="6858000" cy="9664700"/>
            </a:xfrm>
            <a:custGeom>
              <a:avLst/>
              <a:gdLst/>
              <a:ahLst/>
              <a:cxnLst/>
              <a:rect l="l" t="t" r="r" b="b"/>
              <a:pathLst>
                <a:path w="6858000" h="9664700">
                  <a:moveTo>
                    <a:pt x="0" y="9664700"/>
                  </a:moveTo>
                  <a:lnTo>
                    <a:pt x="0" y="0"/>
                  </a:lnTo>
                  <a:lnTo>
                    <a:pt x="6858000" y="0"/>
                  </a:lnTo>
                  <a:lnTo>
                    <a:pt x="6858000" y="9664700"/>
                  </a:lnTo>
                  <a:lnTo>
                    <a:pt x="0" y="9664700"/>
                  </a:lnTo>
                  <a:close/>
                </a:path>
              </a:pathLst>
            </a:custGeom>
            <a:blipFill>
              <a:blip r:embed="rId2"/>
              <a:stretch>
                <a:fillRect l="-20433" r="-20433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7340600" cy="10160000"/>
            </a:xfrm>
            <a:custGeom>
              <a:avLst/>
              <a:gdLst/>
              <a:ahLst/>
              <a:cxnLst/>
              <a:rect l="l" t="t" r="r" b="b"/>
              <a:pathLst>
                <a:path w="7340600" h="10160000">
                  <a:moveTo>
                    <a:pt x="0" y="10160000"/>
                  </a:moveTo>
                  <a:lnTo>
                    <a:pt x="0" y="0"/>
                  </a:lnTo>
                  <a:lnTo>
                    <a:pt x="7340600" y="0"/>
                  </a:lnTo>
                  <a:lnTo>
                    <a:pt x="7340600" y="10160000"/>
                  </a:lnTo>
                  <a:lnTo>
                    <a:pt x="0" y="10160000"/>
                  </a:lnTo>
                  <a:close/>
                </a:path>
              </a:pathLst>
            </a:custGeom>
            <a:blipFill>
              <a:blip r:embed="rId3"/>
              <a:stretch>
                <a:fillRect t="-28" b="-2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886497" y="2928775"/>
            <a:ext cx="6798254" cy="815726"/>
            <a:chOff x="0" y="0"/>
            <a:chExt cx="1790487" cy="21484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90487" cy="214841"/>
            </a:xfrm>
            <a:custGeom>
              <a:avLst/>
              <a:gdLst/>
              <a:ahLst/>
              <a:cxnLst/>
              <a:rect l="l" t="t" r="r" b="b"/>
              <a:pathLst>
                <a:path w="1790487" h="214841">
                  <a:moveTo>
                    <a:pt x="0" y="0"/>
                  </a:moveTo>
                  <a:lnTo>
                    <a:pt x="1790487" y="0"/>
                  </a:lnTo>
                  <a:lnTo>
                    <a:pt x="1790487" y="214841"/>
                  </a:lnTo>
                  <a:lnTo>
                    <a:pt x="0" y="214841"/>
                  </a:lnTo>
                  <a:close/>
                </a:path>
              </a:pathLst>
            </a:custGeom>
            <a:solidFill>
              <a:srgbClr val="91979A">
                <a:alpha val="36863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790487" cy="2529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2478409" y="2512603"/>
            <a:ext cx="816176" cy="628455"/>
          </a:xfrm>
          <a:custGeom>
            <a:avLst/>
            <a:gdLst/>
            <a:ahLst/>
            <a:cxnLst/>
            <a:rect l="l" t="t" r="r" b="b"/>
            <a:pathLst>
              <a:path w="816176" h="628455">
                <a:moveTo>
                  <a:pt x="0" y="0"/>
                </a:moveTo>
                <a:lnTo>
                  <a:pt x="816176" y="0"/>
                </a:lnTo>
                <a:lnTo>
                  <a:pt x="816176" y="628455"/>
                </a:lnTo>
                <a:lnTo>
                  <a:pt x="0" y="628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8" name="Group 18"/>
          <p:cNvGrpSpPr/>
          <p:nvPr/>
        </p:nvGrpSpPr>
        <p:grpSpPr>
          <a:xfrm>
            <a:off x="2886497" y="7218919"/>
            <a:ext cx="6798254" cy="2564418"/>
            <a:chOff x="0" y="0"/>
            <a:chExt cx="1790487" cy="67540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90487" cy="675402"/>
            </a:xfrm>
            <a:custGeom>
              <a:avLst/>
              <a:gdLst/>
              <a:ahLst/>
              <a:cxnLst/>
              <a:rect l="l" t="t" r="r" b="b"/>
              <a:pathLst>
                <a:path w="1790487" h="675402">
                  <a:moveTo>
                    <a:pt x="0" y="0"/>
                  </a:moveTo>
                  <a:lnTo>
                    <a:pt x="1790487" y="0"/>
                  </a:lnTo>
                  <a:lnTo>
                    <a:pt x="1790487" y="675402"/>
                  </a:lnTo>
                  <a:lnTo>
                    <a:pt x="0" y="675402"/>
                  </a:lnTo>
                  <a:close/>
                </a:path>
              </a:pathLst>
            </a:custGeom>
            <a:solidFill>
              <a:srgbClr val="91979A">
                <a:alpha val="36863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790487" cy="713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8966913" y="101263"/>
            <a:ext cx="2649562" cy="1480224"/>
          </a:xfrm>
          <a:custGeom>
            <a:avLst/>
            <a:gdLst/>
            <a:ahLst/>
            <a:cxnLst/>
            <a:rect l="l" t="t" r="r" b="b"/>
            <a:pathLst>
              <a:path w="2649562" h="1480224">
                <a:moveTo>
                  <a:pt x="0" y="0"/>
                </a:moveTo>
                <a:lnTo>
                  <a:pt x="2649562" y="0"/>
                </a:lnTo>
                <a:lnTo>
                  <a:pt x="2649562" y="1480224"/>
                </a:lnTo>
                <a:lnTo>
                  <a:pt x="0" y="14802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91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2" name="Freeform 22"/>
          <p:cNvSpPr/>
          <p:nvPr/>
        </p:nvSpPr>
        <p:spPr>
          <a:xfrm>
            <a:off x="2886497" y="4049301"/>
            <a:ext cx="6798254" cy="2817659"/>
          </a:xfrm>
          <a:custGeom>
            <a:avLst/>
            <a:gdLst/>
            <a:ahLst/>
            <a:cxnLst/>
            <a:rect l="l" t="t" r="r" b="b"/>
            <a:pathLst>
              <a:path w="6798254" h="2817659">
                <a:moveTo>
                  <a:pt x="0" y="0"/>
                </a:moveTo>
                <a:lnTo>
                  <a:pt x="6798255" y="0"/>
                </a:lnTo>
                <a:lnTo>
                  <a:pt x="6798255" y="2817659"/>
                </a:lnTo>
                <a:lnTo>
                  <a:pt x="0" y="28176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70" r="-1989" b="-570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3" name="TextBox 23"/>
          <p:cNvSpPr txBox="1"/>
          <p:nvPr/>
        </p:nvSpPr>
        <p:spPr>
          <a:xfrm>
            <a:off x="2908671" y="1538078"/>
            <a:ext cx="6608049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E537C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NABÍDKA TERMÍNŮ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093779" y="3083908"/>
            <a:ext cx="6590973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E537C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1. TERMÍN 7. 4. – 14. 4. 2026 (7 NOCÍ)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115952" y="7504813"/>
            <a:ext cx="6400767" cy="1935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4" lvl="1" indent="-183517" algn="l">
              <a:lnSpc>
                <a:spcPts val="2550"/>
              </a:lnSpc>
              <a:buFont typeface="Arial"/>
              <a:buChar char="•"/>
            </a:pPr>
            <a:r>
              <a:rPr lang="en-US" sz="170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Wizz Air je mezinárodně uznávaná letecká společnost s prověřenou kvalitou služeb.</a:t>
            </a:r>
          </a:p>
          <a:p>
            <a:pPr marL="367034" lvl="1" indent="-183517" algn="l">
              <a:lnSpc>
                <a:spcPts val="2550"/>
              </a:lnSpc>
              <a:buFont typeface="Arial"/>
              <a:buChar char="•"/>
            </a:pPr>
            <a:r>
              <a:rPr lang="en-US" sz="170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1 × 8kg palubní zavazadlo zahrnuto u všech cestujících.</a:t>
            </a:r>
          </a:p>
          <a:p>
            <a:pPr marL="367034" lvl="1" indent="-183517" algn="l">
              <a:lnSpc>
                <a:spcPts val="2550"/>
              </a:lnSpc>
              <a:buFont typeface="Arial"/>
              <a:buChar char="•"/>
            </a:pPr>
            <a:r>
              <a:rPr lang="en-US" sz="170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Odbavené zavazadlo 20 kg, zahrnuto u všech cestujících.</a:t>
            </a:r>
          </a:p>
          <a:p>
            <a:pPr marL="367034" lvl="1" indent="-183517" algn="l">
              <a:lnSpc>
                <a:spcPts val="2550"/>
              </a:lnSpc>
              <a:buFont typeface="Arial"/>
              <a:buChar char="•"/>
            </a:pPr>
            <a:r>
              <a:rPr lang="en-US" sz="170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Drobné občerstvení + nealko v průběhu celého letu.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518" b="-9518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937729" y="1445112"/>
            <a:ext cx="11686413" cy="8096045"/>
            <a:chOff x="0" y="0"/>
            <a:chExt cx="3100401" cy="21478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00401" cy="2147878"/>
            </a:xfrm>
            <a:custGeom>
              <a:avLst/>
              <a:gdLst/>
              <a:ahLst/>
              <a:cxnLst/>
              <a:rect l="l" t="t" r="r" b="b"/>
              <a:pathLst>
                <a:path w="3100401" h="2147878">
                  <a:moveTo>
                    <a:pt x="0" y="0"/>
                  </a:moveTo>
                  <a:lnTo>
                    <a:pt x="3100401" y="0"/>
                  </a:lnTo>
                  <a:lnTo>
                    <a:pt x="3100401" y="2147878"/>
                  </a:lnTo>
                  <a:lnTo>
                    <a:pt x="0" y="2147878"/>
                  </a:lnTo>
                  <a:close/>
                </a:path>
              </a:pathLst>
            </a:custGeom>
            <a:solidFill>
              <a:srgbClr val="D9D9D9">
                <a:alpha val="60784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14751" y="1459475"/>
            <a:ext cx="11686413" cy="8096045"/>
            <a:chOff x="0" y="0"/>
            <a:chExt cx="3100401" cy="21478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00401" cy="2147878"/>
            </a:xfrm>
            <a:custGeom>
              <a:avLst/>
              <a:gdLst/>
              <a:ahLst/>
              <a:cxnLst/>
              <a:rect l="l" t="t" r="r" b="b"/>
              <a:pathLst>
                <a:path w="3100401" h="2147878">
                  <a:moveTo>
                    <a:pt x="0" y="0"/>
                  </a:moveTo>
                  <a:lnTo>
                    <a:pt x="3100401" y="0"/>
                  </a:lnTo>
                  <a:lnTo>
                    <a:pt x="3100401" y="2147878"/>
                  </a:lnTo>
                  <a:lnTo>
                    <a:pt x="0" y="2147878"/>
                  </a:lnTo>
                  <a:close/>
                </a:path>
              </a:pathLst>
            </a:custGeom>
            <a:solidFill>
              <a:srgbClr val="D9D9D9">
                <a:alpha val="36863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179207" y="0"/>
            <a:ext cx="7108793" cy="10287000"/>
            <a:chOff x="0" y="0"/>
            <a:chExt cx="2404703" cy="3479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04703" cy="3479800"/>
            </a:xfrm>
            <a:custGeom>
              <a:avLst/>
              <a:gdLst/>
              <a:ahLst/>
              <a:cxnLst/>
              <a:rect l="l" t="t" r="r" b="b"/>
              <a:pathLst>
                <a:path w="2404703" h="3479800">
                  <a:moveTo>
                    <a:pt x="0" y="0"/>
                  </a:moveTo>
                  <a:lnTo>
                    <a:pt x="2404703" y="0"/>
                  </a:lnTo>
                  <a:lnTo>
                    <a:pt x="240470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841375"/>
            <a:ext cx="1879971" cy="8416925"/>
            <a:chOff x="0" y="0"/>
            <a:chExt cx="2506628" cy="11222567"/>
          </a:xfrm>
        </p:grpSpPr>
        <p:sp>
          <p:nvSpPr>
            <p:cNvPr id="10" name="AutoShape 10"/>
            <p:cNvSpPr/>
            <p:nvPr/>
          </p:nvSpPr>
          <p:spPr>
            <a:xfrm rot="5410516">
              <a:off x="-4342987" y="6001302"/>
              <a:ext cx="10378883" cy="0"/>
            </a:xfrm>
            <a:prstGeom prst="line">
              <a:avLst/>
            </a:prstGeom>
            <a:ln w="63500" cap="rnd">
              <a:solidFill>
                <a:srgbClr val="91979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1796163" y="90345"/>
              <a:ext cx="394901" cy="318843"/>
              <a:chOff x="0" y="0"/>
              <a:chExt cx="6350000" cy="51269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3440430" y="0"/>
                    </a:lnTo>
                    <a:lnTo>
                      <a:pt x="2821940" y="0"/>
                    </a:ln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2821940" y="5126990"/>
                    </a:lnTo>
                    <a:lnTo>
                      <a:pt x="344043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lnTo>
                      <a:pt x="3528060" y="0"/>
                    </a:lnTo>
                    <a:close/>
                  </a:path>
                </a:pathLst>
              </a:custGeom>
              <a:solidFill>
                <a:srgbClr val="91979A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111727" y="90345"/>
              <a:ext cx="394901" cy="318843"/>
              <a:chOff x="0" y="0"/>
              <a:chExt cx="6350000" cy="51269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3440430" y="0"/>
                    </a:lnTo>
                    <a:lnTo>
                      <a:pt x="2821940" y="0"/>
                    </a:ln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2821940" y="5126990"/>
                    </a:lnTo>
                    <a:lnTo>
                      <a:pt x="344043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lnTo>
                      <a:pt x="3528060" y="0"/>
                    </a:lnTo>
                    <a:close/>
                  </a:path>
                </a:pathLst>
              </a:custGeom>
              <a:solidFill>
                <a:srgbClr val="91979A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0" y="-38100"/>
              <a:ext cx="1796163" cy="537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91979A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EEZY</a:t>
              </a:r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2014751" y="1481605"/>
            <a:ext cx="5437705" cy="7323790"/>
            <a:chOff x="0" y="0"/>
            <a:chExt cx="3632200" cy="4892040"/>
          </a:xfrm>
        </p:grpSpPr>
        <p:sp>
          <p:nvSpPr>
            <p:cNvPr id="17" name="Freeform 17"/>
            <p:cNvSpPr/>
            <p:nvPr/>
          </p:nvSpPr>
          <p:spPr>
            <a:xfrm>
              <a:off x="15240" y="15240"/>
              <a:ext cx="3600450" cy="4860290"/>
            </a:xfrm>
            <a:custGeom>
              <a:avLst/>
              <a:gdLst/>
              <a:ahLst/>
              <a:cxnLst/>
              <a:rect l="l" t="t" r="r" b="b"/>
              <a:pathLst>
                <a:path w="3600450" h="4860290">
                  <a:moveTo>
                    <a:pt x="0" y="0"/>
                  </a:moveTo>
                  <a:lnTo>
                    <a:pt x="3600450" y="0"/>
                  </a:lnTo>
                  <a:lnTo>
                    <a:pt x="3600450" y="4860290"/>
                  </a:lnTo>
                  <a:lnTo>
                    <a:pt x="0" y="4860290"/>
                  </a:lnTo>
                  <a:close/>
                </a:path>
              </a:pathLst>
            </a:custGeom>
            <a:blipFill>
              <a:blip r:embed="rId3"/>
              <a:stretch>
                <a:fillRect l="-51306" r="-51306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3632200" cy="4892040"/>
            </a:xfrm>
            <a:custGeom>
              <a:avLst/>
              <a:gdLst/>
              <a:ahLst/>
              <a:cxnLst/>
              <a:rect l="l" t="t" r="r" b="b"/>
              <a:pathLst>
                <a:path w="3632200" h="4892040">
                  <a:moveTo>
                    <a:pt x="3632200" y="4892040"/>
                  </a:moveTo>
                  <a:lnTo>
                    <a:pt x="0" y="4892040"/>
                  </a:lnTo>
                  <a:lnTo>
                    <a:pt x="0" y="0"/>
                  </a:lnTo>
                  <a:lnTo>
                    <a:pt x="3632200" y="0"/>
                  </a:lnTo>
                  <a:lnTo>
                    <a:pt x="3632200" y="4892040"/>
                  </a:lnTo>
                  <a:close/>
                  <a:moveTo>
                    <a:pt x="31750" y="4860290"/>
                  </a:moveTo>
                  <a:lnTo>
                    <a:pt x="3600450" y="4860290"/>
                  </a:lnTo>
                  <a:lnTo>
                    <a:pt x="3600450" y="31750"/>
                  </a:lnTo>
                  <a:lnTo>
                    <a:pt x="31750" y="31750"/>
                  </a:lnTo>
                  <a:lnTo>
                    <a:pt x="31750" y="48602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649791" y="1701757"/>
            <a:ext cx="7480848" cy="924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>
                <a:solidFill>
                  <a:srgbClr val="0E537C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STRAVOVÁNÍ POLOPENZE</a:t>
            </a:r>
          </a:p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0E537C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KONZUMACE MÍSTNÍCH ALKO I NEALKO NÁPOJŮ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69750" y="2938529"/>
            <a:ext cx="8529415" cy="505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50"/>
              </a:lnSpc>
            </a:pPr>
            <a:r>
              <a:rPr lang="en-US" sz="190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Polopenze  v hotelu v Marrákeši přináší bohatý výběr pokrmů inspirovaných marockou i mezinárodní kuchyní, od čerstvých salátů až po exotický tažín. Denně si můžete vychutnat snídani a večeři formou bufetu v hlavní restauraci. Na bufetových stolech vás čeká pestrá nabídka specialit, lahodný kuskus s dušenou zeleninou a masem, pikantní jehněčí nebo kuřecí tažín se sušeným ovocem nebo tradiční polévka harira. Milovníci zeleniny si přijdou na své s čerstvými saláty a zeleninovými pokrmy, jako je salát zaalouk z lilku a rajčat či takout se šˇtavnatým masem a zeleninou.</a:t>
            </a:r>
          </a:p>
          <a:p>
            <a:pPr marL="0" lvl="0" indent="0" algn="just">
              <a:lnSpc>
                <a:spcPts val="2850"/>
              </a:lnSpc>
              <a:spcBef>
                <a:spcPct val="0"/>
              </a:spcBef>
            </a:pPr>
            <a:r>
              <a:rPr lang="en-US" sz="190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Z polévek vás zahřeje vydatná harira s cizrnou a čočkou, zatímco místní omáčky, jako je chermoula, dodají vašemu jídlu pravou marockou jiskru. Po hlavních chodech na vás čekají sladké lahůdky, chebakia, sušenky namočené v medu nebo mandlové sušenky ghoriba. Maroko vás jednoduše vtáhne do svých jedinečných chutí.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937729" y="1481605"/>
            <a:ext cx="11686413" cy="7776695"/>
            <a:chOff x="0" y="0"/>
            <a:chExt cx="3100401" cy="20631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00401" cy="2063154"/>
            </a:xfrm>
            <a:custGeom>
              <a:avLst/>
              <a:gdLst/>
              <a:ahLst/>
              <a:cxnLst/>
              <a:rect l="l" t="t" r="r" b="b"/>
              <a:pathLst>
                <a:path w="3100401" h="2063154">
                  <a:moveTo>
                    <a:pt x="0" y="0"/>
                  </a:moveTo>
                  <a:lnTo>
                    <a:pt x="3100401" y="0"/>
                  </a:lnTo>
                  <a:lnTo>
                    <a:pt x="3100401" y="2063154"/>
                  </a:lnTo>
                  <a:lnTo>
                    <a:pt x="0" y="2063154"/>
                  </a:lnTo>
                  <a:close/>
                </a:path>
              </a:pathLst>
            </a:custGeom>
            <a:solidFill>
              <a:srgbClr val="D9D9D9">
                <a:alpha val="60784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179207" y="0"/>
            <a:ext cx="7108793" cy="10287000"/>
            <a:chOff x="0" y="0"/>
            <a:chExt cx="2404703" cy="3479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04703" cy="3479800"/>
            </a:xfrm>
            <a:custGeom>
              <a:avLst/>
              <a:gdLst/>
              <a:ahLst/>
              <a:cxnLst/>
              <a:rect l="l" t="t" r="r" b="b"/>
              <a:pathLst>
                <a:path w="2404703" h="3479800">
                  <a:moveTo>
                    <a:pt x="0" y="0"/>
                  </a:moveTo>
                  <a:lnTo>
                    <a:pt x="2404703" y="0"/>
                  </a:lnTo>
                  <a:lnTo>
                    <a:pt x="240470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97744" y="841375"/>
            <a:ext cx="1879971" cy="8416925"/>
            <a:chOff x="0" y="0"/>
            <a:chExt cx="2506628" cy="11222567"/>
          </a:xfrm>
        </p:grpSpPr>
        <p:sp>
          <p:nvSpPr>
            <p:cNvPr id="8" name="AutoShape 8"/>
            <p:cNvSpPr/>
            <p:nvPr/>
          </p:nvSpPr>
          <p:spPr>
            <a:xfrm rot="5410516">
              <a:off x="-4342987" y="6001302"/>
              <a:ext cx="10378883" cy="0"/>
            </a:xfrm>
            <a:prstGeom prst="line">
              <a:avLst/>
            </a:prstGeom>
            <a:ln w="63500" cap="rnd">
              <a:solidFill>
                <a:srgbClr val="91979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1796163" y="90345"/>
              <a:ext cx="394901" cy="318843"/>
              <a:chOff x="0" y="0"/>
              <a:chExt cx="6350000" cy="51269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3440430" y="0"/>
                    </a:lnTo>
                    <a:lnTo>
                      <a:pt x="2821940" y="0"/>
                    </a:ln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2821940" y="5126990"/>
                    </a:lnTo>
                    <a:lnTo>
                      <a:pt x="344043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lnTo>
                      <a:pt x="3528060" y="0"/>
                    </a:lnTo>
                    <a:close/>
                  </a:path>
                </a:pathLst>
              </a:custGeom>
              <a:solidFill>
                <a:srgbClr val="91979A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2111727" y="90345"/>
              <a:ext cx="394901" cy="318843"/>
              <a:chOff x="0" y="0"/>
              <a:chExt cx="6350000" cy="51269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3440430" y="0"/>
                    </a:lnTo>
                    <a:lnTo>
                      <a:pt x="2821940" y="0"/>
                    </a:ln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2821940" y="5126990"/>
                    </a:lnTo>
                    <a:lnTo>
                      <a:pt x="344043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lnTo>
                      <a:pt x="3528060" y="0"/>
                    </a:lnTo>
                    <a:close/>
                  </a:path>
                </a:pathLst>
              </a:custGeom>
              <a:solidFill>
                <a:srgbClr val="91979A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0" y="-38100"/>
              <a:ext cx="1796163" cy="537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91979A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EEZY</a:t>
              </a:r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2014751" y="1481605"/>
            <a:ext cx="5437705" cy="7323790"/>
            <a:chOff x="0" y="0"/>
            <a:chExt cx="3632200" cy="4892040"/>
          </a:xfrm>
        </p:grpSpPr>
        <p:sp>
          <p:nvSpPr>
            <p:cNvPr id="15" name="Freeform 15"/>
            <p:cNvSpPr/>
            <p:nvPr/>
          </p:nvSpPr>
          <p:spPr>
            <a:xfrm>
              <a:off x="15240" y="15240"/>
              <a:ext cx="3600450" cy="4860290"/>
            </a:xfrm>
            <a:custGeom>
              <a:avLst/>
              <a:gdLst/>
              <a:ahLst/>
              <a:cxnLst/>
              <a:rect l="l" t="t" r="r" b="b"/>
              <a:pathLst>
                <a:path w="3600450" h="4860290">
                  <a:moveTo>
                    <a:pt x="0" y="0"/>
                  </a:moveTo>
                  <a:lnTo>
                    <a:pt x="3600450" y="0"/>
                  </a:lnTo>
                  <a:lnTo>
                    <a:pt x="3600450" y="4860290"/>
                  </a:lnTo>
                  <a:lnTo>
                    <a:pt x="0" y="4860290"/>
                  </a:lnTo>
                  <a:close/>
                </a:path>
              </a:pathLst>
            </a:custGeom>
            <a:blipFill>
              <a:blip r:embed="rId3"/>
              <a:stretch>
                <a:fillRect l="-51116" r="-51116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32200" cy="4892040"/>
            </a:xfrm>
            <a:custGeom>
              <a:avLst/>
              <a:gdLst/>
              <a:ahLst/>
              <a:cxnLst/>
              <a:rect l="l" t="t" r="r" b="b"/>
              <a:pathLst>
                <a:path w="3632200" h="4892040">
                  <a:moveTo>
                    <a:pt x="3632200" y="4892040"/>
                  </a:moveTo>
                  <a:lnTo>
                    <a:pt x="0" y="4892040"/>
                  </a:lnTo>
                  <a:lnTo>
                    <a:pt x="0" y="0"/>
                  </a:lnTo>
                  <a:lnTo>
                    <a:pt x="3632200" y="0"/>
                  </a:lnTo>
                  <a:lnTo>
                    <a:pt x="3632200" y="4892040"/>
                  </a:lnTo>
                  <a:close/>
                  <a:moveTo>
                    <a:pt x="31750" y="4860290"/>
                  </a:moveTo>
                  <a:lnTo>
                    <a:pt x="3600450" y="4860290"/>
                  </a:lnTo>
                  <a:lnTo>
                    <a:pt x="3600450" y="31750"/>
                  </a:lnTo>
                  <a:lnTo>
                    <a:pt x="31750" y="31750"/>
                  </a:lnTo>
                  <a:lnTo>
                    <a:pt x="31750" y="48602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496020" y="1900973"/>
            <a:ext cx="8355447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E537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FASHION HOTEL MARRAKECH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496020" y="3107491"/>
            <a:ext cx="7901094" cy="469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50"/>
              </a:lnSpc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Fashion Hotel Marrakech vás zve k nezapomenutelnému zážitku </a:t>
            </a:r>
          </a:p>
          <a:p>
            <a:pPr algn="just">
              <a:lnSpc>
                <a:spcPts val="2850"/>
              </a:lnSpc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v Marrákeši. Nabízí vám více než jen ubytování, ale také ponoření do světa stylu, pohodlí a elegance. Objevte jedinečné prostory </a:t>
            </a:r>
          </a:p>
          <a:p>
            <a:pPr algn="just">
              <a:lnSpc>
                <a:spcPts val="2850"/>
              </a:lnSpc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a nechte se okouzlit elegantní atmosférou Fashion Hotelu.</a:t>
            </a:r>
          </a:p>
          <a:p>
            <a:pPr algn="just">
              <a:lnSpc>
                <a:spcPts val="2850"/>
              </a:lnSpc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Na střešní terase na vás čeká oáza klidu v samém srdci města. Užijte si osvěžující bazén, relaxujte a obdivujte panoramatický výhled na Marrákeš. Vychutnejte si koktejly v příjemné atmosféře lounge baru. Dopřejte si chvilku relaxace ve spa. Užijte si tradiční marocké procedury: hammam, masáže, peelingy. Fashion Hotel spojuje kouzlo stylové architektury s moderním komfortem a nabízí tak autentický zážitek z pobytu v Marrákeši, který osloví cestovatele hledající krásu, klid a inspiraci.</a:t>
            </a:r>
          </a:p>
          <a:p>
            <a:pPr marL="0" lvl="0" indent="0" algn="just">
              <a:lnSpc>
                <a:spcPts val="2850"/>
              </a:lnSpc>
              <a:spcBef>
                <a:spcPct val="0"/>
              </a:spcBef>
            </a:pPr>
            <a:endParaRPr lang="en-US" sz="1900">
              <a:solidFill>
                <a:srgbClr val="0E537C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585" b="-16585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997744" y="841375"/>
            <a:ext cx="1879971" cy="8416925"/>
            <a:chOff x="0" y="0"/>
            <a:chExt cx="2506628" cy="11222567"/>
          </a:xfrm>
        </p:grpSpPr>
        <p:sp>
          <p:nvSpPr>
            <p:cNvPr id="4" name="AutoShape 4"/>
            <p:cNvSpPr/>
            <p:nvPr/>
          </p:nvSpPr>
          <p:spPr>
            <a:xfrm rot="5410516">
              <a:off x="-4342987" y="6001302"/>
              <a:ext cx="10378883" cy="0"/>
            </a:xfrm>
            <a:prstGeom prst="line">
              <a:avLst/>
            </a:prstGeom>
            <a:ln w="63500" cap="rnd">
              <a:solidFill>
                <a:srgbClr val="91979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1796163" y="90345"/>
              <a:ext cx="394901" cy="318843"/>
              <a:chOff x="0" y="0"/>
              <a:chExt cx="6350000" cy="51269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3440430" y="0"/>
                    </a:lnTo>
                    <a:lnTo>
                      <a:pt x="2821940" y="0"/>
                    </a:ln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2821940" y="5126990"/>
                    </a:lnTo>
                    <a:lnTo>
                      <a:pt x="344043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lnTo>
                      <a:pt x="3528060" y="0"/>
                    </a:lnTo>
                    <a:close/>
                  </a:path>
                </a:pathLst>
              </a:custGeom>
              <a:solidFill>
                <a:srgbClr val="91979A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111727" y="90345"/>
              <a:ext cx="394901" cy="318843"/>
              <a:chOff x="0" y="0"/>
              <a:chExt cx="6350000" cy="51269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3440430" y="0"/>
                    </a:lnTo>
                    <a:lnTo>
                      <a:pt x="2821940" y="0"/>
                    </a:ln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2821940" y="5126990"/>
                    </a:lnTo>
                    <a:lnTo>
                      <a:pt x="344043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lnTo>
                      <a:pt x="3528060" y="0"/>
                    </a:lnTo>
                    <a:close/>
                  </a:path>
                </a:pathLst>
              </a:custGeom>
              <a:solidFill>
                <a:srgbClr val="91979A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0" y="-38100"/>
              <a:ext cx="1796163" cy="537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91979A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EEZY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696763" y="2045533"/>
            <a:ext cx="8591237" cy="6195934"/>
            <a:chOff x="0" y="0"/>
            <a:chExt cx="2906172" cy="209590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906172" cy="2095909"/>
            </a:xfrm>
            <a:custGeom>
              <a:avLst/>
              <a:gdLst/>
              <a:ahLst/>
              <a:cxnLst/>
              <a:rect l="l" t="t" r="r" b="b"/>
              <a:pathLst>
                <a:path w="2906172" h="2095909">
                  <a:moveTo>
                    <a:pt x="0" y="0"/>
                  </a:moveTo>
                  <a:lnTo>
                    <a:pt x="2906172" y="0"/>
                  </a:lnTo>
                  <a:lnTo>
                    <a:pt x="2906172" y="2095909"/>
                  </a:lnTo>
                  <a:lnTo>
                    <a:pt x="0" y="2095909"/>
                  </a:lnTo>
                  <a:close/>
                </a:path>
              </a:pathLst>
            </a:custGeom>
            <a:solidFill>
              <a:srgbClr val="D9D9D9">
                <a:alpha val="60784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573444" y="2045533"/>
            <a:ext cx="7253415" cy="6377363"/>
            <a:chOff x="0" y="0"/>
            <a:chExt cx="2453624" cy="215728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53624" cy="2157281"/>
            </a:xfrm>
            <a:custGeom>
              <a:avLst/>
              <a:gdLst/>
              <a:ahLst/>
              <a:cxnLst/>
              <a:rect l="l" t="t" r="r" b="b"/>
              <a:pathLst>
                <a:path w="2453624" h="2157281">
                  <a:moveTo>
                    <a:pt x="0" y="0"/>
                  </a:moveTo>
                  <a:lnTo>
                    <a:pt x="2453624" y="0"/>
                  </a:lnTo>
                  <a:lnTo>
                    <a:pt x="2453624" y="2157281"/>
                  </a:lnTo>
                  <a:lnTo>
                    <a:pt x="0" y="2157281"/>
                  </a:lnTo>
                  <a:close/>
                </a:path>
              </a:pathLst>
            </a:custGeom>
            <a:solidFill>
              <a:srgbClr val="D9D9D9">
                <a:alpha val="60784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8791017" y="-513123"/>
            <a:ext cx="4073065" cy="5485820"/>
            <a:chOff x="0" y="0"/>
            <a:chExt cx="3632200" cy="4892040"/>
          </a:xfrm>
        </p:grpSpPr>
        <p:sp>
          <p:nvSpPr>
            <p:cNvPr id="15" name="Freeform 15"/>
            <p:cNvSpPr/>
            <p:nvPr/>
          </p:nvSpPr>
          <p:spPr>
            <a:xfrm>
              <a:off x="15240" y="15240"/>
              <a:ext cx="3600450" cy="4860290"/>
            </a:xfrm>
            <a:custGeom>
              <a:avLst/>
              <a:gdLst/>
              <a:ahLst/>
              <a:cxnLst/>
              <a:rect l="l" t="t" r="r" b="b"/>
              <a:pathLst>
                <a:path w="3600450" h="4860290">
                  <a:moveTo>
                    <a:pt x="0" y="0"/>
                  </a:moveTo>
                  <a:lnTo>
                    <a:pt x="3600450" y="0"/>
                  </a:lnTo>
                  <a:lnTo>
                    <a:pt x="3600450" y="4860290"/>
                  </a:lnTo>
                  <a:lnTo>
                    <a:pt x="0" y="4860290"/>
                  </a:lnTo>
                  <a:close/>
                </a:path>
              </a:pathLst>
            </a:custGeom>
            <a:blipFill>
              <a:blip r:embed="rId3"/>
              <a:stretch>
                <a:fillRect l="-13081" r="-67125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32200" cy="4892040"/>
            </a:xfrm>
            <a:custGeom>
              <a:avLst/>
              <a:gdLst/>
              <a:ahLst/>
              <a:cxnLst/>
              <a:rect l="l" t="t" r="r" b="b"/>
              <a:pathLst>
                <a:path w="3632200" h="4892040">
                  <a:moveTo>
                    <a:pt x="3632200" y="4892040"/>
                  </a:moveTo>
                  <a:lnTo>
                    <a:pt x="0" y="4892040"/>
                  </a:lnTo>
                  <a:lnTo>
                    <a:pt x="0" y="0"/>
                  </a:lnTo>
                  <a:lnTo>
                    <a:pt x="3632200" y="0"/>
                  </a:lnTo>
                  <a:lnTo>
                    <a:pt x="3632200" y="4892040"/>
                  </a:lnTo>
                  <a:close/>
                  <a:moveTo>
                    <a:pt x="31750" y="4860290"/>
                  </a:moveTo>
                  <a:lnTo>
                    <a:pt x="3600450" y="4860290"/>
                  </a:lnTo>
                  <a:lnTo>
                    <a:pt x="3600450" y="31750"/>
                  </a:lnTo>
                  <a:lnTo>
                    <a:pt x="31750" y="31750"/>
                  </a:lnTo>
                  <a:lnTo>
                    <a:pt x="31750" y="48602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8791017" y="5314303"/>
            <a:ext cx="4073065" cy="5485820"/>
            <a:chOff x="0" y="0"/>
            <a:chExt cx="3632200" cy="4892040"/>
          </a:xfrm>
        </p:grpSpPr>
        <p:sp>
          <p:nvSpPr>
            <p:cNvPr id="18" name="Freeform 18"/>
            <p:cNvSpPr/>
            <p:nvPr/>
          </p:nvSpPr>
          <p:spPr>
            <a:xfrm>
              <a:off x="15240" y="15240"/>
              <a:ext cx="3600450" cy="4860290"/>
            </a:xfrm>
            <a:custGeom>
              <a:avLst/>
              <a:gdLst/>
              <a:ahLst/>
              <a:cxnLst/>
              <a:rect l="l" t="t" r="r" b="b"/>
              <a:pathLst>
                <a:path w="3600450" h="4860290">
                  <a:moveTo>
                    <a:pt x="0" y="0"/>
                  </a:moveTo>
                  <a:lnTo>
                    <a:pt x="3600450" y="0"/>
                  </a:lnTo>
                  <a:lnTo>
                    <a:pt x="3600450" y="4860290"/>
                  </a:lnTo>
                  <a:lnTo>
                    <a:pt x="0" y="4860290"/>
                  </a:lnTo>
                  <a:close/>
                </a:path>
              </a:pathLst>
            </a:custGeom>
            <a:blipFill>
              <a:blip r:embed="rId4"/>
              <a:stretch>
                <a:fillRect l="-560" r="-560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3632200" cy="4892040"/>
            </a:xfrm>
            <a:custGeom>
              <a:avLst/>
              <a:gdLst/>
              <a:ahLst/>
              <a:cxnLst/>
              <a:rect l="l" t="t" r="r" b="b"/>
              <a:pathLst>
                <a:path w="3632200" h="4892040">
                  <a:moveTo>
                    <a:pt x="3632200" y="4892040"/>
                  </a:moveTo>
                  <a:lnTo>
                    <a:pt x="0" y="4892040"/>
                  </a:lnTo>
                  <a:lnTo>
                    <a:pt x="0" y="0"/>
                  </a:lnTo>
                  <a:lnTo>
                    <a:pt x="3632200" y="0"/>
                  </a:lnTo>
                  <a:lnTo>
                    <a:pt x="3632200" y="4892040"/>
                  </a:lnTo>
                  <a:close/>
                  <a:moveTo>
                    <a:pt x="31750" y="4860290"/>
                  </a:moveTo>
                  <a:lnTo>
                    <a:pt x="3600450" y="4860290"/>
                  </a:lnTo>
                  <a:lnTo>
                    <a:pt x="3600450" y="31750"/>
                  </a:lnTo>
                  <a:lnTo>
                    <a:pt x="31750" y="31750"/>
                  </a:lnTo>
                  <a:lnTo>
                    <a:pt x="31750" y="48602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3055707" y="3375344"/>
            <a:ext cx="5092764" cy="1674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b="1">
                <a:solidFill>
                  <a:srgbClr val="0E537C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Fashion Boutique hotel Marrákeš </a:t>
            </a:r>
          </a:p>
          <a:p>
            <a:pPr algn="ctr">
              <a:lnSpc>
                <a:spcPts val="2660"/>
              </a:lnSpc>
            </a:pPr>
            <a:endParaRPr lang="en-US" sz="1900" b="1">
              <a:solidFill>
                <a:srgbClr val="0E537C"/>
              </a:solidFill>
              <a:latin typeface="Poppins Medium Bold"/>
              <a:ea typeface="Poppins Medium Bold"/>
              <a:cs typeface="Poppins Medium Bold"/>
              <a:sym typeface="Poppins Medium Bold"/>
            </a:endParaRPr>
          </a:p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0E537C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(hotel je butikového stylu a odpovídá 3-4 hvězdičce v mezinárodním hodnocení)</a:t>
            </a:r>
          </a:p>
          <a:p>
            <a:pPr algn="ctr">
              <a:lnSpc>
                <a:spcPts val="2800"/>
              </a:lnSpc>
            </a:pPr>
            <a:endParaRPr lang="en-US" sz="1900">
              <a:solidFill>
                <a:srgbClr val="0E537C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3856397" y="2762157"/>
            <a:ext cx="3956879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E537C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ATRAKCE V OKOLÍ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055707" y="2686593"/>
            <a:ext cx="5092764" cy="42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 b="1">
                <a:solidFill>
                  <a:srgbClr val="0E537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UBYTOVÁNÍ MARRÁKEŠ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055707" y="5257153"/>
            <a:ext cx="5394181" cy="3604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50"/>
              </a:lnSpc>
            </a:pPr>
            <a:r>
              <a:rPr lang="en-US" sz="190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Každý pokoj v Fashion Hotel je zařízen </a:t>
            </a:r>
          </a:p>
          <a:p>
            <a:pPr algn="just">
              <a:lnSpc>
                <a:spcPts val="2850"/>
              </a:lnSpc>
            </a:pPr>
            <a:r>
              <a:rPr lang="en-US" sz="190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v moderním a čistém stylu. Má vlastní koupelnu se sprchou a toaletními potřebami</a:t>
            </a:r>
          </a:p>
          <a:p>
            <a:pPr algn="just">
              <a:lnSpc>
                <a:spcPts val="2850"/>
              </a:lnSpc>
            </a:pPr>
            <a:r>
              <a:rPr lang="en-US" sz="1900">
                <a:solidFill>
                  <a:srgbClr val="0E537C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zdarma. Všechny pokoje mají k dispozici pokojovou službu 24/7. Dominantou hotelu je střešní bazén s výhledem na Marrákeš. </a:t>
            </a:r>
          </a:p>
          <a:p>
            <a:pPr algn="just">
              <a:lnSpc>
                <a:spcPts val="2850"/>
              </a:lnSpc>
            </a:pPr>
            <a:endParaRPr lang="en-US" sz="1900">
              <a:solidFill>
                <a:srgbClr val="0E537C"/>
              </a:solidFill>
              <a:latin typeface="Poppins Light Bold"/>
              <a:ea typeface="Poppins Light Bold"/>
              <a:cs typeface="Poppins Light Bold"/>
              <a:sym typeface="Poppins Light Bold"/>
            </a:endParaRPr>
          </a:p>
          <a:p>
            <a:pPr algn="just">
              <a:lnSpc>
                <a:spcPts val="2850"/>
              </a:lnSpc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Hodnocení hotelu na Booking je vysoké =</a:t>
            </a:r>
          </a:p>
          <a:p>
            <a:pPr marL="0" lvl="0" indent="0" algn="just">
              <a:lnSpc>
                <a:spcPts val="2850"/>
              </a:lnSpc>
              <a:spcBef>
                <a:spcPct val="0"/>
              </a:spcBef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9,4 (z možných 10 bodů).</a:t>
            </a:r>
          </a:p>
          <a:p>
            <a:pPr marL="0" lvl="0" indent="0" algn="just">
              <a:lnSpc>
                <a:spcPts val="2850"/>
              </a:lnSpc>
              <a:spcBef>
                <a:spcPct val="0"/>
              </a:spcBef>
            </a:pPr>
            <a:endParaRPr lang="en-US" sz="1900">
              <a:solidFill>
                <a:srgbClr val="0E537C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3720368" y="3540582"/>
            <a:ext cx="4092908" cy="3705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Riad Laarouss Square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Le Jardin Secret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Marrakech Museum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Ben Youssef Madrasa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Dar Si Said Museum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Musée Yves Saint Laurent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Džamá el Fná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51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6625809" y="129440"/>
            <a:ext cx="11495768" cy="9954155"/>
            <a:chOff x="0" y="0"/>
            <a:chExt cx="15327691" cy="13272206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5459" b="5459"/>
            <a:stretch>
              <a:fillRect/>
            </a:stretch>
          </p:blipFill>
          <p:spPr>
            <a:xfrm>
              <a:off x="0" y="0"/>
              <a:ext cx="15327691" cy="876347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371" r="23946"/>
            <a:stretch>
              <a:fillRect/>
            </a:stretch>
          </p:blipFill>
          <p:spPr>
            <a:xfrm>
              <a:off x="0" y="8890471"/>
              <a:ext cx="5024564" cy="438173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7050" r="7050"/>
            <a:stretch>
              <a:fillRect/>
            </a:stretch>
          </p:blipFill>
          <p:spPr>
            <a:xfrm>
              <a:off x="5151564" y="8890471"/>
              <a:ext cx="5024564" cy="438173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r="9514"/>
            <a:stretch>
              <a:fillRect/>
            </a:stretch>
          </p:blipFill>
          <p:spPr>
            <a:xfrm>
              <a:off x="10303127" y="8890471"/>
              <a:ext cx="5024564" cy="4381735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568380" y="4775200"/>
            <a:ext cx="5981614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E537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FASHION HOTEL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937729" y="1908449"/>
            <a:ext cx="16132261" cy="7349851"/>
            <a:chOff x="0" y="0"/>
            <a:chExt cx="4176666" cy="19028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76666" cy="1902887"/>
            </a:xfrm>
            <a:custGeom>
              <a:avLst/>
              <a:gdLst/>
              <a:ahLst/>
              <a:cxnLst/>
              <a:rect l="l" t="t" r="r" b="b"/>
              <a:pathLst>
                <a:path w="4176666" h="1902887">
                  <a:moveTo>
                    <a:pt x="0" y="0"/>
                  </a:moveTo>
                  <a:lnTo>
                    <a:pt x="4176666" y="0"/>
                  </a:lnTo>
                  <a:lnTo>
                    <a:pt x="4176666" y="1902887"/>
                  </a:lnTo>
                  <a:lnTo>
                    <a:pt x="0" y="1902887"/>
                  </a:lnTo>
                  <a:close/>
                </a:path>
              </a:pathLst>
            </a:custGeom>
            <a:solidFill>
              <a:srgbClr val="D9D9D9">
                <a:alpha val="60784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97744" y="841375"/>
            <a:ext cx="1879971" cy="8416925"/>
            <a:chOff x="0" y="0"/>
            <a:chExt cx="2506628" cy="11222567"/>
          </a:xfrm>
        </p:grpSpPr>
        <p:sp>
          <p:nvSpPr>
            <p:cNvPr id="6" name="AutoShape 6"/>
            <p:cNvSpPr/>
            <p:nvPr/>
          </p:nvSpPr>
          <p:spPr>
            <a:xfrm rot="5410516">
              <a:off x="-4342987" y="6001302"/>
              <a:ext cx="10378883" cy="0"/>
            </a:xfrm>
            <a:prstGeom prst="line">
              <a:avLst/>
            </a:prstGeom>
            <a:ln w="63500" cap="rnd">
              <a:solidFill>
                <a:srgbClr val="91979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1796163" y="90345"/>
              <a:ext cx="394901" cy="318843"/>
              <a:chOff x="0" y="0"/>
              <a:chExt cx="6350000" cy="51269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3440430" y="0"/>
                    </a:lnTo>
                    <a:lnTo>
                      <a:pt x="2821940" y="0"/>
                    </a:ln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2821940" y="5126990"/>
                    </a:lnTo>
                    <a:lnTo>
                      <a:pt x="344043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lnTo>
                      <a:pt x="3528060" y="0"/>
                    </a:lnTo>
                    <a:close/>
                  </a:path>
                </a:pathLst>
              </a:custGeom>
              <a:solidFill>
                <a:srgbClr val="91979A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2111727" y="90345"/>
              <a:ext cx="394901" cy="318843"/>
              <a:chOff x="0" y="0"/>
              <a:chExt cx="6350000" cy="51269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3440430" y="0"/>
                    </a:lnTo>
                    <a:lnTo>
                      <a:pt x="2821940" y="0"/>
                    </a:ln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2821940" y="5126990"/>
                    </a:lnTo>
                    <a:lnTo>
                      <a:pt x="344043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lnTo>
                      <a:pt x="3528060" y="0"/>
                    </a:lnTo>
                    <a:close/>
                  </a:path>
                </a:pathLst>
              </a:custGeom>
              <a:solidFill>
                <a:srgbClr val="91979A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0" y="-38100"/>
              <a:ext cx="1796163" cy="537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91979A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EEZY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2167634" y="3278187"/>
            <a:ext cx="482906" cy="557980"/>
          </a:xfrm>
          <a:custGeom>
            <a:avLst/>
            <a:gdLst/>
            <a:ahLst/>
            <a:cxnLst/>
            <a:rect l="l" t="t" r="r" b="b"/>
            <a:pathLst>
              <a:path w="482906" h="557980">
                <a:moveTo>
                  <a:pt x="0" y="0"/>
                </a:moveTo>
                <a:lnTo>
                  <a:pt x="482906" y="0"/>
                </a:lnTo>
                <a:lnTo>
                  <a:pt x="482906" y="557981"/>
                </a:lnTo>
                <a:lnTo>
                  <a:pt x="0" y="5579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2167634" y="5014492"/>
            <a:ext cx="482906" cy="557980"/>
          </a:xfrm>
          <a:custGeom>
            <a:avLst/>
            <a:gdLst/>
            <a:ahLst/>
            <a:cxnLst/>
            <a:rect l="l" t="t" r="r" b="b"/>
            <a:pathLst>
              <a:path w="482906" h="557980">
                <a:moveTo>
                  <a:pt x="0" y="0"/>
                </a:moveTo>
                <a:lnTo>
                  <a:pt x="482906" y="0"/>
                </a:lnTo>
                <a:lnTo>
                  <a:pt x="482906" y="557980"/>
                </a:lnTo>
                <a:lnTo>
                  <a:pt x="0" y="5579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Freeform 14"/>
          <p:cNvSpPr/>
          <p:nvPr/>
        </p:nvSpPr>
        <p:spPr>
          <a:xfrm>
            <a:off x="11946763" y="2691305"/>
            <a:ext cx="482906" cy="557980"/>
          </a:xfrm>
          <a:custGeom>
            <a:avLst/>
            <a:gdLst/>
            <a:ahLst/>
            <a:cxnLst/>
            <a:rect l="l" t="t" r="r" b="b"/>
            <a:pathLst>
              <a:path w="482906" h="557980">
                <a:moveTo>
                  <a:pt x="0" y="0"/>
                </a:moveTo>
                <a:lnTo>
                  <a:pt x="482907" y="0"/>
                </a:lnTo>
                <a:lnTo>
                  <a:pt x="482907" y="557980"/>
                </a:lnTo>
                <a:lnTo>
                  <a:pt x="0" y="5579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5" name="TextBox 15"/>
          <p:cNvSpPr txBox="1"/>
          <p:nvPr/>
        </p:nvSpPr>
        <p:spPr>
          <a:xfrm>
            <a:off x="2003705" y="2021380"/>
            <a:ext cx="6866491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spcBef>
                <a:spcPct val="0"/>
              </a:spcBef>
              <a:buAutoNum type="arabicPeriod"/>
            </a:pPr>
            <a:r>
              <a:rPr lang="en-US" sz="3999">
                <a:solidFill>
                  <a:srgbClr val="0E537C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  DEN, 7. 4. 2026</a:t>
            </a:r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7532980" y="-468107"/>
            <a:ext cx="4073065" cy="5485820"/>
            <a:chOff x="0" y="0"/>
            <a:chExt cx="3632200" cy="4892040"/>
          </a:xfrm>
        </p:grpSpPr>
        <p:sp>
          <p:nvSpPr>
            <p:cNvPr id="17" name="Freeform 17"/>
            <p:cNvSpPr/>
            <p:nvPr/>
          </p:nvSpPr>
          <p:spPr>
            <a:xfrm>
              <a:off x="15240" y="15240"/>
              <a:ext cx="3600450" cy="4860290"/>
            </a:xfrm>
            <a:custGeom>
              <a:avLst/>
              <a:gdLst/>
              <a:ahLst/>
              <a:cxnLst/>
              <a:rect l="l" t="t" r="r" b="b"/>
              <a:pathLst>
                <a:path w="3600450" h="4860290">
                  <a:moveTo>
                    <a:pt x="0" y="0"/>
                  </a:moveTo>
                  <a:lnTo>
                    <a:pt x="3600450" y="0"/>
                  </a:lnTo>
                  <a:lnTo>
                    <a:pt x="3600450" y="4860290"/>
                  </a:lnTo>
                  <a:lnTo>
                    <a:pt x="0" y="4860290"/>
                  </a:lnTo>
                  <a:close/>
                </a:path>
              </a:pathLst>
            </a:custGeom>
            <a:blipFill>
              <a:blip r:embed="rId5"/>
              <a:stretch>
                <a:fillRect t="-5593" b="-5593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3632200" cy="4892040"/>
            </a:xfrm>
            <a:custGeom>
              <a:avLst/>
              <a:gdLst/>
              <a:ahLst/>
              <a:cxnLst/>
              <a:rect l="l" t="t" r="r" b="b"/>
              <a:pathLst>
                <a:path w="3632200" h="4892040">
                  <a:moveTo>
                    <a:pt x="3632200" y="4892040"/>
                  </a:moveTo>
                  <a:lnTo>
                    <a:pt x="0" y="4892040"/>
                  </a:lnTo>
                  <a:lnTo>
                    <a:pt x="0" y="0"/>
                  </a:lnTo>
                  <a:lnTo>
                    <a:pt x="3632200" y="0"/>
                  </a:lnTo>
                  <a:lnTo>
                    <a:pt x="3632200" y="4892040"/>
                  </a:lnTo>
                  <a:close/>
                  <a:moveTo>
                    <a:pt x="31750" y="4860290"/>
                  </a:moveTo>
                  <a:lnTo>
                    <a:pt x="3600450" y="4860290"/>
                  </a:lnTo>
                  <a:lnTo>
                    <a:pt x="3600450" y="31750"/>
                  </a:lnTo>
                  <a:lnTo>
                    <a:pt x="31750" y="31750"/>
                  </a:lnTo>
                  <a:lnTo>
                    <a:pt x="31750" y="48602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7532980" y="5409311"/>
            <a:ext cx="4073065" cy="5485820"/>
            <a:chOff x="0" y="0"/>
            <a:chExt cx="3632200" cy="4892040"/>
          </a:xfrm>
        </p:grpSpPr>
        <p:sp>
          <p:nvSpPr>
            <p:cNvPr id="20" name="Freeform 20"/>
            <p:cNvSpPr/>
            <p:nvPr/>
          </p:nvSpPr>
          <p:spPr>
            <a:xfrm>
              <a:off x="15240" y="15240"/>
              <a:ext cx="3600450" cy="4860290"/>
            </a:xfrm>
            <a:custGeom>
              <a:avLst/>
              <a:gdLst/>
              <a:ahLst/>
              <a:cxnLst/>
              <a:rect l="l" t="t" r="r" b="b"/>
              <a:pathLst>
                <a:path w="3600450" h="4860290">
                  <a:moveTo>
                    <a:pt x="0" y="0"/>
                  </a:moveTo>
                  <a:lnTo>
                    <a:pt x="3600450" y="0"/>
                  </a:lnTo>
                  <a:lnTo>
                    <a:pt x="3600450" y="4860290"/>
                  </a:lnTo>
                  <a:lnTo>
                    <a:pt x="0" y="4860290"/>
                  </a:lnTo>
                  <a:close/>
                </a:path>
              </a:pathLst>
            </a:custGeom>
            <a:blipFill>
              <a:blip r:embed="rId6"/>
              <a:stretch>
                <a:fillRect l="-50927" r="-50927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0"/>
              <a:ext cx="3632200" cy="4892040"/>
            </a:xfrm>
            <a:custGeom>
              <a:avLst/>
              <a:gdLst/>
              <a:ahLst/>
              <a:cxnLst/>
              <a:rect l="l" t="t" r="r" b="b"/>
              <a:pathLst>
                <a:path w="3632200" h="4892040">
                  <a:moveTo>
                    <a:pt x="3632200" y="4892040"/>
                  </a:moveTo>
                  <a:lnTo>
                    <a:pt x="0" y="4892040"/>
                  </a:lnTo>
                  <a:lnTo>
                    <a:pt x="0" y="0"/>
                  </a:lnTo>
                  <a:lnTo>
                    <a:pt x="3632200" y="0"/>
                  </a:lnTo>
                  <a:lnTo>
                    <a:pt x="3632200" y="4892040"/>
                  </a:lnTo>
                  <a:close/>
                  <a:moveTo>
                    <a:pt x="31750" y="4860290"/>
                  </a:moveTo>
                  <a:lnTo>
                    <a:pt x="3600450" y="4860290"/>
                  </a:lnTo>
                  <a:lnTo>
                    <a:pt x="3600450" y="31750"/>
                  </a:lnTo>
                  <a:lnTo>
                    <a:pt x="31750" y="31750"/>
                  </a:lnTo>
                  <a:lnTo>
                    <a:pt x="31750" y="48602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877715" y="3188913"/>
            <a:ext cx="4314546" cy="1070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50"/>
              </a:lnSpc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Přílet na letiště Marrákeš (RAK), transfer autobusem z letiště </a:t>
            </a:r>
          </a:p>
          <a:p>
            <a:pPr marL="0" lvl="0" indent="0" algn="just">
              <a:lnSpc>
                <a:spcPts val="2850"/>
              </a:lnSpc>
              <a:spcBef>
                <a:spcPct val="0"/>
              </a:spcBef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a ubytování ve vybraném hotelu.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877715" y="4754823"/>
            <a:ext cx="4314546" cy="2156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50"/>
              </a:lnSpc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Po krátkém odpočinku nás čeká orientační procházka po okolí hotelu, během níž se poprvé ponoříme do</a:t>
            </a:r>
          </a:p>
          <a:p>
            <a:pPr marL="0" lvl="0" indent="0" algn="just">
              <a:lnSpc>
                <a:spcPts val="2850"/>
              </a:lnSpc>
              <a:spcBef>
                <a:spcPct val="0"/>
              </a:spcBef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atmosféry marockého života – vůně koření, ruchu uliček a pohostinnosti místních.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608977" y="2448272"/>
            <a:ext cx="4924763" cy="5840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49"/>
              </a:lnSpc>
            </a:pPr>
            <a:r>
              <a:rPr lang="en-US" sz="1899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Večer proběhne uvítací degustační večeře, během níž bude představen celý program zájezdu, a zároveň získáme základní informace o městě, místních zvycích a tradicích. Ochutnáme typická marocká jídla:</a:t>
            </a:r>
          </a:p>
          <a:p>
            <a:pPr algn="just">
              <a:lnSpc>
                <a:spcPts val="2849"/>
              </a:lnSpc>
            </a:pPr>
            <a:endParaRPr lang="en-US" sz="1899">
              <a:solidFill>
                <a:srgbClr val="0E537C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10209" lvl="1" indent="-205105" algn="just">
              <a:lnSpc>
                <a:spcPts val="2849"/>
              </a:lnSpc>
              <a:buFont typeface="Arial"/>
              <a:buChar char="•"/>
            </a:pPr>
            <a:r>
              <a:rPr lang="en-US" sz="1899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Harira – hustá polévka z luštěnin, rajčat, rýže a kousků masa</a:t>
            </a:r>
          </a:p>
          <a:p>
            <a:pPr marL="410209" lvl="1" indent="-205105" algn="just">
              <a:lnSpc>
                <a:spcPts val="2849"/>
              </a:lnSpc>
              <a:buFont typeface="Arial"/>
              <a:buChar char="•"/>
            </a:pPr>
            <a:r>
              <a:rPr lang="en-US" sz="1899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Ejben – čerstvý měkký bílý sýr</a:t>
            </a:r>
          </a:p>
          <a:p>
            <a:pPr marL="410209" lvl="1" indent="-205105" algn="just">
              <a:lnSpc>
                <a:spcPts val="2849"/>
              </a:lnSpc>
              <a:buFont typeface="Arial"/>
              <a:buChar char="•"/>
            </a:pPr>
            <a:r>
              <a:rPr lang="en-US" sz="1899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Brochette – grilované jehly z masa (marocký kebab)</a:t>
            </a:r>
          </a:p>
          <a:p>
            <a:pPr marL="410209" lvl="1" indent="-205105" algn="just">
              <a:lnSpc>
                <a:spcPts val="2849"/>
              </a:lnSpc>
              <a:buFont typeface="Arial"/>
              <a:buChar char="•"/>
            </a:pPr>
            <a:r>
              <a:rPr lang="en-US" sz="1899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Kab l-ghazi – sladké rohlíčky plněné marcipánem</a:t>
            </a:r>
          </a:p>
          <a:p>
            <a:pPr algn="l">
              <a:lnSpc>
                <a:spcPts val="3749"/>
              </a:lnSpc>
            </a:pPr>
            <a:endParaRPr lang="en-US" sz="1899">
              <a:solidFill>
                <a:srgbClr val="0E537C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>
              <a:lnSpc>
                <a:spcPts val="3749"/>
              </a:lnSpc>
              <a:spcBef>
                <a:spcPct val="0"/>
              </a:spcBef>
            </a:pPr>
            <a:r>
              <a:rPr lang="en-US" sz="2499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937729" y="1908449"/>
            <a:ext cx="16132261" cy="7349851"/>
            <a:chOff x="0" y="0"/>
            <a:chExt cx="4176666" cy="19028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76666" cy="1902887"/>
            </a:xfrm>
            <a:custGeom>
              <a:avLst/>
              <a:gdLst/>
              <a:ahLst/>
              <a:cxnLst/>
              <a:rect l="l" t="t" r="r" b="b"/>
              <a:pathLst>
                <a:path w="4176666" h="1902887">
                  <a:moveTo>
                    <a:pt x="0" y="0"/>
                  </a:moveTo>
                  <a:lnTo>
                    <a:pt x="4176666" y="0"/>
                  </a:lnTo>
                  <a:lnTo>
                    <a:pt x="4176666" y="1902887"/>
                  </a:lnTo>
                  <a:lnTo>
                    <a:pt x="0" y="1902887"/>
                  </a:lnTo>
                  <a:close/>
                </a:path>
              </a:pathLst>
            </a:custGeom>
            <a:solidFill>
              <a:srgbClr val="D9D9D9">
                <a:alpha val="60784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97744" y="841375"/>
            <a:ext cx="1879971" cy="8416925"/>
            <a:chOff x="0" y="0"/>
            <a:chExt cx="2506628" cy="11222567"/>
          </a:xfrm>
        </p:grpSpPr>
        <p:sp>
          <p:nvSpPr>
            <p:cNvPr id="6" name="AutoShape 6"/>
            <p:cNvSpPr/>
            <p:nvPr/>
          </p:nvSpPr>
          <p:spPr>
            <a:xfrm rot="5410516">
              <a:off x="-4342987" y="6001302"/>
              <a:ext cx="10378883" cy="0"/>
            </a:xfrm>
            <a:prstGeom prst="line">
              <a:avLst/>
            </a:prstGeom>
            <a:ln w="63500" cap="rnd">
              <a:solidFill>
                <a:srgbClr val="91979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1796163" y="90345"/>
              <a:ext cx="394901" cy="318843"/>
              <a:chOff x="0" y="0"/>
              <a:chExt cx="6350000" cy="51269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3440430" y="0"/>
                    </a:lnTo>
                    <a:lnTo>
                      <a:pt x="2821940" y="0"/>
                    </a:ln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2821940" y="5126990"/>
                    </a:lnTo>
                    <a:lnTo>
                      <a:pt x="344043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lnTo>
                      <a:pt x="3528060" y="0"/>
                    </a:lnTo>
                    <a:close/>
                  </a:path>
                </a:pathLst>
              </a:custGeom>
              <a:solidFill>
                <a:srgbClr val="91979A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2111727" y="90345"/>
              <a:ext cx="394901" cy="318843"/>
              <a:chOff x="0" y="0"/>
              <a:chExt cx="6350000" cy="51269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3440430" y="0"/>
                    </a:lnTo>
                    <a:lnTo>
                      <a:pt x="2821940" y="0"/>
                    </a:ln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2821940" y="5126990"/>
                    </a:lnTo>
                    <a:lnTo>
                      <a:pt x="344043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lnTo>
                      <a:pt x="3528060" y="0"/>
                    </a:lnTo>
                    <a:close/>
                  </a:path>
                </a:pathLst>
              </a:custGeom>
              <a:solidFill>
                <a:srgbClr val="91979A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0" y="-38100"/>
              <a:ext cx="1796163" cy="537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91979A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EEZY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2205734" y="3111853"/>
            <a:ext cx="482906" cy="557980"/>
          </a:xfrm>
          <a:custGeom>
            <a:avLst/>
            <a:gdLst/>
            <a:ahLst/>
            <a:cxnLst/>
            <a:rect l="l" t="t" r="r" b="b"/>
            <a:pathLst>
              <a:path w="482906" h="557980">
                <a:moveTo>
                  <a:pt x="0" y="0"/>
                </a:moveTo>
                <a:lnTo>
                  <a:pt x="482906" y="0"/>
                </a:lnTo>
                <a:lnTo>
                  <a:pt x="482906" y="557980"/>
                </a:lnTo>
                <a:lnTo>
                  <a:pt x="0" y="5579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2205734" y="4170701"/>
            <a:ext cx="482906" cy="557980"/>
          </a:xfrm>
          <a:custGeom>
            <a:avLst/>
            <a:gdLst/>
            <a:ahLst/>
            <a:cxnLst/>
            <a:rect l="l" t="t" r="r" b="b"/>
            <a:pathLst>
              <a:path w="482906" h="557980">
                <a:moveTo>
                  <a:pt x="0" y="0"/>
                </a:moveTo>
                <a:lnTo>
                  <a:pt x="482906" y="0"/>
                </a:lnTo>
                <a:lnTo>
                  <a:pt x="482906" y="557981"/>
                </a:lnTo>
                <a:lnTo>
                  <a:pt x="0" y="5579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4" name="Group 14"/>
          <p:cNvGrpSpPr/>
          <p:nvPr/>
        </p:nvGrpSpPr>
        <p:grpSpPr>
          <a:xfrm>
            <a:off x="11179207" y="0"/>
            <a:ext cx="7108793" cy="10287000"/>
            <a:chOff x="0" y="0"/>
            <a:chExt cx="2404703" cy="3479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04703" cy="3479800"/>
            </a:xfrm>
            <a:custGeom>
              <a:avLst/>
              <a:gdLst/>
              <a:ahLst/>
              <a:cxnLst/>
              <a:rect l="l" t="t" r="r" b="b"/>
              <a:pathLst>
                <a:path w="2404703" h="3479800">
                  <a:moveTo>
                    <a:pt x="0" y="0"/>
                  </a:moveTo>
                  <a:lnTo>
                    <a:pt x="2404703" y="0"/>
                  </a:lnTo>
                  <a:lnTo>
                    <a:pt x="240470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2181173" y="1481605"/>
            <a:ext cx="5437705" cy="7323790"/>
            <a:chOff x="0" y="0"/>
            <a:chExt cx="3632200" cy="4892040"/>
          </a:xfrm>
        </p:grpSpPr>
        <p:sp>
          <p:nvSpPr>
            <p:cNvPr id="17" name="Freeform 17"/>
            <p:cNvSpPr/>
            <p:nvPr/>
          </p:nvSpPr>
          <p:spPr>
            <a:xfrm>
              <a:off x="15240" y="15240"/>
              <a:ext cx="3600450" cy="4860290"/>
            </a:xfrm>
            <a:custGeom>
              <a:avLst/>
              <a:gdLst/>
              <a:ahLst/>
              <a:cxnLst/>
              <a:rect l="l" t="t" r="r" b="b"/>
              <a:pathLst>
                <a:path w="3600450" h="4860290">
                  <a:moveTo>
                    <a:pt x="0" y="0"/>
                  </a:moveTo>
                  <a:lnTo>
                    <a:pt x="3600450" y="0"/>
                  </a:lnTo>
                  <a:lnTo>
                    <a:pt x="3600450" y="4860290"/>
                  </a:lnTo>
                  <a:lnTo>
                    <a:pt x="0" y="4860290"/>
                  </a:lnTo>
                  <a:close/>
                </a:path>
              </a:pathLst>
            </a:custGeom>
            <a:blipFill>
              <a:blip r:embed="rId5"/>
              <a:stretch>
                <a:fillRect l="-51116" r="-51116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3632200" cy="4892040"/>
            </a:xfrm>
            <a:custGeom>
              <a:avLst/>
              <a:gdLst/>
              <a:ahLst/>
              <a:cxnLst/>
              <a:rect l="l" t="t" r="r" b="b"/>
              <a:pathLst>
                <a:path w="3632200" h="4892040">
                  <a:moveTo>
                    <a:pt x="3632200" y="4892040"/>
                  </a:moveTo>
                  <a:lnTo>
                    <a:pt x="0" y="4892040"/>
                  </a:lnTo>
                  <a:lnTo>
                    <a:pt x="0" y="0"/>
                  </a:lnTo>
                  <a:lnTo>
                    <a:pt x="3632200" y="0"/>
                  </a:lnTo>
                  <a:lnTo>
                    <a:pt x="3632200" y="4892040"/>
                  </a:lnTo>
                  <a:close/>
                  <a:moveTo>
                    <a:pt x="31750" y="4860290"/>
                  </a:moveTo>
                  <a:lnTo>
                    <a:pt x="3600450" y="4860290"/>
                  </a:lnTo>
                  <a:lnTo>
                    <a:pt x="3600450" y="31750"/>
                  </a:lnTo>
                  <a:lnTo>
                    <a:pt x="31750" y="31750"/>
                  </a:lnTo>
                  <a:lnTo>
                    <a:pt x="31750" y="48602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9" name="Freeform 19"/>
          <p:cNvSpPr/>
          <p:nvPr/>
        </p:nvSpPr>
        <p:spPr>
          <a:xfrm>
            <a:off x="2205734" y="5264638"/>
            <a:ext cx="482906" cy="557980"/>
          </a:xfrm>
          <a:custGeom>
            <a:avLst/>
            <a:gdLst/>
            <a:ahLst/>
            <a:cxnLst/>
            <a:rect l="l" t="t" r="r" b="b"/>
            <a:pathLst>
              <a:path w="482906" h="557980">
                <a:moveTo>
                  <a:pt x="0" y="0"/>
                </a:moveTo>
                <a:lnTo>
                  <a:pt x="482906" y="0"/>
                </a:lnTo>
                <a:lnTo>
                  <a:pt x="482906" y="557980"/>
                </a:lnTo>
                <a:lnTo>
                  <a:pt x="0" y="5579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0" name="Freeform 20"/>
          <p:cNvSpPr/>
          <p:nvPr/>
        </p:nvSpPr>
        <p:spPr>
          <a:xfrm>
            <a:off x="2205734" y="6356018"/>
            <a:ext cx="482906" cy="557980"/>
          </a:xfrm>
          <a:custGeom>
            <a:avLst/>
            <a:gdLst/>
            <a:ahLst/>
            <a:cxnLst/>
            <a:rect l="l" t="t" r="r" b="b"/>
            <a:pathLst>
              <a:path w="482906" h="557980">
                <a:moveTo>
                  <a:pt x="0" y="0"/>
                </a:moveTo>
                <a:lnTo>
                  <a:pt x="482906" y="0"/>
                </a:lnTo>
                <a:lnTo>
                  <a:pt x="482906" y="557980"/>
                </a:lnTo>
                <a:lnTo>
                  <a:pt x="0" y="5579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1" name="Freeform 21"/>
          <p:cNvSpPr/>
          <p:nvPr/>
        </p:nvSpPr>
        <p:spPr>
          <a:xfrm>
            <a:off x="2205734" y="7443739"/>
            <a:ext cx="482906" cy="557980"/>
          </a:xfrm>
          <a:custGeom>
            <a:avLst/>
            <a:gdLst/>
            <a:ahLst/>
            <a:cxnLst/>
            <a:rect l="l" t="t" r="r" b="b"/>
            <a:pathLst>
              <a:path w="482906" h="557980">
                <a:moveTo>
                  <a:pt x="0" y="0"/>
                </a:moveTo>
                <a:lnTo>
                  <a:pt x="482906" y="0"/>
                </a:lnTo>
                <a:lnTo>
                  <a:pt x="482906" y="557980"/>
                </a:lnTo>
                <a:lnTo>
                  <a:pt x="0" y="5579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2" name="TextBox 22"/>
          <p:cNvSpPr txBox="1"/>
          <p:nvPr/>
        </p:nvSpPr>
        <p:spPr>
          <a:xfrm>
            <a:off x="2003705" y="2021380"/>
            <a:ext cx="6866491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E537C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   2.   DEN, 8. 4. 2026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877715" y="3188913"/>
            <a:ext cx="8031319" cy="346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50"/>
              </a:lnSpc>
              <a:spcBef>
                <a:spcPct val="0"/>
              </a:spcBef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Celodenní poznání Marrákeše - historického centra UNESCO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877715" y="4066787"/>
            <a:ext cx="8142267" cy="70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0"/>
              </a:lnSpc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Prohlídka starého města Medina (UNESCO), labyrintu úzkých uliček </a:t>
            </a:r>
          </a:p>
          <a:p>
            <a:pPr marL="0" lvl="0" indent="0" algn="l">
              <a:lnSpc>
                <a:spcPts val="2850"/>
              </a:lnSpc>
              <a:spcBef>
                <a:spcPct val="0"/>
              </a:spcBef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a tradičních trhů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862790" y="5339972"/>
            <a:ext cx="8142267" cy="346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50"/>
              </a:lnSpc>
              <a:spcBef>
                <a:spcPct val="0"/>
              </a:spcBef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Návštěva mešity Kutubía, největší a nejvýznamnější mešity města.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862790" y="6252103"/>
            <a:ext cx="8142267" cy="70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50"/>
              </a:lnSpc>
              <a:spcBef>
                <a:spcPct val="0"/>
              </a:spcBef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Bahia Palace – mistrovské dílo marocké architektury s nádhernými zahradami.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862790" y="7293059"/>
            <a:ext cx="8142267" cy="70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50"/>
              </a:lnSpc>
              <a:spcBef>
                <a:spcPct val="0"/>
              </a:spcBef>
            </a:pPr>
            <a:r>
              <a:rPr lang="en-US" sz="1900">
                <a:solidFill>
                  <a:srgbClr val="0E537C"/>
                </a:solidFill>
                <a:latin typeface="Poppins Light"/>
                <a:ea typeface="Poppins Light"/>
                <a:cs typeface="Poppins Light"/>
                <a:sym typeface="Poppins Light"/>
              </a:rPr>
              <a:t>Odpolední návštěva slavné Jardin Majorelle a přilehlého muzea Yvese Saint Laurenta.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1622</Words>
  <Application>Microsoft Office PowerPoint</Application>
  <PresentationFormat>Vlastní</PresentationFormat>
  <Paragraphs>165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30" baseType="lpstr">
      <vt:lpstr>Montserrat Ultra-Bold</vt:lpstr>
      <vt:lpstr>Montserrat Extra-Bold</vt:lpstr>
      <vt:lpstr>Poppins Medium Bold</vt:lpstr>
      <vt:lpstr>Poppins Medium</vt:lpstr>
      <vt:lpstr>Poppins Light Bold</vt:lpstr>
      <vt:lpstr>Calibri</vt:lpstr>
      <vt:lpstr>Poppins Light</vt:lpstr>
      <vt:lpstr>Arial</vt:lpstr>
      <vt:lpstr>Montserrat 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Marrákeš_Fashion_hotel</dc:title>
  <cp:lastModifiedBy>Jaroslav Růžička</cp:lastModifiedBy>
  <cp:revision>2</cp:revision>
  <dcterms:created xsi:type="dcterms:W3CDTF">2006-08-16T00:00:00Z</dcterms:created>
  <dcterms:modified xsi:type="dcterms:W3CDTF">2025-11-03T08:41:45Z</dcterms:modified>
  <dc:identifier>DAGqxC4VYhQ</dc:identifier>
</cp:coreProperties>
</file>