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7" r:id="rId4"/>
    <p:sldId id="269" r:id="rId5"/>
    <p:sldId id="258" r:id="rId6"/>
    <p:sldId id="259" r:id="rId7"/>
    <p:sldId id="261" r:id="rId8"/>
    <p:sldId id="260" r:id="rId9"/>
    <p:sldId id="262" r:id="rId10"/>
    <p:sldId id="263" r:id="rId11"/>
    <p:sldId id="271" r:id="rId12"/>
    <p:sldId id="273" r:id="rId13"/>
    <p:sldId id="264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6A44B-3691-CD46-B60D-25568709C83E}" v="27" dt="2025-10-30T06:37:19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/>
    <p:restoredTop sz="94664"/>
  </p:normalViewPr>
  <p:slideViewPr>
    <p:cSldViewPr snapToGrid="0" snapToObjects="1">
      <p:cViewPr varScale="1">
        <p:scale>
          <a:sx n="112" d="100"/>
          <a:sy n="112" d="100"/>
        </p:scale>
        <p:origin x="1368" y="184"/>
      </p:cViewPr>
      <p:guideLst>
        <p:guide orient="horz" pos="2160"/>
        <p:guide pos="39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c. Jaromír Horský" userId="8bf997f1-ceac-46f6-8975-362512823cf7" providerId="ADAL" clId="{5856A44B-3691-CD46-B60D-25568709C83E}"/>
    <pc:docChg chg="undo redo custSel addSld delSld modSld">
      <pc:chgData name="Bc. Jaromír Horský" userId="8bf997f1-ceac-46f6-8975-362512823cf7" providerId="ADAL" clId="{5856A44B-3691-CD46-B60D-25568709C83E}" dt="2025-11-01T12:15:15.190" v="2878" actId="255"/>
      <pc:docMkLst>
        <pc:docMk/>
      </pc:docMkLst>
      <pc:sldChg chg="modSp mod">
        <pc:chgData name="Bc. Jaromír Horský" userId="8bf997f1-ceac-46f6-8975-362512823cf7" providerId="ADAL" clId="{5856A44B-3691-CD46-B60D-25568709C83E}" dt="2025-11-01T12:15:15.190" v="2878" actId="255"/>
        <pc:sldMkLst>
          <pc:docMk/>
          <pc:sldMk cId="0" sldId="263"/>
        </pc:sldMkLst>
        <pc:spChg chg="mod">
          <ac:chgData name="Bc. Jaromír Horský" userId="8bf997f1-ceac-46f6-8975-362512823cf7" providerId="ADAL" clId="{5856A44B-3691-CD46-B60D-25568709C83E}" dt="2025-11-01T12:15:15.190" v="2878" actId="255"/>
          <ac:spMkLst>
            <pc:docMk/>
            <pc:sldMk cId="0" sldId="263"/>
            <ac:spMk id="2" creationId="{00000000-0000-0000-0000-000000000000}"/>
          </ac:spMkLst>
        </pc:spChg>
      </pc:sldChg>
      <pc:sldChg chg="del">
        <pc:chgData name="Bc. Jaromír Horský" userId="8bf997f1-ceac-46f6-8975-362512823cf7" providerId="ADAL" clId="{5856A44B-3691-CD46-B60D-25568709C83E}" dt="2025-10-30T06:38:13.933" v="2876" actId="2696"/>
        <pc:sldMkLst>
          <pc:docMk/>
          <pc:sldMk cId="0" sldId="265"/>
        </pc:sldMkLst>
      </pc:sldChg>
      <pc:sldChg chg="modSp add mod">
        <pc:chgData name="Bc. Jaromír Horský" userId="8bf997f1-ceac-46f6-8975-362512823cf7" providerId="ADAL" clId="{5856A44B-3691-CD46-B60D-25568709C83E}" dt="2025-10-30T05:38:19.432" v="392" actId="20577"/>
        <pc:sldMkLst>
          <pc:docMk/>
          <pc:sldMk cId="628607971" sldId="269"/>
        </pc:sldMkLst>
        <pc:spChg chg="mod">
          <ac:chgData name="Bc. Jaromír Horský" userId="8bf997f1-ceac-46f6-8975-362512823cf7" providerId="ADAL" clId="{5856A44B-3691-CD46-B60D-25568709C83E}" dt="2025-10-30T05:36:28.092" v="320" actId="20577"/>
          <ac:spMkLst>
            <pc:docMk/>
            <pc:sldMk cId="628607971" sldId="269"/>
            <ac:spMk id="3" creationId="{DA809BA5-A3F9-03B9-5192-5B4AF857F8B5}"/>
          </ac:spMkLst>
        </pc:spChg>
        <pc:spChg chg="mod">
          <ac:chgData name="Bc. Jaromír Horský" userId="8bf997f1-ceac-46f6-8975-362512823cf7" providerId="ADAL" clId="{5856A44B-3691-CD46-B60D-25568709C83E}" dt="2025-10-30T05:38:19.432" v="392" actId="20577"/>
          <ac:spMkLst>
            <pc:docMk/>
            <pc:sldMk cId="628607971" sldId="269"/>
            <ac:spMk id="7" creationId="{271EA631-1422-35D0-96C1-907EFDAE89F3}"/>
          </ac:spMkLst>
        </pc:spChg>
        <pc:picChg chg="mod modCrop">
          <ac:chgData name="Bc. Jaromír Horský" userId="8bf997f1-ceac-46f6-8975-362512823cf7" providerId="ADAL" clId="{5856A44B-3691-CD46-B60D-25568709C83E}" dt="2025-10-30T05:35:23.588" v="259" actId="732"/>
          <ac:picMkLst>
            <pc:docMk/>
            <pc:sldMk cId="628607971" sldId="269"/>
            <ac:picMk id="11" creationId="{4398A3C2-1289-4614-80BC-473D1CF2F88F}"/>
          </ac:picMkLst>
        </pc:picChg>
      </pc:sldChg>
      <pc:sldChg chg="addSp modSp add del mod">
        <pc:chgData name="Bc. Jaromír Horský" userId="8bf997f1-ceac-46f6-8975-362512823cf7" providerId="ADAL" clId="{5856A44B-3691-CD46-B60D-25568709C83E}" dt="2025-10-30T06:39:39.371" v="2877" actId="2696"/>
        <pc:sldMkLst>
          <pc:docMk/>
          <pc:sldMk cId="3193407763" sldId="270"/>
        </pc:sldMkLst>
      </pc:sldChg>
      <pc:sldChg chg="addSp delSp modSp add del mod setBg delDesignElem">
        <pc:chgData name="Bc. Jaromír Horský" userId="8bf997f1-ceac-46f6-8975-362512823cf7" providerId="ADAL" clId="{5856A44B-3691-CD46-B60D-25568709C83E}" dt="2025-10-30T06:11:57.621" v="1600"/>
        <pc:sldMkLst>
          <pc:docMk/>
          <pc:sldMk cId="482450814" sldId="271"/>
        </pc:sldMkLst>
      </pc:sldChg>
      <pc:sldChg chg="delSp modSp add mod setBg delDesignElem">
        <pc:chgData name="Bc. Jaromír Horský" userId="8bf997f1-ceac-46f6-8975-362512823cf7" providerId="ADAL" clId="{5856A44B-3691-CD46-B60D-25568709C83E}" dt="2025-10-30T06:26:52.139" v="2546" actId="27636"/>
        <pc:sldMkLst>
          <pc:docMk/>
          <pc:sldMk cId="4084008936" sldId="271"/>
        </pc:sldMkLst>
        <pc:spChg chg="mod">
          <ac:chgData name="Bc. Jaromír Horský" userId="8bf997f1-ceac-46f6-8975-362512823cf7" providerId="ADAL" clId="{5856A44B-3691-CD46-B60D-25568709C83E}" dt="2025-10-30T06:26:52.139" v="2546" actId="27636"/>
          <ac:spMkLst>
            <pc:docMk/>
            <pc:sldMk cId="4084008936" sldId="271"/>
            <ac:spMk id="3" creationId="{5879B612-7ECA-7B30-410F-F7B68AEAD34C}"/>
          </ac:spMkLst>
        </pc:spChg>
      </pc:sldChg>
      <pc:sldChg chg="modSp add del mod">
        <pc:chgData name="Bc. Jaromír Horský" userId="8bf997f1-ceac-46f6-8975-362512823cf7" providerId="ADAL" clId="{5856A44B-3691-CD46-B60D-25568709C83E}" dt="2025-10-30T06:36:35.944" v="2870" actId="2696"/>
        <pc:sldMkLst>
          <pc:docMk/>
          <pc:sldMk cId="565219562" sldId="272"/>
        </pc:sldMkLst>
      </pc:sldChg>
      <pc:sldChg chg="addSp delSp modSp add mod setBg delDesignElem">
        <pc:chgData name="Bc. Jaromír Horský" userId="8bf997f1-ceac-46f6-8975-362512823cf7" providerId="ADAL" clId="{5856A44B-3691-CD46-B60D-25568709C83E}" dt="2025-10-30T06:37:19.456" v="2874"/>
        <pc:sldMkLst>
          <pc:docMk/>
          <pc:sldMk cId="992385271" sldId="273"/>
        </pc:sldMkLst>
        <pc:spChg chg="mod">
          <ac:chgData name="Bc. Jaromír Horský" userId="8bf997f1-ceac-46f6-8975-362512823cf7" providerId="ADAL" clId="{5856A44B-3691-CD46-B60D-25568709C83E}" dt="2025-10-30T06:28:03.713" v="2645" actId="27636"/>
          <ac:spMkLst>
            <pc:docMk/>
            <pc:sldMk cId="992385271" sldId="273"/>
            <ac:spMk id="3" creationId="{3A2FBD0B-0326-7B7F-D051-B4D54CACE606}"/>
          </ac:spMkLst>
        </pc:spChg>
        <pc:spChg chg="mod">
          <ac:chgData name="Bc. Jaromír Horský" userId="8bf997f1-ceac-46f6-8975-362512823cf7" providerId="ADAL" clId="{5856A44B-3691-CD46-B60D-25568709C83E}" dt="2025-10-30T06:32:36.316" v="2864" actId="20577"/>
          <ac:spMkLst>
            <pc:docMk/>
            <pc:sldMk cId="992385271" sldId="273"/>
            <ac:spMk id="7" creationId="{D433DFA9-8A2D-C590-078D-FED114216AEE}"/>
          </ac:spMkLst>
        </pc:spChg>
        <pc:picChg chg="add mod">
          <ac:chgData name="Bc. Jaromír Horský" userId="8bf997f1-ceac-46f6-8975-362512823cf7" providerId="ADAL" clId="{5856A44B-3691-CD46-B60D-25568709C83E}" dt="2025-10-30T06:37:19.456" v="2874"/>
          <ac:picMkLst>
            <pc:docMk/>
            <pc:sldMk cId="992385271" sldId="273"/>
            <ac:picMk id="2" creationId="{E0F8E337-2266-64BF-D76E-E57C9A1DFCD9}"/>
          </ac:picMkLst>
        </pc:picChg>
      </pc:sldChg>
      <pc:sldChg chg="delSp modSp add del setBg delDesignElem">
        <pc:chgData name="Bc. Jaromír Horský" userId="8bf997f1-ceac-46f6-8975-362512823cf7" providerId="ADAL" clId="{5856A44B-3691-CD46-B60D-25568709C83E}" dt="2025-10-30T06:37:29.601" v="2875" actId="2696"/>
        <pc:sldMkLst>
          <pc:docMk/>
          <pc:sldMk cId="3362155899" sldId="274"/>
        </pc:sldMkLst>
      </pc:sldChg>
      <pc:sldChg chg="addSp delSp add del setBg delDesignElem">
        <pc:chgData name="Bc. Jaromír Horský" userId="8bf997f1-ceac-46f6-8975-362512823cf7" providerId="ADAL" clId="{5856A44B-3691-CD46-B60D-25568709C83E}" dt="2025-10-30T06:36:55.480" v="2873"/>
        <pc:sldMkLst>
          <pc:docMk/>
          <pc:sldMk cId="1309269323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aA0b5B6Jq7g?si=-Zw6PiWYCI2duPwI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633" y="1820764"/>
            <a:ext cx="4573143" cy="23125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700" dirty="0" err="1">
                <a:solidFill>
                  <a:schemeClr val="tx2"/>
                </a:solidFill>
              </a:rPr>
              <a:t>Učebna</a:t>
            </a:r>
            <a:r>
              <a:rPr lang="en-US" sz="4700" dirty="0">
                <a:solidFill>
                  <a:schemeClr val="tx2"/>
                </a:solidFill>
              </a:rPr>
              <a:t> </a:t>
            </a:r>
            <a:r>
              <a:rPr lang="en-US" sz="4700" dirty="0" err="1">
                <a:solidFill>
                  <a:schemeClr val="tx2"/>
                </a:solidFill>
              </a:rPr>
              <a:t>ošetřovatelství</a:t>
            </a:r>
            <a:endParaRPr lang="en-US" sz="4700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en-US" sz="4700" b="1" dirty="0">
                <a:solidFill>
                  <a:schemeClr val="tx2"/>
                </a:solidFill>
              </a:rPr>
              <a:t>21. </a:t>
            </a:r>
            <a:r>
              <a:rPr lang="en-US" sz="4700" b="1" dirty="0" err="1">
                <a:solidFill>
                  <a:schemeClr val="tx2"/>
                </a:solidFill>
              </a:rPr>
              <a:t>století</a:t>
            </a:r>
            <a:endParaRPr lang="en-US" sz="4700" b="1" dirty="0">
              <a:solidFill>
                <a:schemeClr val="tx2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computer, osoba, postel, Lidská tvář&#10;&#10;Obsah generovaný pomocí AI může být nesprávný.">
            <a:extLst>
              <a:ext uri="{FF2B5EF4-FFF2-40B4-BE49-F238E27FC236}">
                <a16:creationId xmlns:a16="http://schemas.microsoft.com/office/drawing/2014/main" id="{01C53590-AC28-4BF0-FD3C-225A633A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4288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FCAE01-38E8-8955-2200-1362F336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000" dirty="0" err="1"/>
              <a:t>Organizace</a:t>
            </a:r>
            <a:r>
              <a:rPr lang="en-US" sz="4000" dirty="0"/>
              <a:t> a </a:t>
            </a:r>
            <a:r>
              <a:rPr lang="en-US" sz="4000" dirty="0" err="1"/>
              <a:t>metodika</a:t>
            </a:r>
            <a:r>
              <a:rPr lang="en-US" sz="4000" dirty="0"/>
              <a:t> </a:t>
            </a:r>
            <a:r>
              <a:rPr lang="en-US" sz="4000" dirty="0" err="1"/>
              <a:t>výuky</a:t>
            </a:r>
            <a:endParaRPr lang="en-US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24178" y="2586994"/>
            <a:ext cx="4106811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Scénářové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učení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 err="1">
                <a:solidFill>
                  <a:schemeClr val="tx2"/>
                </a:solidFill>
              </a:rPr>
              <a:t>nácvik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reálných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situací</a:t>
            </a:r>
            <a:r>
              <a:rPr lang="en-US" sz="2200" dirty="0">
                <a:solidFill>
                  <a:schemeClr val="tx2"/>
                </a:solidFill>
              </a:rPr>
              <a:t> (</a:t>
            </a:r>
            <a:r>
              <a:rPr lang="en-US" sz="2200" dirty="0" err="1">
                <a:solidFill>
                  <a:schemeClr val="tx2"/>
                </a:solidFill>
              </a:rPr>
              <a:t>např</a:t>
            </a:r>
            <a:r>
              <a:rPr lang="en-US" sz="2200" dirty="0">
                <a:solidFill>
                  <a:schemeClr val="tx2"/>
                </a:solidFill>
              </a:rPr>
              <a:t>. </a:t>
            </a:r>
            <a:r>
              <a:rPr lang="en-US" sz="2200" dirty="0" err="1">
                <a:solidFill>
                  <a:schemeClr val="tx2"/>
                </a:solidFill>
              </a:rPr>
              <a:t>akutní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stav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komunikace</a:t>
            </a:r>
            <a:r>
              <a:rPr lang="en-US" sz="2200" dirty="0">
                <a:solidFill>
                  <a:schemeClr val="tx2"/>
                </a:solidFill>
              </a:rPr>
              <a:t> s </a:t>
            </a:r>
            <a:r>
              <a:rPr lang="en-US" sz="2200" dirty="0" err="1">
                <a:solidFill>
                  <a:schemeClr val="tx2"/>
                </a:solidFill>
              </a:rPr>
              <a:t>pacientem</a:t>
            </a:r>
            <a:r>
              <a:rPr lang="en-US" sz="2200" dirty="0">
                <a:solidFill>
                  <a:schemeClr val="tx2"/>
                </a:solidFill>
              </a:rPr>
              <a:t>)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Týmová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práce</a:t>
            </a:r>
            <a:r>
              <a:rPr lang="en-US" sz="2200" dirty="0">
                <a:solidFill>
                  <a:schemeClr val="tx2"/>
                </a:solidFill>
              </a:rPr>
              <a:t> a feedback: </a:t>
            </a:r>
            <a:r>
              <a:rPr lang="en-US" sz="2200" dirty="0" err="1">
                <a:solidFill>
                  <a:schemeClr val="tx2"/>
                </a:solidFill>
              </a:rPr>
              <a:t>skupinová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analýza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výkonu</a:t>
            </a:r>
            <a:r>
              <a:rPr lang="en-US" sz="2200" dirty="0">
                <a:solidFill>
                  <a:schemeClr val="tx2"/>
                </a:solidFill>
              </a:rPr>
              <a:t> po </a:t>
            </a:r>
            <a:r>
              <a:rPr lang="en-US" sz="2200" dirty="0" err="1">
                <a:solidFill>
                  <a:schemeClr val="tx2"/>
                </a:solidFill>
              </a:rPr>
              <a:t>simulaci</a:t>
            </a:r>
            <a:r>
              <a:rPr lang="en-US" sz="2200" dirty="0">
                <a:solidFill>
                  <a:schemeClr val="tx2"/>
                </a:solidFill>
              </a:rPr>
              <a:t>.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tx2"/>
                </a:solidFill>
              </a:rPr>
              <a:t>E-learning: </a:t>
            </a:r>
            <a:r>
              <a:rPr lang="en-US" sz="2200" dirty="0" err="1">
                <a:solidFill>
                  <a:schemeClr val="tx2"/>
                </a:solidFill>
              </a:rPr>
              <a:t>kombinace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prezenční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distanční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výuky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blokové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výuky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oblečení, osoba, Lidská tvář, lidé&#10;&#10;Obsah generovaný pomocí AI může být nesprávný.">
            <a:extLst>
              <a:ext uri="{FF2B5EF4-FFF2-40B4-BE49-F238E27FC236}">
                <a16:creationId xmlns:a16="http://schemas.microsoft.com/office/drawing/2014/main" id="{BA448A7F-082C-48B4-9D4C-150B733FE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46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32E060-587F-A8F6-5683-8F935C7D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D39-194E-E6C9-F27C-AC136EB3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79B612-7ECA-7B30-410F-F7B68AEAD34C}"/>
              </a:ext>
            </a:extLst>
          </p:cNvPr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defRPr sz="3200" b="1">
                <a:solidFill>
                  <a:srgbClr val="003366"/>
                </a:solidFill>
              </a:defRPr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defRPr sz="3200" b="1">
                <a:solidFill>
                  <a:srgbClr val="003366"/>
                </a:solidFill>
              </a:defRPr>
            </a:pPr>
            <a:r>
              <a:rPr lang="en-US" sz="7300" dirty="0">
                <a:latin typeface="+mj-lt"/>
                <a:ea typeface="+mj-ea"/>
                <a:cs typeface="+mj-cs"/>
              </a:rPr>
              <a:t>OSCE- </a:t>
            </a:r>
            <a:r>
              <a:rPr lang="en-US" sz="7300" dirty="0" err="1">
                <a:latin typeface="+mj-lt"/>
                <a:ea typeface="+mj-ea"/>
                <a:cs typeface="+mj-cs"/>
              </a:rPr>
              <a:t>Objektivní</a:t>
            </a:r>
            <a:r>
              <a:rPr lang="en-US" sz="7300" dirty="0">
                <a:latin typeface="+mj-lt"/>
                <a:ea typeface="+mj-ea"/>
                <a:cs typeface="+mj-cs"/>
              </a:rPr>
              <a:t> </a:t>
            </a:r>
            <a:r>
              <a:rPr lang="en-US" sz="7300" dirty="0" err="1">
                <a:latin typeface="+mj-lt"/>
                <a:ea typeface="+mj-ea"/>
                <a:cs typeface="+mj-cs"/>
              </a:rPr>
              <a:t>strukturovaná</a:t>
            </a:r>
            <a:r>
              <a:rPr lang="en-US" sz="7300" dirty="0">
                <a:latin typeface="+mj-lt"/>
                <a:ea typeface="+mj-ea"/>
                <a:cs typeface="+mj-cs"/>
              </a:rPr>
              <a:t> </a:t>
            </a:r>
            <a:r>
              <a:rPr lang="en-US" sz="7300" dirty="0" err="1">
                <a:latin typeface="+mj-lt"/>
                <a:ea typeface="+mj-ea"/>
                <a:cs typeface="+mj-cs"/>
              </a:rPr>
              <a:t>klinická</a:t>
            </a:r>
            <a:r>
              <a:rPr lang="en-US" sz="7300" dirty="0">
                <a:latin typeface="+mj-lt"/>
                <a:ea typeface="+mj-ea"/>
                <a:cs typeface="+mj-cs"/>
              </a:rPr>
              <a:t> </a:t>
            </a:r>
            <a:r>
              <a:rPr lang="en-US" sz="7300" dirty="0" err="1">
                <a:latin typeface="+mj-lt"/>
                <a:ea typeface="+mj-ea"/>
                <a:cs typeface="+mj-cs"/>
              </a:rPr>
              <a:t>zkouška</a:t>
            </a:r>
            <a:endParaRPr lang="en-US" sz="73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200000"/>
              </a:lnSpc>
              <a:spcBef>
                <a:spcPct val="0"/>
              </a:spcBef>
              <a:defRPr sz="3200" b="1">
                <a:solidFill>
                  <a:srgbClr val="003366"/>
                </a:solidFill>
              </a:defRPr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0F55000-B598-94EA-FDAE-372623F316F0}"/>
              </a:ext>
            </a:extLst>
          </p:cNvPr>
          <p:cNvSpPr txBox="1"/>
          <p:nvPr/>
        </p:nvSpPr>
        <p:spPr>
          <a:xfrm>
            <a:off x="-1143" y="2351435"/>
            <a:ext cx="4074688" cy="347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Komunikace</a:t>
            </a:r>
            <a:r>
              <a:rPr lang="en-US" sz="2200" dirty="0">
                <a:solidFill>
                  <a:schemeClr val="tx2"/>
                </a:solidFill>
              </a:rPr>
              <a:t> s </a:t>
            </a:r>
            <a:r>
              <a:rPr lang="en-US" sz="2200" dirty="0" err="1">
                <a:solidFill>
                  <a:schemeClr val="tx2"/>
                </a:solidFill>
              </a:rPr>
              <a:t>pacientem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Zhodnocení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zdravotního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stavu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Podání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léků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Ošetřovatelské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postupy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Zvládání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akutních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situací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Zaznamenání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předání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informace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0A2452A-E442-A6BF-408F-BC2C66DC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21" r="25321"/>
          <a:stretch/>
        </p:blipFill>
        <p:spPr>
          <a:xfrm>
            <a:off x="4073545" y="0"/>
            <a:ext cx="5083412" cy="685203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B82B4F8-6BAB-BE6B-AEC5-D4D117750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08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AC30D-EE6A-206A-9594-F5555DBFA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2FBD0B-0326-7B7F-D051-B4D54CACE606}"/>
              </a:ext>
            </a:extLst>
          </p:cNvPr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defRPr sz="3200" b="1">
                <a:solidFill>
                  <a:srgbClr val="003366"/>
                </a:solidFill>
              </a:defRPr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defRPr sz="3200" b="1">
                <a:solidFill>
                  <a:srgbClr val="003366"/>
                </a:solidFill>
              </a:defRPr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120000"/>
              </a:lnSpc>
              <a:spcBef>
                <a:spcPct val="0"/>
              </a:spcBef>
              <a:defRPr sz="3200" b="1">
                <a:solidFill>
                  <a:srgbClr val="003366"/>
                </a:solidFill>
              </a:defRPr>
            </a:pPr>
            <a:r>
              <a:rPr lang="en-US" sz="4000" dirty="0" err="1">
                <a:latin typeface="+mj-lt"/>
                <a:ea typeface="+mj-ea"/>
                <a:cs typeface="+mj-cs"/>
              </a:rPr>
              <a:t>Kde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hledat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inspiraci</a:t>
            </a:r>
            <a:r>
              <a:rPr lang="en-US" sz="4000" dirty="0">
                <a:latin typeface="+mj-lt"/>
                <a:ea typeface="+mj-ea"/>
                <a:cs typeface="+mj-cs"/>
              </a:rPr>
              <a:t>?</a:t>
            </a:r>
          </a:p>
          <a:p>
            <a:pPr defTabSz="914400">
              <a:lnSpc>
                <a:spcPct val="200000"/>
              </a:lnSpc>
              <a:spcBef>
                <a:spcPct val="0"/>
              </a:spcBef>
              <a:defRPr sz="3200" b="1">
                <a:solidFill>
                  <a:srgbClr val="003366"/>
                </a:solidFill>
              </a:defRPr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433DFA9-8A2D-C590-078D-FED114216AEE}"/>
              </a:ext>
            </a:extLst>
          </p:cNvPr>
          <p:cNvSpPr txBox="1"/>
          <p:nvPr/>
        </p:nvSpPr>
        <p:spPr>
          <a:xfrm>
            <a:off x="-1143" y="2351435"/>
            <a:ext cx="4074688" cy="347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Simulační</a:t>
            </a:r>
            <a:r>
              <a:rPr lang="en-US" sz="2200" dirty="0">
                <a:solidFill>
                  <a:schemeClr val="tx2"/>
                </a:solidFill>
              </a:rPr>
              <a:t> centra (SIMU Brno, UK LFP, UK 1.LF, LF OU)</a:t>
            </a: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tx2"/>
                </a:solidFill>
              </a:rPr>
              <a:t>OSCE </a:t>
            </a:r>
            <a:r>
              <a:rPr lang="en-US" sz="2200" dirty="0" err="1">
                <a:solidFill>
                  <a:schemeClr val="tx2"/>
                </a:solidFill>
              </a:rPr>
              <a:t>Workshopy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Mezinárodní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konference</a:t>
            </a:r>
            <a:r>
              <a:rPr lang="en-US" sz="2200" dirty="0">
                <a:solidFill>
                  <a:schemeClr val="tx2"/>
                </a:solidFill>
              </a:rPr>
              <a:t> SESAM</a:t>
            </a: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Helago</a:t>
            </a:r>
            <a:r>
              <a:rPr lang="en-US" sz="2200" dirty="0">
                <a:solidFill>
                  <a:schemeClr val="tx2"/>
                </a:solidFill>
              </a:rPr>
              <a:t>- </a:t>
            </a:r>
            <a:r>
              <a:rPr lang="en-US" sz="2200" dirty="0" err="1">
                <a:solidFill>
                  <a:schemeClr val="tx2"/>
                </a:solidFill>
              </a:rPr>
              <a:t>Prezentační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tréninkové</a:t>
            </a:r>
            <a:r>
              <a:rPr lang="en-US" sz="2200" dirty="0">
                <a:solidFill>
                  <a:schemeClr val="tx2"/>
                </a:solidFill>
              </a:rPr>
              <a:t> centrum</a:t>
            </a: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F5D6DEE-10C3-59AF-9CF6-C389F55AE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0F8E337-2266-64BF-D76E-E57C9A1D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99" r="38799"/>
          <a:stretch/>
        </p:blipFill>
        <p:spPr>
          <a:xfrm>
            <a:off x="4073545" y="0"/>
            <a:ext cx="5083412" cy="685203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2385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753" y="640080"/>
            <a:ext cx="280051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000" dirty="0" err="1"/>
              <a:t>Simulace</a:t>
            </a:r>
            <a:r>
              <a:rPr lang="en-US" sz="4000" dirty="0"/>
              <a:t> v </a:t>
            </a:r>
            <a:r>
              <a:rPr lang="en-US" sz="4000" dirty="0" err="1"/>
              <a:t>praxi</a:t>
            </a:r>
            <a:endParaRPr lang="en-US" sz="4000" dirty="0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Lékařské vybavení, lékařský, zdravotní péče, osoba&#10;&#10;Obsah generovaný pomocí AI může být nesprávný.">
            <a:hlinkClick r:id="rId2"/>
            <a:extLst>
              <a:ext uri="{FF2B5EF4-FFF2-40B4-BE49-F238E27FC236}">
                <a16:creationId xmlns:a16="http://schemas.microsoft.com/office/drawing/2014/main" id="{23548FA5-38F2-CC0E-C38D-496CD742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24" r="25751" b="-1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794512B-46A9-9062-9BD1-342592552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  <p:pic>
        <p:nvPicPr>
          <p:cNvPr id="3" name="Obrázek 2" descr="Obsah obrázku Lékařské vybavení, lékařský, zdravotní péče, osoba&#10;&#10;Obsah generovaný pomocí AI může být nesprávný.">
            <a:hlinkClick r:id="rId2"/>
            <a:extLst>
              <a:ext uri="{FF2B5EF4-FFF2-40B4-BE49-F238E27FC236}">
                <a16:creationId xmlns:a16="http://schemas.microsoft.com/office/drawing/2014/main" id="{EA753E57-02CF-CE64-1D88-9CBEC24D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24" r="25751" b="-1"/>
          <a:stretch>
            <a:fillRect/>
          </a:stretch>
        </p:blipFill>
        <p:spPr>
          <a:xfrm>
            <a:off x="4136176" y="1524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D79B7-5627-7363-8A9C-225C01C5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81E7F0-AF6E-A7BB-90D6-6C51333B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A870C-4479-34F3-016E-C0C0AD3D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53" y="640080"/>
            <a:ext cx="280051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700" dirty="0" err="1"/>
              <a:t>Váš</a:t>
            </a:r>
            <a:r>
              <a:rPr lang="en-US" sz="4700" dirty="0"/>
              <a:t> partner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6DE37876-E681-36C8-7B0B-E4062693A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7938D8-A128-7654-2E09-BA72EF31A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6" r="5778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180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06007-4D08-500D-4715-29363FA4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A737D-0741-3244-1E4F-4242CBD4D3DB}"/>
              </a:ext>
            </a:extLst>
          </p:cNvPr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solidFill>
                  <a:srgbClr val="003366"/>
                </a:solidFill>
              </a:defRPr>
            </a:pPr>
            <a:r>
              <a:rPr lang="en-US" sz="4000" dirty="0" err="1">
                <a:latin typeface="+mj-lt"/>
                <a:ea typeface="+mj-ea"/>
                <a:cs typeface="+mj-cs"/>
              </a:rPr>
              <a:t>Proč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budovat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moderní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učebny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9F969E1-F75D-8638-34FF-D05BB0147D30}"/>
              </a:ext>
            </a:extLst>
          </p:cNvPr>
          <p:cNvSpPr txBox="1"/>
          <p:nvPr/>
        </p:nvSpPr>
        <p:spPr>
          <a:xfrm>
            <a:off x="0" y="2483557"/>
            <a:ext cx="4074688" cy="3668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Během</a:t>
            </a:r>
            <a:r>
              <a:rPr lang="en-US" sz="2200" dirty="0">
                <a:solidFill>
                  <a:schemeClr val="tx2"/>
                </a:solidFill>
              </a:rPr>
              <a:t> 6-7 let </a:t>
            </a:r>
            <a:r>
              <a:rPr lang="en-US" sz="2200" dirty="0" err="1">
                <a:solidFill>
                  <a:schemeClr val="tx2"/>
                </a:solidFill>
              </a:rPr>
              <a:t>odchod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cca</a:t>
            </a:r>
            <a:r>
              <a:rPr lang="en-US" sz="2200" dirty="0">
                <a:solidFill>
                  <a:schemeClr val="tx2"/>
                </a:solidFill>
              </a:rPr>
              <a:t> 12 000 </a:t>
            </a:r>
            <a:r>
              <a:rPr lang="en-US" sz="2200" dirty="0" err="1">
                <a:solidFill>
                  <a:schemeClr val="tx2"/>
                </a:solidFill>
              </a:rPr>
              <a:t>sester</a:t>
            </a:r>
            <a:r>
              <a:rPr lang="en-US" sz="2200" dirty="0">
                <a:solidFill>
                  <a:schemeClr val="tx2"/>
                </a:solidFill>
              </a:rPr>
              <a:t> do </a:t>
            </a:r>
            <a:r>
              <a:rPr lang="en-US" sz="2200" dirty="0" err="1">
                <a:solidFill>
                  <a:schemeClr val="tx2"/>
                </a:solidFill>
              </a:rPr>
              <a:t>důchodu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tx2"/>
                </a:solidFill>
              </a:rPr>
              <a:t>Do 10-12 let </a:t>
            </a:r>
            <a:r>
              <a:rPr lang="en-US" sz="2200" dirty="0" err="1">
                <a:solidFill>
                  <a:schemeClr val="tx2"/>
                </a:solidFill>
              </a:rPr>
              <a:t>odchod</a:t>
            </a:r>
            <a:r>
              <a:rPr lang="en-US" sz="2200" dirty="0">
                <a:solidFill>
                  <a:schemeClr val="tx2"/>
                </a:solidFill>
              </a:rPr>
              <a:t> 20 000-26 000 </a:t>
            </a:r>
            <a:r>
              <a:rPr lang="en-US" sz="2200" dirty="0" err="1">
                <a:solidFill>
                  <a:schemeClr val="tx2"/>
                </a:solidFill>
              </a:rPr>
              <a:t>sester</a:t>
            </a:r>
            <a:r>
              <a:rPr lang="en-US" sz="2200" dirty="0">
                <a:solidFill>
                  <a:schemeClr val="tx2"/>
                </a:solidFill>
              </a:rPr>
              <a:t> do </a:t>
            </a:r>
            <a:r>
              <a:rPr lang="en-US" sz="2200" dirty="0" err="1">
                <a:solidFill>
                  <a:schemeClr val="tx2"/>
                </a:solidFill>
              </a:rPr>
              <a:t>důchodu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Atraktivní</a:t>
            </a:r>
            <a:r>
              <a:rPr lang="en-US" sz="2200" dirty="0">
                <a:solidFill>
                  <a:schemeClr val="tx2"/>
                </a:solidFill>
              </a:rPr>
              <a:t> forma </a:t>
            </a:r>
            <a:r>
              <a:rPr lang="en-US" sz="2200" dirty="0" err="1">
                <a:solidFill>
                  <a:schemeClr val="tx2"/>
                </a:solidFill>
              </a:rPr>
              <a:t>výuky</a:t>
            </a:r>
            <a:r>
              <a:rPr lang="en-US" sz="2200" dirty="0">
                <a:solidFill>
                  <a:schemeClr val="tx2"/>
                </a:solidFill>
              </a:rPr>
              <a:t> pro </a:t>
            </a:r>
            <a:r>
              <a:rPr lang="en-US" sz="2200" dirty="0" err="1">
                <a:solidFill>
                  <a:schemeClr val="tx2"/>
                </a:solidFill>
              </a:rPr>
              <a:t>novou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generaci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sester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Umožňuje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zlepšování</a:t>
            </a:r>
            <a:r>
              <a:rPr lang="en-US" sz="2200" dirty="0">
                <a:solidFill>
                  <a:schemeClr val="tx2"/>
                </a:solidFill>
              </a:rPr>
              <a:t> „Hands-on“ </a:t>
            </a:r>
            <a:r>
              <a:rPr lang="en-US" sz="2200" dirty="0" err="1">
                <a:solidFill>
                  <a:schemeClr val="tx2"/>
                </a:solidFill>
              </a:rPr>
              <a:t>dovedností</a:t>
            </a:r>
            <a:r>
              <a:rPr lang="en-US" sz="2200" dirty="0">
                <a:solidFill>
                  <a:schemeClr val="tx2"/>
                </a:solidFill>
              </a:rPr>
              <a:t> pod </a:t>
            </a:r>
            <a:r>
              <a:rPr lang="en-US" sz="2200" dirty="0" err="1">
                <a:solidFill>
                  <a:schemeClr val="tx2"/>
                </a:solidFill>
              </a:rPr>
              <a:t>dohledem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učitelů</a:t>
            </a:r>
            <a:endParaRPr lang="en-US" sz="2200" dirty="0">
              <a:solidFill>
                <a:schemeClr val="tx2"/>
              </a:solidFill>
            </a:endParaRPr>
          </a:p>
          <a:p>
            <a:pPr marL="114300" defTabSz="914400">
              <a:lnSpc>
                <a:spcPct val="90000"/>
              </a:lnSpc>
              <a:spcAft>
                <a:spcPts val="600"/>
              </a:spcAft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" name="Obrázek 10" descr="Obsah obrázku místnost, výjev, interiér, zeď&#10;&#10;Obsah generovaný pomocí AI může být nesprávný.">
            <a:extLst>
              <a:ext uri="{FF2B5EF4-FFF2-40B4-BE49-F238E27FC236}">
                <a16:creationId xmlns:a16="http://schemas.microsoft.com/office/drawing/2014/main" id="{645A7BA9-4DCD-E1F2-10F3-F592BAEFF3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14" r="24271" b="-1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8F54ECB-F77F-E2BD-E0DB-96C8E7BB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5F589-6E76-49B2-18F0-A2BC576BB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4">
            <a:extLst>
              <a:ext uri="{FF2B5EF4-FFF2-40B4-BE49-F238E27FC236}">
                <a16:creationId xmlns:a16="http://schemas.microsoft.com/office/drawing/2014/main" id="{02FD3405-812B-CBDC-C559-E3A63BFEA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F6CC8-F9C7-6A45-63F3-0C277B94EA80}"/>
              </a:ext>
            </a:extLst>
          </p:cNvPr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solidFill>
                  <a:srgbClr val="003366"/>
                </a:solidFill>
              </a:defRPr>
            </a:pPr>
            <a:r>
              <a:rPr lang="en-US" sz="4000" dirty="0" err="1">
                <a:latin typeface="+mj-lt"/>
                <a:ea typeface="+mj-ea"/>
                <a:cs typeface="+mj-cs"/>
              </a:rPr>
              <a:t>Proč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budovat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moderní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učebny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53" name="sketchy line">
            <a:extLst>
              <a:ext uri="{FF2B5EF4-FFF2-40B4-BE49-F238E27FC236}">
                <a16:creationId xmlns:a16="http://schemas.microsoft.com/office/drawing/2014/main" id="{7B6F2791-1E21-B597-4174-4FC1AA3C8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A06743C-C47C-3622-F5EA-EACD29D00BF7}"/>
              </a:ext>
            </a:extLst>
          </p:cNvPr>
          <p:cNvSpPr txBox="1"/>
          <p:nvPr/>
        </p:nvSpPr>
        <p:spPr>
          <a:xfrm>
            <a:off x="-1143" y="2351435"/>
            <a:ext cx="4074688" cy="347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Simulace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scénářů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zahrnují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nejen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techniku</a:t>
            </a:r>
            <a:r>
              <a:rPr lang="en-US" sz="2200" dirty="0">
                <a:solidFill>
                  <a:schemeClr val="tx2"/>
                </a:solidFill>
              </a:rPr>
              <a:t>, ale </a:t>
            </a:r>
            <a:r>
              <a:rPr lang="en-US" sz="2200" dirty="0" err="1">
                <a:solidFill>
                  <a:schemeClr val="tx2"/>
                </a:solidFill>
              </a:rPr>
              <a:t>i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komunikaci</a:t>
            </a:r>
            <a:r>
              <a:rPr lang="en-US" sz="2200" dirty="0">
                <a:solidFill>
                  <a:schemeClr val="tx2"/>
                </a:solidFill>
              </a:rPr>
              <a:t> s </a:t>
            </a:r>
            <a:r>
              <a:rPr lang="en-US" sz="2200" dirty="0" err="1">
                <a:solidFill>
                  <a:schemeClr val="tx2"/>
                </a:solidFill>
              </a:rPr>
              <a:t>pacientem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rodinou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či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týmem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Analyzování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úspěchů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chyb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při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simulaci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Posílení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interprofesní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spolupráce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mezi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sestrami</a:t>
            </a:r>
            <a:r>
              <a:rPr lang="en-US" sz="2200" dirty="0">
                <a:solidFill>
                  <a:schemeClr val="tx2"/>
                </a:solidFill>
              </a:rPr>
              <a:t> - </a:t>
            </a:r>
            <a:r>
              <a:rPr lang="en-US" sz="2200" dirty="0" err="1">
                <a:solidFill>
                  <a:schemeClr val="tx2"/>
                </a:solidFill>
              </a:rPr>
              <a:t>zvýšená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kvalita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vztahů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škole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na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pracovišti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F56587D-3C4C-C331-81FC-1D82B47A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0" r="21790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A86F406-AFA8-ACA2-2F9E-AB244D65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D9F99E-FE89-26B4-969A-23FB53B46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4">
            <a:extLst>
              <a:ext uri="{FF2B5EF4-FFF2-40B4-BE49-F238E27FC236}">
                <a16:creationId xmlns:a16="http://schemas.microsoft.com/office/drawing/2014/main" id="{691F459E-C690-E8E2-4932-65AAC860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09BA5-A3F9-03B9-5192-5B4AF857F8B5}"/>
              </a:ext>
            </a:extLst>
          </p:cNvPr>
          <p:cNvSpPr txBox="1"/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b="1">
                <a:solidFill>
                  <a:srgbClr val="003366"/>
                </a:solidFill>
              </a:defRPr>
            </a:pPr>
            <a:r>
              <a:rPr lang="en-US" sz="4000" dirty="0" err="1">
                <a:latin typeface="+mj-lt"/>
                <a:ea typeface="+mj-ea"/>
                <a:cs typeface="+mj-cs"/>
              </a:rPr>
              <a:t>Výuka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na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simulátorech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má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smysl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53" name="sketchy line">
            <a:extLst>
              <a:ext uri="{FF2B5EF4-FFF2-40B4-BE49-F238E27FC236}">
                <a16:creationId xmlns:a16="http://schemas.microsoft.com/office/drawing/2014/main" id="{18817320-BD06-C862-FB32-5871938D9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71EA631-1422-35D0-96C1-907EFDAE89F3}"/>
              </a:ext>
            </a:extLst>
          </p:cNvPr>
          <p:cNvSpPr txBox="1"/>
          <p:nvPr/>
        </p:nvSpPr>
        <p:spPr>
          <a:xfrm>
            <a:off x="-1143" y="2351435"/>
            <a:ext cx="4074688" cy="347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tx2"/>
                </a:solidFill>
              </a:rPr>
              <a:t>Margot Cooper</a:t>
            </a:r>
          </a:p>
          <a:p>
            <a:pPr marL="3429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Zakladatelka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společnosti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Limbs&amp;Things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398A3C2-1289-4614-80BC-473D1CF2F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59" r="-39759"/>
          <a:stretch>
            <a:fillRect/>
          </a:stretch>
        </p:blipFill>
        <p:spPr>
          <a:xfrm>
            <a:off x="4032000" y="79"/>
            <a:ext cx="9142221" cy="685798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CA431BE-5B91-1871-B9B1-DF8589718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0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802" y="55702"/>
            <a:ext cx="3276451" cy="18342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000" dirty="0" err="1"/>
              <a:t>Prostorové</a:t>
            </a:r>
            <a:r>
              <a:rPr lang="en-US" sz="4000" dirty="0"/>
              <a:t> </a:t>
            </a:r>
            <a:r>
              <a:rPr lang="en-US" sz="4000" dirty="0" err="1"/>
              <a:t>uspořádání</a:t>
            </a:r>
            <a:endParaRPr lang="en-US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145" y="2338356"/>
            <a:ext cx="4268343" cy="4071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Zónování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 err="1">
                <a:solidFill>
                  <a:schemeClr val="tx2"/>
                </a:solidFill>
              </a:rPr>
              <a:t>oddělené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oblasti</a:t>
            </a:r>
            <a:r>
              <a:rPr lang="en-US" sz="2200" dirty="0">
                <a:solidFill>
                  <a:schemeClr val="tx2"/>
                </a:solidFill>
              </a:rPr>
              <a:t> pro </a:t>
            </a:r>
            <a:r>
              <a:rPr lang="en-US" sz="2200" dirty="0" err="1">
                <a:solidFill>
                  <a:schemeClr val="tx2"/>
                </a:solidFill>
              </a:rPr>
              <a:t>teorii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praktický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nácvik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simulaci</a:t>
            </a:r>
            <a:r>
              <a:rPr lang="en-US" sz="2200" dirty="0">
                <a:solidFill>
                  <a:schemeClr val="tx2"/>
                </a:solidFill>
              </a:rPr>
              <a:t>.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Dostatek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místa</a:t>
            </a:r>
            <a:r>
              <a:rPr lang="en-US" sz="2200" dirty="0">
                <a:solidFill>
                  <a:schemeClr val="tx2"/>
                </a:solidFill>
              </a:rPr>
              <a:t>: pro </a:t>
            </a:r>
            <a:r>
              <a:rPr lang="en-US" sz="2200" dirty="0" err="1">
                <a:solidFill>
                  <a:schemeClr val="tx2"/>
                </a:solidFill>
              </a:rPr>
              <a:t>pohyb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studentů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lůžka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techniku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skupinovou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práci</a:t>
            </a:r>
            <a:r>
              <a:rPr lang="en-US" sz="2200" dirty="0">
                <a:solidFill>
                  <a:schemeClr val="tx2"/>
                </a:solidFill>
              </a:rPr>
              <a:t>.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Dobré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osvětlení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 err="1">
                <a:solidFill>
                  <a:schemeClr val="tx2"/>
                </a:solidFill>
              </a:rPr>
              <a:t>ideálně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kombinace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denního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umělého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světla</a:t>
            </a:r>
            <a:r>
              <a:rPr lang="en-US" sz="22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5" name="Obrázek 4" descr="Obsah obrázku text, diagram, Plán, snímek obrazovky&#10;&#10;Obsah generovaný pomocí AI může být nesprávný.">
            <a:extLst>
              <a:ext uri="{FF2B5EF4-FFF2-40B4-BE49-F238E27FC236}">
                <a16:creationId xmlns:a16="http://schemas.microsoft.com/office/drawing/2014/main" id="{7F10F588-ACD4-A3FE-4049-EFBE2630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6" r="6379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40D977-7941-7BA8-F22A-A795D7D4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000" dirty="0" err="1"/>
              <a:t>Simulační</a:t>
            </a:r>
            <a:r>
              <a:rPr lang="en-US" sz="4000" dirty="0"/>
              <a:t> </a:t>
            </a:r>
            <a:r>
              <a:rPr lang="en-US" sz="4000" dirty="0" err="1"/>
              <a:t>vybavení</a:t>
            </a:r>
            <a:endParaRPr lang="en-US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294111" y="2284688"/>
            <a:ext cx="4571999" cy="3867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Simulační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figuríny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 err="1">
                <a:solidFill>
                  <a:schemeClr val="tx2"/>
                </a:solidFill>
              </a:rPr>
              <a:t>ošetřovatelská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přednemocniční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péče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nácvik</a:t>
            </a:r>
            <a:r>
              <a:rPr lang="en-US" sz="2200" dirty="0">
                <a:solidFill>
                  <a:schemeClr val="tx2"/>
                </a:solidFill>
              </a:rPr>
              <a:t> KPR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Trenažéry</a:t>
            </a:r>
            <a:r>
              <a:rPr lang="en-US" sz="2200" dirty="0">
                <a:solidFill>
                  <a:schemeClr val="tx2"/>
                </a:solidFill>
              </a:rPr>
              <a:t> pro </a:t>
            </a:r>
            <a:r>
              <a:rPr lang="en-US" sz="2200" dirty="0" err="1">
                <a:solidFill>
                  <a:schemeClr val="tx2"/>
                </a:solidFill>
              </a:rPr>
              <a:t>nácvik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dovedností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 err="1">
                <a:solidFill>
                  <a:schemeClr val="tx2"/>
                </a:solidFill>
              </a:rPr>
              <a:t>kanylace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katetrizace</a:t>
            </a:r>
            <a:r>
              <a:rPr lang="en-US" sz="2200" dirty="0">
                <a:solidFill>
                  <a:schemeClr val="tx2"/>
                </a:solidFill>
              </a:rPr>
              <a:t>, IV a IM </a:t>
            </a:r>
            <a:r>
              <a:rPr lang="en-US" sz="2200" dirty="0" err="1">
                <a:solidFill>
                  <a:schemeClr val="tx2"/>
                </a:solidFill>
              </a:rPr>
              <a:t>injekce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apod</a:t>
            </a:r>
            <a:r>
              <a:rPr lang="en-US" sz="2200" dirty="0">
                <a:solidFill>
                  <a:schemeClr val="tx2"/>
                </a:solidFill>
              </a:rPr>
              <a:t>.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tx2"/>
                </a:solidFill>
              </a:rPr>
              <a:t>VR/AR </a:t>
            </a:r>
            <a:r>
              <a:rPr lang="en-US" sz="2200" dirty="0" err="1">
                <a:solidFill>
                  <a:schemeClr val="tx2"/>
                </a:solidFill>
              </a:rPr>
              <a:t>realita</a:t>
            </a:r>
            <a:r>
              <a:rPr lang="en-US" sz="2200" dirty="0">
                <a:solidFill>
                  <a:schemeClr val="tx2"/>
                </a:solidFill>
              </a:rPr>
              <a:t>: </a:t>
            </a:r>
            <a:r>
              <a:rPr lang="en-US" sz="2200" dirty="0" err="1">
                <a:solidFill>
                  <a:schemeClr val="tx2"/>
                </a:solidFill>
              </a:rPr>
              <a:t>simulace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nemocničního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prostředí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virtuální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pacient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Lékařské vybavení, osoba, lékařský, zdravotní péče&#10;&#10;Obsah generovaný pomocí AI může být nesprávný.">
            <a:extLst>
              <a:ext uri="{FF2B5EF4-FFF2-40B4-BE49-F238E27FC236}">
                <a16:creationId xmlns:a16="http://schemas.microsoft.com/office/drawing/2014/main" id="{76560256-7452-0FC6-6198-14FB871B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09" r="39033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0D418FC-1020-3DD2-2143-978722E5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000" dirty="0"/>
              <a:t>Technologie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477787"/>
            <a:ext cx="3982633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Interaktivní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tabule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nebo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dotykové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obrazovky</a:t>
            </a:r>
            <a:endParaRPr lang="en-US" sz="2200" dirty="0">
              <a:solidFill>
                <a:schemeClr val="tx2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Tablety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nebo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notebooky</a:t>
            </a:r>
            <a:r>
              <a:rPr lang="en-US" sz="2200" dirty="0">
                <a:solidFill>
                  <a:schemeClr val="tx2"/>
                </a:solidFill>
              </a:rPr>
              <a:t> pro </a:t>
            </a:r>
            <a:r>
              <a:rPr lang="en-US" sz="2200" dirty="0" err="1">
                <a:solidFill>
                  <a:schemeClr val="tx2"/>
                </a:solidFill>
              </a:rPr>
              <a:t>studenty</a:t>
            </a:r>
            <a:endParaRPr lang="en-US" sz="2200" dirty="0">
              <a:solidFill>
                <a:schemeClr val="tx2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tx2"/>
                </a:solidFill>
              </a:rPr>
              <a:t>Software pro </a:t>
            </a:r>
            <a:r>
              <a:rPr lang="en-US" sz="2200" dirty="0" err="1">
                <a:solidFill>
                  <a:schemeClr val="tx2"/>
                </a:solidFill>
              </a:rPr>
              <a:t>sledování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pokroku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simulace</a:t>
            </a:r>
            <a:endParaRPr lang="en-US" sz="2200" dirty="0">
              <a:solidFill>
                <a:schemeClr val="tx2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Kamerový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systém</a:t>
            </a:r>
            <a:r>
              <a:rPr lang="en-US" sz="2200" dirty="0">
                <a:solidFill>
                  <a:schemeClr val="tx2"/>
                </a:solidFill>
              </a:rPr>
              <a:t>: pro </a:t>
            </a:r>
            <a:r>
              <a:rPr lang="en-US" sz="2200" dirty="0" err="1">
                <a:solidFill>
                  <a:schemeClr val="tx2"/>
                </a:solidFill>
              </a:rPr>
              <a:t>záznam</a:t>
            </a:r>
            <a:r>
              <a:rPr lang="en-US" sz="2200" dirty="0">
                <a:solidFill>
                  <a:schemeClr val="tx2"/>
                </a:solidFill>
              </a:rPr>
              <a:t> a </a:t>
            </a:r>
            <a:r>
              <a:rPr lang="en-US" sz="2200" dirty="0" err="1">
                <a:solidFill>
                  <a:schemeClr val="tx2"/>
                </a:solidFill>
              </a:rPr>
              <a:t>zpětnou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analýzu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výkonů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studentů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Lékařské vybavení, lékařský, zdravotní péče, osoba&#10;&#10;Obsah generovaný pomocí AI může být nesprávný.">
            <a:extLst>
              <a:ext uri="{FF2B5EF4-FFF2-40B4-BE49-F238E27FC236}">
                <a16:creationId xmlns:a16="http://schemas.microsoft.com/office/drawing/2014/main" id="{79D73789-CB57-B24C-EBE4-2E651542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32" r="32498" b="2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BCB2FB-E8DA-B622-F554-8C613E76C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000" dirty="0" err="1"/>
              <a:t>Standardní</a:t>
            </a:r>
            <a:r>
              <a:rPr lang="en-US" sz="4300" dirty="0"/>
              <a:t> </a:t>
            </a:r>
            <a:r>
              <a:rPr lang="en-US" sz="4300" dirty="0" err="1"/>
              <a:t>zdravotnické</a:t>
            </a:r>
            <a:r>
              <a:rPr lang="en-US" sz="4300" dirty="0"/>
              <a:t> </a:t>
            </a:r>
            <a:r>
              <a:rPr lang="en-US" sz="4300" dirty="0" err="1"/>
              <a:t>vybavení</a:t>
            </a:r>
            <a:endParaRPr lang="en-US" sz="43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282210"/>
            <a:ext cx="4413956" cy="3855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Nemocniční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lůžka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infuzní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stojany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pomůcky</a:t>
            </a:r>
            <a:r>
              <a:rPr lang="en-US" sz="2200" dirty="0">
                <a:solidFill>
                  <a:schemeClr val="tx2"/>
                </a:solidFill>
              </a:rPr>
              <a:t> pro </a:t>
            </a:r>
            <a:r>
              <a:rPr lang="en-US" sz="2200" dirty="0" err="1">
                <a:solidFill>
                  <a:schemeClr val="tx2"/>
                </a:solidFill>
              </a:rPr>
              <a:t>hygienu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pacienta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invalidní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vozíky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chodítka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atd</a:t>
            </a:r>
            <a:r>
              <a:rPr lang="en-US" sz="2200" dirty="0">
                <a:solidFill>
                  <a:schemeClr val="tx2"/>
                </a:solidFill>
              </a:rPr>
              <a:t>.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Základní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diagnostické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přístroje</a:t>
            </a:r>
            <a:r>
              <a:rPr lang="en-US" sz="2200" dirty="0">
                <a:solidFill>
                  <a:schemeClr val="tx2"/>
                </a:solidFill>
              </a:rPr>
              <a:t>: tonometry, </a:t>
            </a:r>
            <a:r>
              <a:rPr lang="en-US" sz="2200" dirty="0" err="1">
                <a:solidFill>
                  <a:schemeClr val="tx2"/>
                </a:solidFill>
              </a:rPr>
              <a:t>oxymetry</a:t>
            </a:r>
            <a:r>
              <a:rPr lang="en-US" sz="2200" dirty="0">
                <a:solidFill>
                  <a:schemeClr val="tx2"/>
                </a:solidFill>
              </a:rPr>
              <a:t>, </a:t>
            </a:r>
            <a:r>
              <a:rPr lang="en-US" sz="2200" dirty="0" err="1">
                <a:solidFill>
                  <a:schemeClr val="tx2"/>
                </a:solidFill>
              </a:rPr>
              <a:t>fonendoskopy</a:t>
            </a:r>
            <a:r>
              <a:rPr lang="en-US" sz="2200" dirty="0">
                <a:solidFill>
                  <a:schemeClr val="tx2"/>
                </a:solidFill>
              </a:rPr>
              <a:t>, monitory </a:t>
            </a:r>
            <a:r>
              <a:rPr lang="en-US" sz="2200" dirty="0" err="1">
                <a:solidFill>
                  <a:schemeClr val="tx2"/>
                </a:solidFill>
              </a:rPr>
              <a:t>životních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funkcí</a:t>
            </a:r>
            <a:endParaRPr lang="en-US" sz="2200" dirty="0">
              <a:solidFill>
                <a:schemeClr val="tx2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Virtuální</a:t>
            </a:r>
            <a:r>
              <a:rPr lang="en-US" sz="2200" dirty="0">
                <a:solidFill>
                  <a:schemeClr val="tx2"/>
                </a:solidFill>
              </a:rPr>
              <a:t> monitory </a:t>
            </a:r>
            <a:r>
              <a:rPr lang="en-US" sz="2200" dirty="0" err="1">
                <a:solidFill>
                  <a:schemeClr val="tx2"/>
                </a:solidFill>
              </a:rPr>
              <a:t>životních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funkcí</a:t>
            </a:r>
            <a:r>
              <a:rPr lang="en-US" sz="2200" dirty="0">
                <a:solidFill>
                  <a:schemeClr val="tx2"/>
                </a:solidFill>
              </a:rPr>
              <a:t> - </a:t>
            </a:r>
            <a:r>
              <a:rPr lang="en-US" sz="2200" dirty="0" err="1">
                <a:solidFill>
                  <a:schemeClr val="tx2"/>
                </a:solidFill>
              </a:rPr>
              <a:t>simulace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reálného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zařízení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interiér, Lékařské vybavení, zeď, nářadí&#10;&#10;Obsah generovaný pomocí AI může být nesprávný.">
            <a:extLst>
              <a:ext uri="{FF2B5EF4-FFF2-40B4-BE49-F238E27FC236}">
                <a16:creationId xmlns:a16="http://schemas.microsoft.com/office/drawing/2014/main" id="{A79160D8-E54D-70A6-52AB-485AB17E6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28" r="4139" b="2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73DEDC5-1171-627D-971B-092780904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defRPr sz="3200" b="1">
                <a:solidFill>
                  <a:srgbClr val="003366"/>
                </a:solidFill>
              </a:defRPr>
            </a:pPr>
            <a:r>
              <a:rPr lang="en-US" sz="4000" dirty="0" err="1"/>
              <a:t>Didaktické</a:t>
            </a:r>
            <a:r>
              <a:rPr lang="en-US" sz="4000" dirty="0"/>
              <a:t> </a:t>
            </a:r>
            <a:r>
              <a:rPr lang="en-US" sz="4000" dirty="0" err="1"/>
              <a:t>materiály</a:t>
            </a:r>
            <a:endParaRPr lang="en-US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0060" y="2872899"/>
            <a:ext cx="3414607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Doporučené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výrobcem</a:t>
            </a:r>
            <a:endParaRPr lang="en-US" sz="2200" dirty="0">
              <a:solidFill>
                <a:schemeClr val="tx2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Zpracované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odborníky</a:t>
            </a:r>
            <a:endParaRPr lang="en-US" sz="2200" dirty="0">
              <a:solidFill>
                <a:schemeClr val="tx2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Sdílení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materiálů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mezi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školami</a:t>
            </a:r>
            <a:r>
              <a:rPr lang="en-US" sz="2200" dirty="0">
                <a:solidFill>
                  <a:schemeClr val="tx2"/>
                </a:solidFill>
              </a:rPr>
              <a:t> Marketplace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chemeClr val="tx2"/>
                </a:solidFill>
              </a:rPr>
              <a:t>Využití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externího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lektora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text, elektronika, computer, počítač&#10;&#10;Obsah generovaný pomocí AI může být nesprávný.">
            <a:extLst>
              <a:ext uri="{FF2B5EF4-FFF2-40B4-BE49-F238E27FC236}">
                <a16:creationId xmlns:a16="http://schemas.microsoft.com/office/drawing/2014/main" id="{CE6D9731-20C0-F648-CB24-BEE66C2EC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2" r="26328" b="1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8B0EB4-77C8-91B0-BC16-385A5F568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6151742"/>
            <a:ext cx="1649321" cy="7062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353</Words>
  <Application>Microsoft Macintosh PowerPoint</Application>
  <PresentationFormat>Předvádění na obrazovce (4:3)</PresentationFormat>
  <Paragraphs>68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Učebna ošetřovatelství 21. století</vt:lpstr>
      <vt:lpstr>Prezentace aplikace PowerPoint</vt:lpstr>
      <vt:lpstr>Prezentace aplikace PowerPoint</vt:lpstr>
      <vt:lpstr>Prezentace aplikace PowerPoint</vt:lpstr>
      <vt:lpstr>Prostorové uspořádání</vt:lpstr>
      <vt:lpstr>Simulační vybavení</vt:lpstr>
      <vt:lpstr>Technologie</vt:lpstr>
      <vt:lpstr>Standardní zdravotnické vybavení</vt:lpstr>
      <vt:lpstr>Didaktické materiály</vt:lpstr>
      <vt:lpstr>Organizace a metodika výuky</vt:lpstr>
      <vt:lpstr>Prezentace aplikace PowerPoint</vt:lpstr>
      <vt:lpstr>Prezentace aplikace PowerPoint</vt:lpstr>
      <vt:lpstr>Simulace v praxi</vt:lpstr>
      <vt:lpstr>Váš partner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Bc. Jaromír Horský</cp:lastModifiedBy>
  <cp:revision>3</cp:revision>
  <dcterms:created xsi:type="dcterms:W3CDTF">2013-01-27T09:14:16Z</dcterms:created>
  <dcterms:modified xsi:type="dcterms:W3CDTF">2025-11-01T12:15:25Z</dcterms:modified>
  <cp:category/>
</cp:coreProperties>
</file>