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43" r:id="rId3"/>
    <p:sldId id="318" r:id="rId4"/>
    <p:sldId id="320" r:id="rId5"/>
    <p:sldId id="296" r:id="rId6"/>
    <p:sldId id="317" r:id="rId7"/>
    <p:sldId id="316" r:id="rId8"/>
    <p:sldId id="325" r:id="rId9"/>
    <p:sldId id="321" r:id="rId10"/>
    <p:sldId id="322" r:id="rId11"/>
    <p:sldId id="344" r:id="rId12"/>
    <p:sldId id="326" r:id="rId13"/>
    <p:sldId id="339" r:id="rId14"/>
    <p:sldId id="327" r:id="rId15"/>
    <p:sldId id="282" r:id="rId16"/>
    <p:sldId id="283" r:id="rId17"/>
    <p:sldId id="287" r:id="rId18"/>
    <p:sldId id="278" r:id="rId19"/>
    <p:sldId id="330" r:id="rId20"/>
    <p:sldId id="345" r:id="rId21"/>
    <p:sldId id="328" r:id="rId22"/>
    <p:sldId id="329" r:id="rId23"/>
    <p:sldId id="331" r:id="rId24"/>
    <p:sldId id="332" r:id="rId25"/>
    <p:sldId id="346" r:id="rId26"/>
    <p:sldId id="333" r:id="rId27"/>
    <p:sldId id="304" r:id="rId28"/>
    <p:sldId id="334" r:id="rId29"/>
    <p:sldId id="323" r:id="rId30"/>
    <p:sldId id="340" r:id="rId31"/>
    <p:sldId id="347" r:id="rId32"/>
    <p:sldId id="303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veselá Renata" initials="NR" lastIdx="8" clrIdx="0">
    <p:extLst>
      <p:ext uri="{19B8F6BF-5375-455C-9EA6-DF929625EA0E}">
        <p15:presenceInfo xmlns:p15="http://schemas.microsoft.com/office/powerpoint/2012/main" userId="S-1-5-21-970905235-707768948-2871777245-398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318A"/>
    <a:srgbClr val="FC3959"/>
    <a:srgbClr val="094DDB"/>
    <a:srgbClr val="112D62"/>
    <a:srgbClr val="0FCFFF"/>
    <a:srgbClr val="66C1FB"/>
    <a:srgbClr val="FFA438"/>
    <a:srgbClr val="61E884"/>
    <a:srgbClr val="FF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List_aplikace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List_aplikac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800" baseline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400" baseline="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Profesní podíl v rámci FN Brno</a:t>
            </a:r>
          </a:p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r>
              <a:rPr lang="cs-CZ" sz="2400" baseline="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 (celkem </a:t>
            </a:r>
            <a:r>
              <a:rPr lang="cs-CZ" sz="2400" baseline="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 6900 </a:t>
            </a:r>
            <a:r>
              <a:rPr lang="cs-CZ" sz="2400" baseline="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zaměstnanců)</a:t>
            </a:r>
            <a:endParaRPr lang="cs-CZ" sz="2400" baseline="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631299690895072E-2"/>
          <c:y val="0.1881537767132565"/>
          <c:w val="0.80700682795085399"/>
          <c:h val="0.8097628384103552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B1-484A-AF08-193D6B3D1E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B1-484A-AF08-193D6B3D1E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EB1-484A-AF08-193D6B3D1E4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List1!$B$2:$B$4</c:f>
              <c:strCache>
                <c:ptCount val="3"/>
                <c:pt idx="0">
                  <c:v>lékaři</c:v>
                </c:pt>
                <c:pt idx="1">
                  <c:v>NLZP</c:v>
                </c:pt>
                <c:pt idx="2">
                  <c:v>THP,dělnické profese</c:v>
                </c:pt>
              </c:strCache>
            </c:strRef>
          </c:cat>
          <c:val>
            <c:numRef>
              <c:f>List1!$C$2:$C$4</c:f>
              <c:numCache>
                <c:formatCode>General</c:formatCode>
                <c:ptCount val="3"/>
                <c:pt idx="0">
                  <c:v>1280</c:v>
                </c:pt>
                <c:pt idx="1">
                  <c:v>3447</c:v>
                </c:pt>
                <c:pt idx="2">
                  <c:v>1080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EB1-484A-AF08-193D6B3D1E4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089964611340217"/>
          <c:y val="0.43873451941045993"/>
          <c:w val="0.27426597687562321"/>
          <c:h val="0.2012156974579624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90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přehled nástupů HH (rok 24 vs 1-8/25)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rok 2024 (1-12)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List1!$A$2:$A$5</c:f>
              <c:strCache>
                <c:ptCount val="4"/>
                <c:pt idx="0">
                  <c:v>sanitáři </c:v>
                </c:pt>
                <c:pt idx="1">
                  <c:v>všeobecné sestry</c:v>
                </c:pt>
                <c:pt idx="2">
                  <c:v>praktické sestry</c:v>
                </c:pt>
                <c:pt idx="3">
                  <c:v>ostatní (dětské, porodní,JOP)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12</c:v>
                </c:pt>
                <c:pt idx="1">
                  <c:v>46</c:v>
                </c:pt>
                <c:pt idx="2">
                  <c:v>12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78-4FD6-94C7-5E2A5AC5ACAD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rok 2025 (1-8)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List1!$A$2:$A$5</c:f>
              <c:strCache>
                <c:ptCount val="4"/>
                <c:pt idx="0">
                  <c:v>sanitáři </c:v>
                </c:pt>
                <c:pt idx="1">
                  <c:v>všeobecné sestry</c:v>
                </c:pt>
                <c:pt idx="2">
                  <c:v>praktické sestry</c:v>
                </c:pt>
                <c:pt idx="3">
                  <c:v>ostatní (dětské, porodní,JOP)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18</c:v>
                </c:pt>
                <c:pt idx="1">
                  <c:v>42</c:v>
                </c:pt>
                <c:pt idx="2">
                  <c:v>14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378-4FD6-94C7-5E2A5AC5AC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6218280"/>
        <c:axId val="286967968"/>
        <c:axId val="0"/>
      </c:bar3DChart>
      <c:catAx>
        <c:axId val="286218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6967968"/>
        <c:crosses val="autoZero"/>
        <c:auto val="1"/>
        <c:lblAlgn val="ctr"/>
        <c:lblOffset val="100"/>
        <c:noMultiLvlLbl val="0"/>
      </c:catAx>
      <c:valAx>
        <c:axId val="28696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6218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počet NLZP (vš.s.+pr.s.+ sanitář) z UA ve FN BRNO ,fyzický</a:t>
            </a:r>
            <a:r>
              <a:rPr lang="cs-CZ" baseline="0"/>
              <a:t> stav k 31.7.</a:t>
            </a:r>
            <a:endParaRPr lang="cs-CZ"/>
          </a:p>
        </c:rich>
      </c:tx>
      <c:layout>
        <c:manualLayout>
          <c:xMode val="edge"/>
          <c:yMode val="edge"/>
          <c:x val="0.1115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List1!$C$18:$E$18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List1!$C$19:$E$19</c:f>
              <c:numCache>
                <c:formatCode>General</c:formatCode>
                <c:ptCount val="3"/>
                <c:pt idx="0">
                  <c:v>53</c:v>
                </c:pt>
                <c:pt idx="1">
                  <c:v>59</c:v>
                </c:pt>
                <c:pt idx="2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FC-4F78-B87F-7E0F3EE9F11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327656"/>
        <c:axId val="276590976"/>
      </c:barChart>
      <c:catAx>
        <c:axId val="14327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76590976"/>
        <c:crosses val="autoZero"/>
        <c:auto val="1"/>
        <c:lblAlgn val="ctr"/>
        <c:lblOffset val="100"/>
        <c:noMultiLvlLbl val="0"/>
      </c:catAx>
      <c:valAx>
        <c:axId val="2765909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327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6.png"/><Relationship Id="rId9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rgbClr val="112D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cký objekt 10">
            <a:extLst>
              <a:ext uri="{FF2B5EF4-FFF2-40B4-BE49-F238E27FC236}">
                <a16:creationId xmlns:a16="http://schemas.microsoft.com/office/drawing/2014/main" xmlns="" id="{DDD76B0F-F479-7ACC-B7A6-6EEE00219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" y="378863"/>
            <a:ext cx="1909229" cy="526012"/>
          </a:xfrm>
          <a:prstGeom prst="rect">
            <a:avLst/>
          </a:prstGeom>
        </p:spPr>
      </p:pic>
      <p:sp>
        <p:nvSpPr>
          <p:cNvPr id="15" name="Zástupný symbol pro text 12">
            <a:extLst>
              <a:ext uri="{FF2B5EF4-FFF2-40B4-BE49-F238E27FC236}">
                <a16:creationId xmlns:a16="http://schemas.microsoft.com/office/drawing/2014/main" xmlns="" id="{7E3965B1-18E3-74DD-FBC0-FFC1A6B048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414" y="1605897"/>
            <a:ext cx="9029700" cy="3115393"/>
          </a:xfrm>
        </p:spPr>
        <p:txBody>
          <a:bodyPr anchor="t">
            <a:noAutofit/>
          </a:bodyPr>
          <a:lstStyle>
            <a:lvl1pPr marL="0" indent="0" algn="l">
              <a:lnSpc>
                <a:spcPct val="85000"/>
              </a:lnSpc>
              <a:buNone/>
              <a:defRPr sz="5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Název prezentace</a:t>
            </a:r>
          </a:p>
          <a:p>
            <a:pPr lvl="0"/>
            <a:r>
              <a:rPr lang="cs-CZ" dirty="0"/>
              <a:t>Například Modernizujeme</a:t>
            </a:r>
          </a:p>
          <a:p>
            <a:pPr lvl="0"/>
            <a:r>
              <a:rPr lang="cs-CZ" dirty="0"/>
              <a:t>FN Brno</a:t>
            </a:r>
          </a:p>
          <a:p>
            <a:pPr lvl="0"/>
            <a:endParaRPr lang="cs-CZ" dirty="0"/>
          </a:p>
        </p:txBody>
      </p:sp>
      <p:sp>
        <p:nvSpPr>
          <p:cNvPr id="17" name="Zástupný symbol pro text 12">
            <a:extLst>
              <a:ext uri="{FF2B5EF4-FFF2-40B4-BE49-F238E27FC236}">
                <a16:creationId xmlns:a16="http://schemas.microsoft.com/office/drawing/2014/main" xmlns="" id="{6954CABE-ED7E-2D7B-CA26-BA072459B7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4413" y="4721291"/>
            <a:ext cx="9029699" cy="130026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Doc. PhDr. Jméno Příjmení, Ph.D., </a:t>
            </a:r>
            <a:r>
              <a:rPr lang="cs-CZ" dirty="0" err="1"/>
              <a:t>MBA</a:t>
            </a:r>
            <a:endParaRPr lang="cs-CZ" dirty="0"/>
          </a:p>
        </p:txBody>
      </p:sp>
      <p:sp>
        <p:nvSpPr>
          <p:cNvPr id="19" name="Zástupný symbol pro text 12">
            <a:extLst>
              <a:ext uri="{FF2B5EF4-FFF2-40B4-BE49-F238E27FC236}">
                <a16:creationId xmlns:a16="http://schemas.microsoft.com/office/drawing/2014/main" xmlns="" id="{5DA3652C-8981-615D-B813-AD0F3E5723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414" y="6074812"/>
            <a:ext cx="9057732" cy="285296"/>
          </a:xfr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Pracovní pozice / Název pracoviště</a:t>
            </a:r>
          </a:p>
        </p:txBody>
      </p:sp>
      <p:sp>
        <p:nvSpPr>
          <p:cNvPr id="20" name="Zástupný symbol pro text 12">
            <a:extLst>
              <a:ext uri="{FF2B5EF4-FFF2-40B4-BE49-F238E27FC236}">
                <a16:creationId xmlns:a16="http://schemas.microsoft.com/office/drawing/2014/main" xmlns="" id="{49019903-BFB1-2083-DE99-D1D36D5F34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14112" y="6074812"/>
            <a:ext cx="2184826" cy="285296"/>
          </a:xfrm>
        </p:spPr>
        <p:txBody>
          <a:bodyPr>
            <a:noAutofit/>
          </a:bodyPr>
          <a:lstStyle>
            <a:lvl1pPr marL="0" indent="0" algn="r"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 err="1"/>
              <a:t>XY</a:t>
            </a:r>
            <a:r>
              <a:rPr lang="cs-CZ" dirty="0"/>
              <a:t>. Z. 2025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xmlns="" id="{43D52E59-51EC-2890-A54E-76575889C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0263" y="266987"/>
            <a:ext cx="1783078" cy="533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xmlns="" id="{3AA4658D-EB1D-077A-5554-580F80173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20" y="457200"/>
            <a:ext cx="4195279" cy="1600200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094D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11" name="Zástupný symbol pro obrázek 2">
            <a:extLst>
              <a:ext uri="{FF2B5EF4-FFF2-40B4-BE49-F238E27FC236}">
                <a16:creationId xmlns:a16="http://schemas.microsoft.com/office/drawing/2014/main" xmlns="" id="{EFADCDAB-7C40-792E-0C57-CA91F51CF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409900" cy="48736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3">
            <a:extLst>
              <a:ext uri="{FF2B5EF4-FFF2-40B4-BE49-F238E27FC236}">
                <a16:creationId xmlns:a16="http://schemas.microsoft.com/office/drawing/2014/main" xmlns="" id="{71DB85B8-0734-DC27-6B00-C16757CF64A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1820" y="2057400"/>
            <a:ext cx="4195279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9600EC0D-4916-2711-AABD-5E9BA5119B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2463" y="6475412"/>
            <a:ext cx="1190625" cy="123825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xmlns="" id="{944310EB-6D2B-EDB9-A9C6-B458327517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820" y="6311901"/>
            <a:ext cx="1025998" cy="3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ní úda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537B965A-7B99-7174-A44F-9ECF085B175A}"/>
              </a:ext>
            </a:extLst>
          </p:cNvPr>
          <p:cNvSpPr txBox="1"/>
          <p:nvPr userDrawn="1"/>
        </p:nvSpPr>
        <p:spPr>
          <a:xfrm>
            <a:off x="581820" y="704850"/>
            <a:ext cx="435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94D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Kontaktní údaje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642E1ED0-8253-4F17-E6C2-00B045A84E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15203" y="2549769"/>
            <a:ext cx="7605842" cy="466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prijmeni.jmeno@fnbrno.cz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9D5F0055-CC3A-FD71-5D1E-296E27DD72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15203" y="3760033"/>
            <a:ext cx="3681541" cy="466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532 23x </a:t>
            </a:r>
            <a:r>
              <a:rPr lang="cs-CZ" dirty="0" err="1"/>
              <a:t>xxx</a:t>
            </a:r>
            <a:endParaRPr lang="cs-CZ" dirty="0"/>
          </a:p>
        </p:txBody>
      </p:sp>
      <p:pic>
        <p:nvPicPr>
          <p:cNvPr id="15" name="Grafický objekt 14">
            <a:extLst>
              <a:ext uri="{FF2B5EF4-FFF2-40B4-BE49-F238E27FC236}">
                <a16:creationId xmlns:a16="http://schemas.microsoft.com/office/drawing/2014/main" xmlns="" id="{70F55CFF-E336-E131-0A2F-C4751D9D9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624" y="2549770"/>
            <a:ext cx="714416" cy="535812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A3768BCC-DD16-DCBD-6D52-CE88246893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900" y="3673540"/>
            <a:ext cx="714416" cy="714416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xmlns="" id="{EDB7247D-F6D0-0FEE-C587-CF78EAF464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2463" y="6475412"/>
            <a:ext cx="1190625" cy="123825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xmlns="" id="{34F1AAAF-C4DA-7BE9-3767-8F174BE2CC2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820" y="6311901"/>
            <a:ext cx="1025998" cy="3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2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xmlns="" id="{A4A06024-D456-2B8E-D897-78C76813B8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820" y="1825625"/>
            <a:ext cx="1101126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10" name="Nadpis 17">
            <a:extLst>
              <a:ext uri="{FF2B5EF4-FFF2-40B4-BE49-F238E27FC236}">
                <a16:creationId xmlns:a16="http://schemas.microsoft.com/office/drawing/2014/main" xmlns="" id="{E5625DB7-0CDA-4F2F-CC1D-503618EFA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20" y="365125"/>
            <a:ext cx="1101126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rgbClr val="094D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xmlns="" id="{A66E49EC-87A2-05C0-E90E-00E43E59BF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2463" y="6475412"/>
            <a:ext cx="1190625" cy="123825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xmlns="" id="{29AD3685-795D-5889-180C-31933C16DE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820" y="6311901"/>
            <a:ext cx="1025998" cy="3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xmlns="" id="{9662D8B2-CA8A-FDD4-77ED-B151B1837D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5470" y="4589463"/>
            <a:ext cx="11011268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10" name="Nadpis 6">
            <a:extLst>
              <a:ext uri="{FF2B5EF4-FFF2-40B4-BE49-F238E27FC236}">
                <a16:creationId xmlns:a16="http://schemas.microsoft.com/office/drawing/2014/main" xmlns="" id="{29261F38-7377-38ED-D228-866C1146E9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20" y="365125"/>
            <a:ext cx="1101126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rgbClr val="094D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4190A12A-4D19-E282-0240-260BA021F1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2463" y="6475412"/>
            <a:ext cx="1190625" cy="123825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xmlns="" id="{39B8F431-B7E7-34B1-F4E5-232FD39B37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820" y="6311901"/>
            <a:ext cx="1025998" cy="3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76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xmlns="" id="{19260D73-873E-C38E-CD6E-15386FE61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20" y="365125"/>
            <a:ext cx="1101126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baseline="0">
                <a:solidFill>
                  <a:srgbClr val="094D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xmlns="" id="{139316E5-A378-D4D1-3B0C-C14EA0ED41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1819" y="1825625"/>
            <a:ext cx="5380296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14" name="Zástupný symbol pro obsah 3">
            <a:extLst>
              <a:ext uri="{FF2B5EF4-FFF2-40B4-BE49-F238E27FC236}">
                <a16:creationId xmlns:a16="http://schemas.microsoft.com/office/drawing/2014/main" xmlns="" id="{F1BBB177-38EC-9AED-4665-E32026E72E6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9885" y="1825625"/>
            <a:ext cx="5380296" cy="4351338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7A8C96F3-CEC2-0B87-13DA-F00770E03E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2463" y="6475412"/>
            <a:ext cx="1190625" cy="123825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xmlns="" id="{17ACC793-65F9-706B-AD8A-F6C732CD22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820" y="6311901"/>
            <a:ext cx="1025998" cy="3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0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xmlns="" id="{035B8160-F6E1-7120-FFEF-EA6B9B05A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036" y="365125"/>
            <a:ext cx="1099505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rgbClr val="094D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xmlns="" id="{3AABF8AC-4953-8F57-124D-8945D91DEF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8036" y="1681163"/>
            <a:ext cx="5272925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podnadpis.</a:t>
            </a:r>
          </a:p>
        </p:txBody>
      </p:sp>
      <p:sp>
        <p:nvSpPr>
          <p:cNvPr id="14" name="Zástupný symbol pro obsah 3">
            <a:extLst>
              <a:ext uri="{FF2B5EF4-FFF2-40B4-BE49-F238E27FC236}">
                <a16:creationId xmlns:a16="http://schemas.microsoft.com/office/drawing/2014/main" xmlns="" id="{DFE6D4E7-73AB-89D9-FD3B-4628926594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8036" y="2505075"/>
            <a:ext cx="5272925" cy="3684588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15" name="Zástupný symbol pro text 4">
            <a:extLst>
              <a:ext uri="{FF2B5EF4-FFF2-40B4-BE49-F238E27FC236}">
                <a16:creationId xmlns:a16="http://schemas.microsoft.com/office/drawing/2014/main" xmlns="" id="{FC13751C-4781-6484-FD57-2D3FE232E73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96000" y="1681163"/>
            <a:ext cx="54970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16" name="Zástupný symbol pro obsah 5">
            <a:extLst>
              <a:ext uri="{FF2B5EF4-FFF2-40B4-BE49-F238E27FC236}">
                <a16:creationId xmlns:a16="http://schemas.microsoft.com/office/drawing/2014/main" xmlns="" id="{2120FCAE-B374-B241-E34F-7FCE50C7EB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96000" y="2505075"/>
            <a:ext cx="5497088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Kliknutím vložíte text.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620BF6E7-7E7F-550D-CA1A-88ECF45AA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2463" y="6475412"/>
            <a:ext cx="1190625" cy="123825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xmlns="" id="{E57F34EA-6C08-CB09-F94C-C2B0369A1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820" y="6311901"/>
            <a:ext cx="1025998" cy="3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8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k úvodní strana">
    <p:bg>
      <p:bgPr>
        <a:solidFill>
          <a:srgbClr val="094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12">
            <a:extLst>
              <a:ext uri="{FF2B5EF4-FFF2-40B4-BE49-F238E27FC236}">
                <a16:creationId xmlns:a16="http://schemas.microsoft.com/office/drawing/2014/main" xmlns="" id="{C7FAE551-3641-CF2F-BFAC-CD984345F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989" y="1504834"/>
            <a:ext cx="9029700" cy="2115444"/>
          </a:xfrm>
        </p:spPr>
        <p:txBody>
          <a:bodyPr anchor="b">
            <a:noAutofit/>
          </a:bodyPr>
          <a:lstStyle>
            <a:lvl1pPr marL="0" indent="0" algn="l">
              <a:lnSpc>
                <a:spcPct val="75000"/>
              </a:lnSpc>
              <a:buNone/>
              <a:defRPr sz="4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1.0. / Název bloku</a:t>
            </a:r>
          </a:p>
        </p:txBody>
      </p:sp>
      <p:sp>
        <p:nvSpPr>
          <p:cNvPr id="6" name="Zástupný symbol pro text 12">
            <a:extLst>
              <a:ext uri="{FF2B5EF4-FFF2-40B4-BE49-F238E27FC236}">
                <a16:creationId xmlns:a16="http://schemas.microsoft.com/office/drawing/2014/main" xmlns="" id="{D1E26DC8-737A-893C-7957-F9E44E6042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989" y="3620278"/>
            <a:ext cx="9029700" cy="1492898"/>
          </a:xfrm>
        </p:spPr>
        <p:txBody>
          <a:bodyPr>
            <a:no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Úvod</a:t>
            </a: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xmlns="" id="{ECFCA14B-80D8-F8FE-6471-3AA73BDAE1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" y="378863"/>
            <a:ext cx="1909229" cy="52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5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xmlns="" id="{80AA0CBB-872A-6490-18F4-721E31787F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20" y="365125"/>
            <a:ext cx="1101126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rgbClr val="094D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6F52B4C7-B902-500F-9B25-8C2A7F557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2463" y="6475412"/>
            <a:ext cx="1190625" cy="123825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xmlns="" id="{835E5643-15F7-C8BE-DC65-3AD49FECE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820" y="6311901"/>
            <a:ext cx="1025998" cy="3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2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C453C21E-B21B-FC11-D37C-5A2A12285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2463" y="6475412"/>
            <a:ext cx="1190625" cy="123825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xmlns="" id="{52BBC821-9773-835C-EA5F-141E25628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820" y="6311901"/>
            <a:ext cx="1025998" cy="3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5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xmlns="" id="{88A9ED13-AD33-C818-10BE-02F00AB26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20" y="457200"/>
            <a:ext cx="4203825" cy="1600200"/>
          </a:xfrm>
        </p:spPr>
        <p:txBody>
          <a:bodyPr anchor="b">
            <a:normAutofit/>
          </a:bodyPr>
          <a:lstStyle>
            <a:lvl1pPr>
              <a:defRPr sz="4000" b="1" baseline="0">
                <a:solidFill>
                  <a:srgbClr val="094D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xmlns="" id="{1A1D6AD3-4D9B-CF25-CEAD-E86EE1945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987425"/>
            <a:ext cx="6251085" cy="4873625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12" name="Zástupný symbol pro text 3">
            <a:extLst>
              <a:ext uri="{FF2B5EF4-FFF2-40B4-BE49-F238E27FC236}">
                <a16:creationId xmlns:a16="http://schemas.microsoft.com/office/drawing/2014/main" xmlns="" id="{468F437D-200C-E7A4-AA87-B4C2B14AE6B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1820" y="2057400"/>
            <a:ext cx="4203825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0698C843-2191-9B4C-5451-993663BE46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2463" y="6475412"/>
            <a:ext cx="1190625" cy="123825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xmlns="" id="{66A9D6DB-8F3D-398D-AD0C-04553F89CB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820" y="6311901"/>
            <a:ext cx="1025998" cy="3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5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nadpis 1">
            <a:extLst>
              <a:ext uri="{FF2B5EF4-FFF2-40B4-BE49-F238E27FC236}">
                <a16:creationId xmlns:a16="http://schemas.microsoft.com/office/drawing/2014/main" xmlns="" id="{B2794DA6-FE26-2D87-E88A-E985C8A1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8" name="Zástupný symbol pro text 2">
            <a:extLst>
              <a:ext uri="{FF2B5EF4-FFF2-40B4-BE49-F238E27FC236}">
                <a16:creationId xmlns:a16="http://schemas.microsoft.com/office/drawing/2014/main" xmlns="" id="{134BCCF5-2D3E-865A-C09B-7FB55125A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5777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mailto:nevesela.renata@fnbrno.cz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xmlns="" id="{1A5400A6-EE2D-3F55-2826-99BB21234F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Práce </a:t>
            </a:r>
            <a:r>
              <a:rPr lang="cs-CZ" dirty="0" err="1" smtClean="0"/>
              <a:t>Headhuntera</a:t>
            </a:r>
            <a:r>
              <a:rPr lang="cs-CZ" dirty="0" smtClean="0"/>
              <a:t> ve FN BRNO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D5B7DAF4-0067-DF41-0CED-350A541F24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ts val="2000"/>
              </a:lnSpc>
            </a:pPr>
            <a:r>
              <a:rPr lang="cs-CZ" dirty="0" smtClean="0"/>
              <a:t>Mgr. Neveselá Renata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09CE21E2-E3AC-C2B0-E462-910B972C1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 smtClean="0"/>
              <a:t>Headhunter</a:t>
            </a:r>
            <a:r>
              <a:rPr lang="cs-CZ" dirty="0" smtClean="0"/>
              <a:t>, FN Brno 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3C2FC90C-4419-C29D-7400-81FFFE1C23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 smtClean="0"/>
              <a:t>10/2025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31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1730"/>
              </p:ext>
            </p:extLst>
          </p:nvPr>
        </p:nvGraphicFramePr>
        <p:xfrm>
          <a:off x="703943" y="2621282"/>
          <a:ext cx="4477656" cy="2800202"/>
        </p:xfrm>
        <a:graphic>
          <a:graphicData uri="http://schemas.openxmlformats.org/drawingml/2006/table">
            <a:tbl>
              <a:tblPr/>
              <a:tblGrid>
                <a:gridCol w="2174862">
                  <a:extLst>
                    <a:ext uri="{9D8B030D-6E8A-4147-A177-3AD203B41FA5}">
                      <a16:colId xmlns:a16="http://schemas.microsoft.com/office/drawing/2014/main" xmlns="" val="883538634"/>
                    </a:ext>
                  </a:extLst>
                </a:gridCol>
                <a:gridCol w="767598">
                  <a:extLst>
                    <a:ext uri="{9D8B030D-6E8A-4147-A177-3AD203B41FA5}">
                      <a16:colId xmlns:a16="http://schemas.microsoft.com/office/drawing/2014/main" xmlns="" val="3583577046"/>
                    </a:ext>
                  </a:extLst>
                </a:gridCol>
                <a:gridCol w="767598">
                  <a:extLst>
                    <a:ext uri="{9D8B030D-6E8A-4147-A177-3AD203B41FA5}">
                      <a16:colId xmlns:a16="http://schemas.microsoft.com/office/drawing/2014/main" xmlns="" val="1196707990"/>
                    </a:ext>
                  </a:extLst>
                </a:gridCol>
                <a:gridCol w="767598">
                  <a:extLst>
                    <a:ext uri="{9D8B030D-6E8A-4147-A177-3AD203B41FA5}">
                      <a16:colId xmlns:a16="http://schemas.microsoft.com/office/drawing/2014/main" xmlns="" val="796374401"/>
                    </a:ext>
                  </a:extLst>
                </a:gridCol>
              </a:tblGrid>
              <a:tr h="24557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900556"/>
                  </a:ext>
                </a:extLst>
              </a:tr>
              <a:tr h="24557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Fyzický stav k 31.7.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55344775"/>
                  </a:ext>
                </a:extLst>
              </a:tr>
              <a:tr h="255806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 2023 - 2025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7675776"/>
                  </a:ext>
                </a:extLst>
              </a:tr>
              <a:tr h="24557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CELKOVÝ POČET 2023-2025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 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7034220"/>
                  </a:ext>
                </a:extLst>
              </a:tr>
              <a:tr h="24557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Všeobecná sestra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16901606"/>
                  </a:ext>
                </a:extLst>
              </a:tr>
              <a:tr h="24557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všebecná sestra UA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9177365"/>
                  </a:ext>
                </a:extLst>
              </a:tr>
              <a:tr h="24557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praktická sestra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5971057"/>
                  </a:ext>
                </a:extLst>
              </a:tr>
              <a:tr h="24557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praktická sestra UA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6454569"/>
                  </a:ext>
                </a:extLst>
              </a:tr>
              <a:tr h="24557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sanitář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5527221"/>
                  </a:ext>
                </a:extLst>
              </a:tr>
              <a:tr h="25580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sanitář UA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0044402"/>
                  </a:ext>
                </a:extLst>
              </a:tr>
            </a:tbl>
          </a:graphicData>
        </a:graphic>
      </p:graphicFrame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214513"/>
              </p:ext>
            </p:extLst>
          </p:nvPr>
        </p:nvGraphicFramePr>
        <p:xfrm>
          <a:off x="5390607" y="1436914"/>
          <a:ext cx="5982788" cy="3984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ázek 5" descr="Ukraine – Wiki.sa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43" y="613502"/>
            <a:ext cx="1599474" cy="106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646866B7-ECB1-AEE9-27F8-009DB3755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10921235" y="-2"/>
            <a:ext cx="1270000" cy="51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97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UCHAZEČI NLZP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860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b="1" u="sng" dirty="0" smtClean="0"/>
              <a:t>Proces:</a:t>
            </a:r>
          </a:p>
          <a:p>
            <a:pPr marL="514350" indent="-514350">
              <a:buAutoNum type="arabicPeriod"/>
            </a:pPr>
            <a:r>
              <a:rPr lang="cs-CZ" dirty="0"/>
              <a:t>s</a:t>
            </a:r>
            <a:r>
              <a:rPr lang="cs-CZ" dirty="0" smtClean="0"/>
              <a:t>chůzka (očekávání uchazeče) </a:t>
            </a:r>
          </a:p>
          <a:p>
            <a:pPr marL="514350" indent="-514350">
              <a:buAutoNum type="arabicPeriod"/>
            </a:pPr>
            <a:r>
              <a:rPr lang="cs-CZ" dirty="0" smtClean="0"/>
              <a:t>nabídka – popis pracoviště </a:t>
            </a:r>
          </a:p>
          <a:p>
            <a:pPr marL="514350" indent="-514350">
              <a:buAutoNum type="arabicPeriod"/>
            </a:pPr>
            <a:r>
              <a:rPr lang="cs-CZ" dirty="0" smtClean="0"/>
              <a:t>setkání s vrchní sestrou </a:t>
            </a:r>
          </a:p>
          <a:p>
            <a:pPr marL="514350" indent="-514350">
              <a:buAutoNum type="arabicPeriod"/>
            </a:pPr>
            <a:r>
              <a:rPr lang="cs-CZ" dirty="0" smtClean="0"/>
              <a:t>Vyhodnocení, pomoc s </a:t>
            </a:r>
            <a:r>
              <a:rPr lang="cs-CZ" dirty="0" err="1" smtClean="0"/>
              <a:t>nástup.formuláři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 1/ </a:t>
            </a:r>
            <a:r>
              <a:rPr lang="cs-CZ" dirty="0" smtClean="0"/>
              <a:t>Uchazeči NLZP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531" y="2550733"/>
            <a:ext cx="3292125" cy="22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3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Posunutí uchazeče?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Spolupráce se Supervizory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818" y="1889746"/>
            <a:ext cx="5931236" cy="408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26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u="sng" dirty="0" smtClean="0"/>
              <a:t>Proces</a:t>
            </a:r>
            <a:r>
              <a:rPr lang="cs-CZ" sz="2400" b="1" u="sng" dirty="0"/>
              <a:t>:</a:t>
            </a:r>
          </a:p>
          <a:p>
            <a:pPr marL="514350" indent="-514350">
              <a:buAutoNum type="arabicPeriod"/>
            </a:pPr>
            <a:r>
              <a:rPr lang="cs-CZ" sz="2400" dirty="0"/>
              <a:t>schůzka (očekávání uchazeče) </a:t>
            </a:r>
            <a:endParaRPr lang="cs-CZ" sz="2400" dirty="0" smtClean="0"/>
          </a:p>
          <a:p>
            <a:pPr marL="514350" indent="-514350">
              <a:buAutoNum type="arabicPeriod"/>
            </a:pPr>
            <a:r>
              <a:rPr lang="cs-CZ" sz="2400" dirty="0">
                <a:solidFill>
                  <a:srgbClr val="FF0000"/>
                </a:solidFill>
              </a:rPr>
              <a:t>k</a:t>
            </a:r>
            <a:r>
              <a:rPr lang="cs-CZ" sz="2400" dirty="0" smtClean="0">
                <a:solidFill>
                  <a:srgbClr val="FF0000"/>
                </a:solidFill>
              </a:rPr>
              <a:t>ontrola dokladů – jazyková a odborná zkouška (doporučení na další organizace nebo kurz sanitářů, kurz češtiny, kurz práce na PC atd.)</a:t>
            </a:r>
            <a:endParaRPr lang="cs-CZ" sz="2400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cs-CZ" sz="2400" dirty="0"/>
              <a:t>nabídka </a:t>
            </a:r>
            <a:endParaRPr lang="cs-CZ" sz="2400" dirty="0" smtClean="0"/>
          </a:p>
          <a:p>
            <a:pPr marL="514350" indent="-514350">
              <a:buAutoNum type="arabicPeriod"/>
            </a:pPr>
            <a:r>
              <a:rPr lang="cs-CZ" sz="2400" dirty="0" smtClean="0"/>
              <a:t>setkání </a:t>
            </a:r>
            <a:r>
              <a:rPr lang="cs-CZ" sz="2400" dirty="0"/>
              <a:t>s vrchní sestrou </a:t>
            </a:r>
          </a:p>
          <a:p>
            <a:pPr marL="514350" indent="-514350">
              <a:buAutoNum type="arabicPeriod"/>
            </a:pPr>
            <a:r>
              <a:rPr lang="cs-CZ" sz="2400" dirty="0" smtClean="0"/>
              <a:t>Vyhodnocení, pomoc s nástup. Formuláři </a:t>
            </a:r>
          </a:p>
          <a:p>
            <a:pPr marL="514350" indent="-514350">
              <a:buAutoNum type="arabicPeriod"/>
            </a:pPr>
            <a:endParaRPr lang="cs-CZ" sz="2400" dirty="0"/>
          </a:p>
          <a:p>
            <a:pPr marL="514350" indent="-514350">
              <a:buAutoNum type="arabicPeriod"/>
            </a:pPr>
            <a:r>
              <a:rPr lang="cs-CZ" sz="2400" dirty="0" smtClean="0">
                <a:solidFill>
                  <a:srgbClr val="FF0000"/>
                </a:solidFill>
              </a:rPr>
              <a:t>adaptační kurz, další práce s uchazečem</a:t>
            </a:r>
            <a:endParaRPr lang="cs-CZ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 1/ </a:t>
            </a:r>
            <a:r>
              <a:rPr lang="cs-CZ" dirty="0" smtClean="0"/>
              <a:t>Uchazeči NLZP - </a:t>
            </a:r>
            <a:r>
              <a:rPr lang="cs-CZ" dirty="0" smtClean="0"/>
              <a:t>cizinci</a:t>
            </a:r>
            <a:endParaRPr lang="cs-CZ" dirty="0"/>
          </a:p>
        </p:txBody>
      </p:sp>
      <p:pic>
        <p:nvPicPr>
          <p:cNvPr id="4" name="Obrázek 3" descr="Ukraine – Wiki.sa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909" y="291285"/>
            <a:ext cx="1599474" cy="106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78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Adaptační seminář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Cíl: </a:t>
            </a:r>
          </a:p>
          <a:p>
            <a:r>
              <a:rPr lang="cs-CZ" sz="1800" dirty="0" smtClean="0"/>
              <a:t>přiblížení </a:t>
            </a:r>
            <a:r>
              <a:rPr lang="cs-CZ" sz="1800" dirty="0"/>
              <a:t>zdravotnických témat, vč. organizace práce ve FN Brno, </a:t>
            </a:r>
            <a:r>
              <a:rPr lang="cs-CZ" sz="1800" b="1" dirty="0"/>
              <a:t>sestrám ze zahraničí, </a:t>
            </a:r>
            <a:r>
              <a:rPr lang="cs-CZ" sz="1800" dirty="0"/>
              <a:t>které se připravují na Aprobační zkoušky a v některých tématech potřebují posílit.</a:t>
            </a:r>
          </a:p>
          <a:p>
            <a:r>
              <a:rPr lang="cs-CZ" sz="1800" dirty="0" smtClean="0"/>
              <a:t>zlepšení adaptace </a:t>
            </a:r>
            <a:r>
              <a:rPr lang="cs-CZ" sz="1800" dirty="0"/>
              <a:t>UA sester na prostředí českého </a:t>
            </a:r>
            <a:r>
              <a:rPr lang="cs-CZ" sz="1800" dirty="0" smtClean="0"/>
              <a:t>zdravotnictví </a:t>
            </a:r>
          </a:p>
          <a:p>
            <a:r>
              <a:rPr lang="cs-CZ" sz="1800" dirty="0"/>
              <a:t>u</a:t>
            </a:r>
            <a:r>
              <a:rPr lang="cs-CZ" sz="1800" dirty="0" smtClean="0"/>
              <a:t>lehčení práce </a:t>
            </a:r>
            <a:r>
              <a:rPr lang="cs-CZ" sz="1800" dirty="0"/>
              <a:t>mentorkám, které se mohou více soustředit na </a:t>
            </a:r>
            <a:r>
              <a:rPr lang="cs-CZ" sz="1800" b="1" dirty="0"/>
              <a:t>praktickou část </a:t>
            </a:r>
            <a:r>
              <a:rPr lang="cs-CZ" sz="1800" dirty="0"/>
              <a:t>adaptačního procesu.</a:t>
            </a:r>
          </a:p>
          <a:p>
            <a:pPr marL="0" indent="0">
              <a:buNone/>
            </a:pPr>
            <a:r>
              <a:rPr lang="cs-CZ" b="1" dirty="0" smtClean="0"/>
              <a:t>Termín:</a:t>
            </a:r>
          </a:p>
          <a:p>
            <a:pPr marL="0" indent="0">
              <a:buNone/>
            </a:pPr>
            <a:r>
              <a:rPr lang="cs-CZ" sz="2000" dirty="0" smtClean="0"/>
              <a:t>4x středa v měsíci září/říjen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46866B7-ECB1-AEE9-27F8-009DB3755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10921235" y="-2"/>
            <a:ext cx="1270000" cy="51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074" y="3671073"/>
            <a:ext cx="3010161" cy="30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1" y="259713"/>
            <a:ext cx="8429896" cy="59559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46866B7-ECB1-AEE9-27F8-009DB3755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10921235" y="-2"/>
            <a:ext cx="1270000" cy="51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074" y="2955080"/>
            <a:ext cx="3010161" cy="30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9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430" y="213081"/>
            <a:ext cx="8535140" cy="643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46866B7-ECB1-AEE9-27F8-009DB3755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10921235" y="-2"/>
            <a:ext cx="1270000" cy="51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19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Pomůžeme Vám…..</a:t>
            </a:r>
            <a:r>
              <a:rPr lang="cs-CZ" sz="3600" b="1" dirty="0" smtClean="0">
                <a:sym typeface="Wingdings" panose="05000000000000000000" pitchFamily="2" charset="2"/>
              </a:rPr>
              <a:t>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077" y="458378"/>
            <a:ext cx="4237510" cy="605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46866B7-ECB1-AEE9-27F8-009DB3755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10921235" y="-2"/>
            <a:ext cx="1270000" cy="51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269" y="3712580"/>
            <a:ext cx="2440100" cy="300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649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41" y="1584105"/>
            <a:ext cx="7295543" cy="395464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941" y="352247"/>
            <a:ext cx="11011268" cy="1325563"/>
          </a:xfrm>
        </p:spPr>
        <p:txBody>
          <a:bodyPr/>
          <a:lstStyle/>
          <a:p>
            <a:r>
              <a:rPr lang="cs-CZ" dirty="0" smtClean="0"/>
              <a:t>„Support </a:t>
            </a:r>
            <a:r>
              <a:rPr lang="cs-CZ" dirty="0" err="1" smtClean="0"/>
              <a:t>group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058" y="2507695"/>
            <a:ext cx="4566942" cy="303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646866B7-ECB1-AEE9-27F8-009DB3755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10921235" y="-2"/>
            <a:ext cx="1270000" cy="51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9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ihlavská 20/340, Fakultní nemocnice s poliklinikou - Profil stavby, areál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09" y="0"/>
            <a:ext cx="8572500" cy="2266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366" t="33930" r="-3366" b="34943"/>
          <a:stretch/>
        </p:blipFill>
        <p:spPr>
          <a:xfrm>
            <a:off x="2522764" y="4929052"/>
            <a:ext cx="6210300" cy="202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27445" r="13779" b="26672"/>
          <a:stretch/>
        </p:blipFill>
        <p:spPr>
          <a:xfrm>
            <a:off x="1526177" y="2107474"/>
            <a:ext cx="8579032" cy="2943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91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STUDENTI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660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Stipendijní program  - </a:t>
            </a:r>
            <a:r>
              <a:rPr lang="cs-CZ" b="1" dirty="0" smtClean="0"/>
              <a:t>revidovaný a atraktivnější </a:t>
            </a:r>
            <a:r>
              <a:rPr lang="cs-CZ" dirty="0" smtClean="0"/>
              <a:t>(5000,- 6000,-)</a:t>
            </a:r>
          </a:p>
          <a:p>
            <a:r>
              <a:rPr lang="cs-CZ" b="1" dirty="0" smtClean="0"/>
              <a:t>ZV na naše výuková pracoviště </a:t>
            </a:r>
            <a:r>
              <a:rPr lang="cs-CZ" dirty="0" smtClean="0"/>
              <a:t>(vyhodnocení)</a:t>
            </a:r>
          </a:p>
          <a:p>
            <a:r>
              <a:rPr lang="cs-CZ" dirty="0" smtClean="0"/>
              <a:t>Individuální exkurze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 2/ Studenti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72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365125"/>
            <a:ext cx="4953429" cy="6348010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353671" y="365124"/>
            <a:ext cx="4449681" cy="63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2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46768" y="2717442"/>
            <a:ext cx="7439541" cy="4140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91887"/>
            <a:ext cx="5651863" cy="3195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137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36" y="191589"/>
            <a:ext cx="10480499" cy="5986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54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UČITELÉ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22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 3/ Učitelé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 smtClean="0"/>
              <a:t>Jste naší součástí! </a:t>
            </a:r>
          </a:p>
          <a:p>
            <a:r>
              <a:rPr lang="cs-CZ" dirty="0" smtClean="0"/>
              <a:t>Akce </a:t>
            </a:r>
            <a:r>
              <a:rPr lang="cs-CZ" b="1" dirty="0" smtClean="0"/>
              <a:t>„Pojďme si naslouchat“ </a:t>
            </a:r>
            <a:r>
              <a:rPr lang="cs-CZ" dirty="0" smtClean="0"/>
              <a:t>s nám. NLZP</a:t>
            </a:r>
          </a:p>
          <a:p>
            <a:r>
              <a:rPr lang="cs-CZ" dirty="0" smtClean="0"/>
              <a:t>Zpětná vazba na výuková pracoviště i pro učitele</a:t>
            </a:r>
          </a:p>
          <a:p>
            <a:r>
              <a:rPr lang="cs-CZ" dirty="0" smtClean="0"/>
              <a:t>Odborné semináře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252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7" y="365760"/>
            <a:ext cx="8681205" cy="5582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076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00" y="289266"/>
            <a:ext cx="9908579" cy="5528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019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zjišťování </a:t>
            </a:r>
            <a:r>
              <a:rPr lang="cs-CZ" dirty="0"/>
              <a:t>a </a:t>
            </a:r>
            <a:r>
              <a:rPr lang="cs-CZ" b="1" dirty="0" smtClean="0"/>
              <a:t>okamžité </a:t>
            </a:r>
            <a:r>
              <a:rPr lang="cs-CZ" b="1" dirty="0"/>
              <a:t>řešení vzniklých problémů </a:t>
            </a:r>
            <a:r>
              <a:rPr lang="cs-CZ" dirty="0"/>
              <a:t>na pracovištích naší odborné praxe </a:t>
            </a:r>
            <a:r>
              <a:rPr lang="cs-CZ" dirty="0" smtClean="0"/>
              <a:t>v</a:t>
            </a:r>
            <a:r>
              <a:rPr lang="cs-CZ" dirty="0"/>
              <a:t> </a:t>
            </a:r>
            <a:r>
              <a:rPr lang="cs-CZ" dirty="0" smtClean="0"/>
              <a:t>nemocnici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zájem </a:t>
            </a:r>
            <a:r>
              <a:rPr lang="cs-CZ" b="1" dirty="0"/>
              <a:t>o naše studenty</a:t>
            </a:r>
            <a:r>
              <a:rPr lang="cs-CZ" dirty="0"/>
              <a:t>, zprostředkování pochvaly, </a:t>
            </a:r>
            <a:r>
              <a:rPr lang="cs-CZ" dirty="0" smtClean="0"/>
              <a:t>ZV dotazníky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spojování </a:t>
            </a:r>
            <a:r>
              <a:rPr lang="cs-CZ" b="1" dirty="0"/>
              <a:t>lidí</a:t>
            </a:r>
            <a:r>
              <a:rPr lang="cs-CZ" dirty="0"/>
              <a:t>, kteří se na vyřešení mohou </a:t>
            </a:r>
            <a:r>
              <a:rPr lang="cs-CZ" dirty="0" smtClean="0"/>
              <a:t>podílet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možnost </a:t>
            </a:r>
            <a:r>
              <a:rPr lang="cs-CZ" dirty="0"/>
              <a:t>účastnit se </a:t>
            </a:r>
            <a:r>
              <a:rPr lang="cs-CZ" b="1" dirty="0" smtClean="0"/>
              <a:t>vzdělávání pro učitele</a:t>
            </a:r>
            <a:endParaRPr lang="cs-CZ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51489" y="208371"/>
            <a:ext cx="11011268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Přínos pozice </a:t>
            </a:r>
            <a:r>
              <a:rPr lang="cs-CZ" sz="3200" dirty="0" err="1" smtClean="0"/>
              <a:t>Hedhunter</a:t>
            </a:r>
            <a:r>
              <a:rPr lang="cs-CZ" sz="3200" dirty="0" smtClean="0"/>
              <a:t>  </a:t>
            </a:r>
            <a:r>
              <a:rPr lang="cs-CZ" sz="3200" dirty="0" smtClean="0"/>
              <a:t>dle zástupkyně VOŠZ </a:t>
            </a:r>
            <a:r>
              <a:rPr lang="cs-CZ" sz="3200" dirty="0" err="1" smtClean="0"/>
              <a:t>Brno,Kounicova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841" y="4650377"/>
            <a:ext cx="2760390" cy="15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6" y="1454331"/>
            <a:ext cx="12114603" cy="4325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109651" y="163920"/>
            <a:ext cx="6225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www.fnbrnoroste.cz</a:t>
            </a:r>
            <a:endParaRPr lang="cs-CZ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46866B7-ECB1-AEE9-27F8-009DB3755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10921235" y="-2"/>
            <a:ext cx="1270000" cy="51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7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Na závěr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742" y="187497"/>
            <a:ext cx="5060118" cy="6500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80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512988" y="1159099"/>
            <a:ext cx="10305265" cy="3954077"/>
          </a:xfrm>
        </p:spPr>
        <p:txBody>
          <a:bodyPr/>
          <a:lstStyle/>
          <a:p>
            <a:r>
              <a:rPr lang="cs-CZ" u="sng" dirty="0"/>
              <a:t>Vzkaz od paní náměstkyně NLZP FN </a:t>
            </a:r>
            <a:r>
              <a:rPr lang="cs-CZ" u="sng" dirty="0" smtClean="0"/>
              <a:t>BRNO</a:t>
            </a:r>
          </a:p>
          <a:p>
            <a:endParaRPr lang="cs-CZ" u="sng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 smtClean="0"/>
              <a:t>Ve FN Brno chybí nejvíce všeobecných </a:t>
            </a:r>
            <a:r>
              <a:rPr lang="cs-CZ" dirty="0"/>
              <a:t>sester (100) a dětských </a:t>
            </a:r>
            <a:r>
              <a:rPr lang="cs-CZ" dirty="0" smtClean="0"/>
              <a:t>sester</a:t>
            </a:r>
          </a:p>
          <a:p>
            <a:pPr lvl="0"/>
            <a:endParaRPr lang="cs-CZ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 smtClean="0"/>
              <a:t>Na české i zahraniční </a:t>
            </a:r>
            <a:r>
              <a:rPr lang="cs-CZ" dirty="0"/>
              <a:t>sestry jsme </a:t>
            </a:r>
            <a:r>
              <a:rPr lang="cs-CZ" dirty="0" smtClean="0"/>
              <a:t>připraveny (adaptační </a:t>
            </a:r>
            <a:r>
              <a:rPr lang="cs-CZ" dirty="0" err="1" smtClean="0"/>
              <a:t>programy,mentorství</a:t>
            </a:r>
            <a:r>
              <a:rPr lang="cs-CZ" dirty="0" smtClean="0"/>
              <a:t> atd</a:t>
            </a:r>
            <a:r>
              <a:rPr lang="cs-CZ" dirty="0" smtClean="0"/>
              <a:t>.) . </a:t>
            </a:r>
            <a:r>
              <a:rPr lang="cs-CZ" dirty="0" smtClean="0"/>
              <a:t>Očekáváme jejich vysokou odbornost! </a:t>
            </a:r>
            <a:endParaRPr lang="cs-CZ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 smtClean="0"/>
              <a:t>Akcent </a:t>
            </a:r>
            <a:r>
              <a:rPr lang="cs-CZ" dirty="0" smtClean="0"/>
              <a:t>klademe na dobrou adaptaci studentů při praxích ve FN Brno, chceme zlepšovat práci mentorů</a:t>
            </a:r>
            <a:endParaRPr lang="cs-CZ" dirty="0"/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305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37759" y="2360023"/>
            <a:ext cx="6405284" cy="2798036"/>
          </a:xfrm>
        </p:spPr>
        <p:txBody>
          <a:bodyPr>
            <a:normAutofit fontScale="92500" lnSpcReduction="10000"/>
          </a:bodyPr>
          <a:lstStyle/>
          <a:p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Děkuji za pozornost</a:t>
            </a:r>
          </a:p>
          <a:p>
            <a:pPr marL="0" indent="0" algn="ctr">
              <a:buNone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n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evesela.renata@fnbrno.cz</a:t>
            </a: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Mobil: 606 717 401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" y="1187695"/>
            <a:ext cx="4503810" cy="39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2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0" y="322217"/>
            <a:ext cx="11663082" cy="567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024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01884472"/>
              </p:ext>
            </p:extLst>
          </p:nvPr>
        </p:nvGraphicFramePr>
        <p:xfrm>
          <a:off x="627017" y="867728"/>
          <a:ext cx="11129554" cy="4958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46866B7-ECB1-AEE9-27F8-009DB3755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10921235" y="-2"/>
            <a:ext cx="1270000" cy="51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3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Headhunter</a:t>
            </a:r>
            <a:r>
              <a:rPr lang="cs-CZ" dirty="0" smtClean="0"/>
              <a:t> </a:t>
            </a:r>
            <a:r>
              <a:rPr lang="cs-CZ" dirty="0" smtClean="0"/>
              <a:t>pro NLZP - </a:t>
            </a:r>
            <a:r>
              <a:rPr lang="cs-CZ" dirty="0" smtClean="0"/>
              <a:t>aneb </a:t>
            </a:r>
            <a:r>
              <a:rPr lang="cs-CZ" dirty="0" smtClean="0"/>
              <a:t>Jak to celé vzniklo?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2613" y="2206886"/>
            <a:ext cx="5380037" cy="3588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u="sng" dirty="0" err="1" smtClean="0"/>
              <a:t>Headhunter</a:t>
            </a:r>
            <a:r>
              <a:rPr lang="cs-CZ" sz="1800" b="1" u="sng" dirty="0" smtClean="0"/>
              <a:t> definice:</a:t>
            </a:r>
          </a:p>
          <a:p>
            <a:pPr marL="0" indent="0">
              <a:buNone/>
            </a:pPr>
            <a:r>
              <a:rPr lang="cs-CZ" sz="1800" dirty="0" smtClean="0"/>
              <a:t>specializace </a:t>
            </a:r>
            <a:r>
              <a:rPr lang="cs-CZ" sz="1800" dirty="0"/>
              <a:t>na </a:t>
            </a:r>
            <a:r>
              <a:rPr lang="cs-CZ" sz="1800" b="1" dirty="0"/>
              <a:t>aktivní vyhledávání a oslovování kandidátů</a:t>
            </a:r>
            <a:r>
              <a:rPr lang="cs-CZ" sz="1800" dirty="0"/>
              <a:t> pro pracovní pozice, zejména na </a:t>
            </a:r>
            <a:r>
              <a:rPr lang="cs-CZ" sz="1800" b="1" dirty="0"/>
              <a:t>vyšší </a:t>
            </a:r>
            <a:r>
              <a:rPr lang="cs-CZ" sz="1800" dirty="0"/>
              <a:t>nebo </a:t>
            </a:r>
            <a:r>
              <a:rPr lang="cs-CZ" sz="1800" b="1" dirty="0" smtClean="0"/>
              <a:t>specializované </a:t>
            </a:r>
            <a:r>
              <a:rPr lang="cs-CZ" sz="1800" dirty="0"/>
              <a:t>úrovni</a:t>
            </a:r>
            <a:r>
              <a:rPr lang="cs-CZ" sz="1800" dirty="0" smtClean="0"/>
              <a:t>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1" u="sng" dirty="0" smtClean="0"/>
              <a:t>Organizačně ve FN Brno:</a:t>
            </a:r>
          </a:p>
          <a:p>
            <a:r>
              <a:rPr lang="cs-CZ" sz="1800" dirty="0" smtClean="0"/>
              <a:t>Pod personální náměstkyní</a:t>
            </a:r>
          </a:p>
          <a:p>
            <a:pPr marL="0" indent="0">
              <a:buNone/>
            </a:pPr>
            <a:r>
              <a:rPr lang="cs-CZ" sz="1800" u="sng" dirty="0" smtClean="0"/>
              <a:t>Spolupráce s:</a:t>
            </a:r>
          </a:p>
          <a:p>
            <a:r>
              <a:rPr lang="cs-CZ" sz="1800" dirty="0" smtClean="0"/>
              <a:t>NLZP náměstkyní</a:t>
            </a:r>
          </a:p>
          <a:p>
            <a:r>
              <a:rPr lang="cs-CZ" sz="1800" dirty="0" smtClean="0"/>
              <a:t>vrchními sestrami</a:t>
            </a:r>
          </a:p>
        </p:txBody>
      </p:sp>
    </p:spTree>
    <p:extLst>
      <p:ext uri="{BB962C8B-B14F-4D97-AF65-F5344CB8AC3E}">
        <p14:creationId xmlns:p14="http://schemas.microsoft.com/office/powerpoint/2010/main" val="14408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u="sng" dirty="0" smtClean="0">
                <a:solidFill>
                  <a:schemeClr val="accent1">
                    <a:lumMod val="50000"/>
                  </a:schemeClr>
                </a:solidFill>
              </a:rPr>
              <a:t>1. Uchazeči</a:t>
            </a:r>
            <a:endParaRPr lang="cs-CZ" b="1" u="sng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300" b="1" dirty="0">
                <a:solidFill>
                  <a:schemeClr val="accent1">
                    <a:lumMod val="50000"/>
                  </a:schemeClr>
                </a:solidFill>
              </a:rPr>
              <a:t>Průvodcem uchazeče o práci ve FN Brno</a:t>
            </a:r>
            <a:r>
              <a:rPr lang="cs-CZ" sz="2300" dirty="0">
                <a:solidFill>
                  <a:schemeClr val="accent1">
                    <a:lumMod val="50000"/>
                  </a:schemeClr>
                </a:solidFill>
              </a:rPr>
              <a:t> na </a:t>
            </a:r>
            <a:r>
              <a:rPr lang="cs-CZ" sz="2300" dirty="0" err="1" smtClean="0">
                <a:solidFill>
                  <a:schemeClr val="accent1">
                    <a:lumMod val="50000"/>
                  </a:schemeClr>
                </a:solidFill>
              </a:rPr>
              <a:t>konkr.pracovišti</a:t>
            </a:r>
            <a:endParaRPr lang="cs-CZ" sz="23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300" dirty="0">
                <a:solidFill>
                  <a:schemeClr val="accent1">
                    <a:lumMod val="50000"/>
                  </a:schemeClr>
                </a:solidFill>
              </a:rPr>
              <a:t>Podpora uchazeče během náborového procesu  </a:t>
            </a:r>
            <a:r>
              <a:rPr lang="cs-CZ" sz="2300" dirty="0" smtClean="0">
                <a:solidFill>
                  <a:schemeClr val="accent1">
                    <a:lumMod val="50000"/>
                  </a:schemeClr>
                </a:solidFill>
              </a:rPr>
              <a:t>(životopis)</a:t>
            </a:r>
          </a:p>
          <a:p>
            <a:r>
              <a:rPr lang="cs-CZ" sz="2300" dirty="0" smtClean="0">
                <a:solidFill>
                  <a:schemeClr val="accent1">
                    <a:lumMod val="50000"/>
                  </a:schemeClr>
                </a:solidFill>
              </a:rPr>
              <a:t>Ukrajina</a:t>
            </a:r>
          </a:p>
          <a:p>
            <a:pPr marL="0" indent="0">
              <a:buNone/>
            </a:pPr>
            <a:endParaRPr lang="cs-CZ" sz="23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b="1" u="sng" dirty="0" smtClean="0">
                <a:solidFill>
                  <a:schemeClr val="accent1">
                    <a:lumMod val="50000"/>
                  </a:schemeClr>
                </a:solidFill>
              </a:rPr>
              <a:t>2. Studenti </a:t>
            </a:r>
          </a:p>
          <a:p>
            <a:r>
              <a:rPr lang="cs-CZ" sz="2100" dirty="0" smtClean="0">
                <a:solidFill>
                  <a:schemeClr val="accent1">
                    <a:lumMod val="50000"/>
                  </a:schemeClr>
                </a:solidFill>
              </a:rPr>
              <a:t>Workshopy, exkurze, komentované prohlídky v rámci FN Brno</a:t>
            </a:r>
          </a:p>
          <a:p>
            <a:r>
              <a:rPr lang="cs-CZ" sz="2100" dirty="0" smtClean="0">
                <a:solidFill>
                  <a:schemeClr val="accent1">
                    <a:lumMod val="50000"/>
                  </a:schemeClr>
                </a:solidFill>
              </a:rPr>
              <a:t>Aktivní </a:t>
            </a:r>
            <a:r>
              <a:rPr lang="cs-CZ" sz="2100" dirty="0">
                <a:solidFill>
                  <a:schemeClr val="accent1">
                    <a:lumMod val="50000"/>
                  </a:schemeClr>
                </a:solidFill>
              </a:rPr>
              <a:t>podpora stipendijního programu </a:t>
            </a:r>
            <a:endParaRPr lang="cs-CZ" sz="21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21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b="1" u="sng" dirty="0" smtClean="0">
                <a:solidFill>
                  <a:schemeClr val="accent1">
                    <a:lumMod val="50000"/>
                  </a:schemeClr>
                </a:solidFill>
              </a:rPr>
              <a:t>3. Učitelé odborných předmětů zdravotnických škol</a:t>
            </a:r>
          </a:p>
          <a:p>
            <a:r>
              <a:rPr lang="cs-CZ" sz="2100" dirty="0" smtClean="0">
                <a:solidFill>
                  <a:schemeClr val="accent1">
                    <a:lumMod val="50000"/>
                  </a:schemeClr>
                </a:solidFill>
              </a:rPr>
              <a:t>účast </a:t>
            </a:r>
            <a:r>
              <a:rPr lang="cs-CZ" sz="2100" dirty="0">
                <a:solidFill>
                  <a:schemeClr val="accent1">
                    <a:lumMod val="50000"/>
                  </a:schemeClr>
                </a:solidFill>
              </a:rPr>
              <a:t>na seminářích a odborných přednáškách v rámci klinik FN Brno </a:t>
            </a:r>
          </a:p>
          <a:p>
            <a:r>
              <a:rPr lang="cs-CZ" sz="2100" dirty="0">
                <a:solidFill>
                  <a:schemeClr val="accent1">
                    <a:lumMod val="50000"/>
                  </a:schemeClr>
                </a:solidFill>
              </a:rPr>
              <a:t>Komentované prohlídky a exkurze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b="1" i="1" dirty="0">
              <a:solidFill>
                <a:srgbClr val="002060"/>
              </a:solidFill>
            </a:endParaRP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Individualizovaný přístup – jak funguje HH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0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/>
              <a:t>Přímou aktivní prací</a:t>
            </a:r>
          </a:p>
          <a:p>
            <a:r>
              <a:rPr lang="cs-CZ" b="1" dirty="0" smtClean="0"/>
              <a:t>Doporučení</a:t>
            </a:r>
            <a:r>
              <a:rPr lang="cs-CZ" dirty="0" smtClean="0"/>
              <a:t> (komunita)</a:t>
            </a:r>
          </a:p>
          <a:p>
            <a:r>
              <a:rPr lang="cs-CZ" dirty="0" smtClean="0"/>
              <a:t>Kurzy sanitářů</a:t>
            </a:r>
          </a:p>
          <a:p>
            <a:r>
              <a:rPr lang="cs-CZ" dirty="0" smtClean="0"/>
              <a:t>Ukrajina (spolupráce JMK, NCONZO)</a:t>
            </a:r>
          </a:p>
          <a:p>
            <a:r>
              <a:rPr lang="cs-CZ" dirty="0"/>
              <a:t>Weby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Způsob získávání </a:t>
            </a:r>
            <a:r>
              <a:rPr lang="cs-CZ" dirty="0" smtClean="0"/>
              <a:t>NLZP uchazečů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22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Headhunter</a:t>
            </a:r>
            <a:r>
              <a:rPr lang="cs-CZ" dirty="0" smtClean="0"/>
              <a:t> – nástupy NLZP 2024/2025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582613" y="1825625"/>
          <a:ext cx="5380038" cy="1478280"/>
        </p:xfrm>
        <a:graphic>
          <a:graphicData uri="http://schemas.openxmlformats.org/drawingml/2006/table">
            <a:tbl>
              <a:tblPr/>
              <a:tblGrid>
                <a:gridCol w="2310657">
                  <a:extLst>
                    <a:ext uri="{9D8B030D-6E8A-4147-A177-3AD203B41FA5}">
                      <a16:colId xmlns:a16="http://schemas.microsoft.com/office/drawing/2014/main" xmlns="" val="3409308196"/>
                    </a:ext>
                  </a:extLst>
                </a:gridCol>
                <a:gridCol w="1327766">
                  <a:extLst>
                    <a:ext uri="{9D8B030D-6E8A-4147-A177-3AD203B41FA5}">
                      <a16:colId xmlns:a16="http://schemas.microsoft.com/office/drawing/2014/main" xmlns="" val="2709215309"/>
                    </a:ext>
                  </a:extLst>
                </a:gridCol>
                <a:gridCol w="1741615">
                  <a:extLst>
                    <a:ext uri="{9D8B030D-6E8A-4147-A177-3AD203B41FA5}">
                      <a16:colId xmlns:a16="http://schemas.microsoft.com/office/drawing/2014/main" xmlns="" val="261262845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HH - přehled nástupů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2024 (1-12)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2025 (1-8)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04744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sanitáři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981980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všeobecné sestry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063844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praktické sestry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9574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ostatní (dětské, porodní,JOP)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88426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2024 vs. 2025 (1-9)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99985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2024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Průměr</a:t>
                      </a:r>
                      <a:r>
                        <a:rPr lang="cs-CZ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za měsíc = </a:t>
                      </a:r>
                      <a:r>
                        <a:rPr lang="cs-CZ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55482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2025(1-9)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Průměr za měsíc = 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8670153"/>
                  </a:ext>
                </a:extLst>
              </a:tr>
            </a:tbl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229350" y="1825625"/>
          <a:ext cx="538003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Ovál 11"/>
          <p:cNvSpPr/>
          <p:nvPr/>
        </p:nvSpPr>
        <p:spPr>
          <a:xfrm>
            <a:off x="3309257" y="3074126"/>
            <a:ext cx="496389" cy="452845"/>
          </a:xfrm>
          <a:prstGeom prst="ellipse">
            <a:avLst/>
          </a:prstGeom>
          <a:noFill/>
          <a:ln w="28575">
            <a:solidFill>
              <a:srgbClr val="FC3959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aoblený obdélník 1"/>
          <p:cNvSpPr/>
          <p:nvPr/>
        </p:nvSpPr>
        <p:spPr>
          <a:xfrm>
            <a:off x="391886" y="2953044"/>
            <a:ext cx="5837464" cy="5739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21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 algn="just">
          <a:lnSpc>
            <a:spcPct val="100000"/>
          </a:lnSpc>
          <a:defRPr sz="55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557</Words>
  <Application>Microsoft Office PowerPoint</Application>
  <PresentationFormat>Širokoúhlá obrazovka</PresentationFormat>
  <Paragraphs>153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Aptos</vt:lpstr>
      <vt:lpstr>Arial</vt:lpstr>
      <vt:lpstr>Bahnschrift</vt:lpstr>
      <vt:lpstr>Calibri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Headhunter pro NLZP - aneb Jak to celé vzniklo?</vt:lpstr>
      <vt:lpstr>Individualizovaný přístup – jak funguje HH</vt:lpstr>
      <vt:lpstr>Způsob získávání NLZP uchazečů</vt:lpstr>
      <vt:lpstr>Headhunter – nástupy NLZP 2024/2025</vt:lpstr>
      <vt:lpstr>Prezentace aplikace PowerPoint</vt:lpstr>
      <vt:lpstr>Prezentace aplikace PowerPoint</vt:lpstr>
      <vt:lpstr>Ad 1/ Uchazeči NLZP</vt:lpstr>
      <vt:lpstr>Spolupráce se Supervizory</vt:lpstr>
      <vt:lpstr>Ad 1/ Uchazeči NLZP - cizinci</vt:lpstr>
      <vt:lpstr>Adaptační seminář</vt:lpstr>
      <vt:lpstr>Prezentace aplikace PowerPoint</vt:lpstr>
      <vt:lpstr>Prezentace aplikace PowerPoint</vt:lpstr>
      <vt:lpstr>Pomůžeme Vám…..</vt:lpstr>
      <vt:lpstr>„Support group“</vt:lpstr>
      <vt:lpstr>Prezentace aplikace PowerPoint</vt:lpstr>
      <vt:lpstr>ad 2/ Studenti</vt:lpstr>
      <vt:lpstr>Prezentace aplikace PowerPoint</vt:lpstr>
      <vt:lpstr>Prezentace aplikace PowerPoint</vt:lpstr>
      <vt:lpstr>Prezentace aplikace PowerPoint</vt:lpstr>
      <vt:lpstr>Prezentace aplikace PowerPoint</vt:lpstr>
      <vt:lpstr>Ad 3/ Učitelé</vt:lpstr>
      <vt:lpstr>Prezentace aplikace PowerPoint</vt:lpstr>
      <vt:lpstr>Prezentace aplikace PowerPoint</vt:lpstr>
      <vt:lpstr>Přínos pozice Hedhunter  dle zástupkyně VOŠZ Brno,Kounicova</vt:lpstr>
      <vt:lpstr>Prezentace aplikace PowerPoint</vt:lpstr>
      <vt:lpstr>Prezentace aplikace PowerPoint</vt:lpstr>
      <vt:lpstr>Prezentace aplikace PowerPoint</vt:lpstr>
    </vt:vector>
  </TitlesOfParts>
  <Company>FN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Večeřová Jitka</dc:creator>
  <cp:lastModifiedBy>FNBrno</cp:lastModifiedBy>
  <cp:revision>56</cp:revision>
  <dcterms:created xsi:type="dcterms:W3CDTF">2025-03-28T09:57:43Z</dcterms:created>
  <dcterms:modified xsi:type="dcterms:W3CDTF">2025-11-03T07:04:49Z</dcterms:modified>
</cp:coreProperties>
</file>